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3.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8.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9.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10.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7.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33.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36.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notesSlides/notesSlide37.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131"/>
  </p:notesMasterIdLst>
  <p:sldIdLst>
    <p:sldId id="256" r:id="rId2"/>
    <p:sldId id="258" r:id="rId3"/>
    <p:sldId id="261" r:id="rId4"/>
    <p:sldId id="267" r:id="rId5"/>
    <p:sldId id="263" r:id="rId6"/>
    <p:sldId id="265" r:id="rId7"/>
    <p:sldId id="408" r:id="rId8"/>
    <p:sldId id="317" r:id="rId9"/>
    <p:sldId id="281" r:id="rId10"/>
    <p:sldId id="282" r:id="rId11"/>
    <p:sldId id="283" r:id="rId12"/>
    <p:sldId id="259" r:id="rId13"/>
    <p:sldId id="284" r:id="rId14"/>
    <p:sldId id="271" r:id="rId15"/>
    <p:sldId id="272" r:id="rId16"/>
    <p:sldId id="285" r:id="rId17"/>
    <p:sldId id="287" r:id="rId18"/>
    <p:sldId id="286" r:id="rId19"/>
    <p:sldId id="288" r:id="rId20"/>
    <p:sldId id="273" r:id="rId21"/>
    <p:sldId id="289" r:id="rId22"/>
    <p:sldId id="274" r:id="rId23"/>
    <p:sldId id="290" r:id="rId24"/>
    <p:sldId id="291" r:id="rId25"/>
    <p:sldId id="292" r:id="rId26"/>
    <p:sldId id="293" r:id="rId27"/>
    <p:sldId id="294" r:id="rId28"/>
    <p:sldId id="295" r:id="rId29"/>
    <p:sldId id="296" r:id="rId30"/>
    <p:sldId id="297" r:id="rId31"/>
    <p:sldId id="298" r:id="rId32"/>
    <p:sldId id="299" r:id="rId33"/>
    <p:sldId id="300" r:id="rId34"/>
    <p:sldId id="301" r:id="rId35"/>
    <p:sldId id="302" r:id="rId36"/>
    <p:sldId id="303" r:id="rId37"/>
    <p:sldId id="304" r:id="rId38"/>
    <p:sldId id="305" r:id="rId39"/>
    <p:sldId id="307" r:id="rId40"/>
    <p:sldId id="308" r:id="rId41"/>
    <p:sldId id="309" r:id="rId42"/>
    <p:sldId id="310" r:id="rId43"/>
    <p:sldId id="311" r:id="rId44"/>
    <p:sldId id="312" r:id="rId45"/>
    <p:sldId id="313" r:id="rId46"/>
    <p:sldId id="280" r:id="rId47"/>
    <p:sldId id="314" r:id="rId48"/>
    <p:sldId id="315" r:id="rId49"/>
    <p:sldId id="409" r:id="rId50"/>
    <p:sldId id="410" r:id="rId51"/>
    <p:sldId id="411" r:id="rId52"/>
    <p:sldId id="412" r:id="rId53"/>
    <p:sldId id="413" r:id="rId54"/>
    <p:sldId id="414" r:id="rId55"/>
    <p:sldId id="415" r:id="rId56"/>
    <p:sldId id="416" r:id="rId57"/>
    <p:sldId id="318" r:id="rId58"/>
    <p:sldId id="316" r:id="rId59"/>
    <p:sldId id="321" r:id="rId60"/>
    <p:sldId id="322" r:id="rId61"/>
    <p:sldId id="320" r:id="rId62"/>
    <p:sldId id="323" r:id="rId63"/>
    <p:sldId id="324" r:id="rId64"/>
    <p:sldId id="325" r:id="rId65"/>
    <p:sldId id="326" r:id="rId66"/>
    <p:sldId id="327" r:id="rId67"/>
    <p:sldId id="328" r:id="rId68"/>
    <p:sldId id="329" r:id="rId69"/>
    <p:sldId id="266" r:id="rId70"/>
    <p:sldId id="330" r:id="rId71"/>
    <p:sldId id="331" r:id="rId72"/>
    <p:sldId id="332" r:id="rId73"/>
    <p:sldId id="343" r:id="rId74"/>
    <p:sldId id="333" r:id="rId75"/>
    <p:sldId id="345" r:id="rId76"/>
    <p:sldId id="344" r:id="rId77"/>
    <p:sldId id="346" r:id="rId78"/>
    <p:sldId id="347" r:id="rId79"/>
    <p:sldId id="334" r:id="rId80"/>
    <p:sldId id="350" r:id="rId81"/>
    <p:sldId id="351" r:id="rId82"/>
    <p:sldId id="335" r:id="rId83"/>
    <p:sldId id="352" r:id="rId84"/>
    <p:sldId id="373" r:id="rId85"/>
    <p:sldId id="374" r:id="rId86"/>
    <p:sldId id="376" r:id="rId87"/>
    <p:sldId id="377" r:id="rId88"/>
    <p:sldId id="378" r:id="rId89"/>
    <p:sldId id="380" r:id="rId90"/>
    <p:sldId id="381" r:id="rId91"/>
    <p:sldId id="382" r:id="rId92"/>
    <p:sldId id="384" r:id="rId93"/>
    <p:sldId id="385" r:id="rId94"/>
    <p:sldId id="386" r:id="rId95"/>
    <p:sldId id="388" r:id="rId96"/>
    <p:sldId id="387" r:id="rId97"/>
    <p:sldId id="389" r:id="rId98"/>
    <p:sldId id="417" r:id="rId99"/>
    <p:sldId id="353" r:id="rId100"/>
    <p:sldId id="336" r:id="rId101"/>
    <p:sldId id="354" r:id="rId102"/>
    <p:sldId id="355" r:id="rId103"/>
    <p:sldId id="356" r:id="rId104"/>
    <p:sldId id="357" r:id="rId105"/>
    <p:sldId id="337" r:id="rId106"/>
    <p:sldId id="358" r:id="rId107"/>
    <p:sldId id="359" r:id="rId108"/>
    <p:sldId id="360" r:id="rId109"/>
    <p:sldId id="361" r:id="rId110"/>
    <p:sldId id="418" r:id="rId111"/>
    <p:sldId id="371" r:id="rId112"/>
    <p:sldId id="372" r:id="rId113"/>
    <p:sldId id="390" r:id="rId114"/>
    <p:sldId id="391" r:id="rId115"/>
    <p:sldId id="392" r:id="rId116"/>
    <p:sldId id="393" r:id="rId117"/>
    <p:sldId id="394" r:id="rId118"/>
    <p:sldId id="396" r:id="rId119"/>
    <p:sldId id="397" r:id="rId120"/>
    <p:sldId id="398" r:id="rId121"/>
    <p:sldId id="419" r:id="rId122"/>
    <p:sldId id="399" r:id="rId123"/>
    <p:sldId id="400" r:id="rId124"/>
    <p:sldId id="402" r:id="rId125"/>
    <p:sldId id="403" r:id="rId126"/>
    <p:sldId id="404" r:id="rId127"/>
    <p:sldId id="406" r:id="rId128"/>
    <p:sldId id="407" r:id="rId129"/>
    <p:sldId id="420" r:id="rId1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AF37"/>
    <a:srgbClr val="FFD700"/>
    <a:srgbClr val="FFB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72" autoAdjust="0"/>
    <p:restoredTop sz="88518" autoAdjust="0"/>
  </p:normalViewPr>
  <p:slideViewPr>
    <p:cSldViewPr snapToGrid="0">
      <p:cViewPr varScale="1">
        <p:scale>
          <a:sx n="108" d="100"/>
          <a:sy n="108" d="100"/>
        </p:scale>
        <p:origin x="642" y="108"/>
      </p:cViewPr>
      <p:guideLst>
        <p:guide orient="horz" pos="2160"/>
        <p:guide pos="3840"/>
      </p:guideLst>
    </p:cSldViewPr>
  </p:slideViewPr>
  <p:notesTextViewPr>
    <p:cViewPr>
      <p:scale>
        <a:sx n="3" d="2"/>
        <a:sy n="3" d="2"/>
      </p:scale>
      <p:origin x="0" y="0"/>
    </p:cViewPr>
  </p:notesTextViewPr>
  <p:sorterViewPr>
    <p:cViewPr>
      <p:scale>
        <a:sx n="100" d="100"/>
        <a:sy n="100" d="100"/>
      </p:scale>
      <p:origin x="0" y="-1520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616DEF-1C11-4716-893C-E49A3874E011}" type="datetimeFigureOut">
              <a:rPr lang="en-CA" smtClean="0"/>
              <a:pPr/>
              <a:t>2015-03-20</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B8263C-037D-483F-8156-472E4EC9E0D5}" type="slidenum">
              <a:rPr lang="en-CA" smtClean="0"/>
              <a:pPr/>
              <a:t>‹#›</a:t>
            </a:fld>
            <a:endParaRPr lang="en-CA"/>
          </a:p>
        </p:txBody>
      </p:sp>
    </p:spTree>
    <p:extLst>
      <p:ext uri="{BB962C8B-B14F-4D97-AF65-F5344CB8AC3E}">
        <p14:creationId xmlns:p14="http://schemas.microsoft.com/office/powerpoint/2010/main" val="1377012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git-scm.com/book/en/v2/ch07/_credential_caching"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1</a:t>
            </a:fld>
            <a:endParaRPr lang="en-CA"/>
          </a:p>
        </p:txBody>
      </p:sp>
    </p:spTree>
    <p:extLst>
      <p:ext uri="{BB962C8B-B14F-4D97-AF65-F5344CB8AC3E}">
        <p14:creationId xmlns:p14="http://schemas.microsoft.com/office/powerpoint/2010/main" val="1294945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err="1" smtClean="0"/>
              <a:t>branch</a:t>
            </a:r>
            <a:endParaRPr lang="fr-CA" dirty="0" smtClean="0"/>
          </a:p>
          <a:p>
            <a:r>
              <a:rPr lang="en-CA" dirty="0" smtClean="0"/>
              <a:t>create, or delete branches </a:t>
            </a:r>
          </a:p>
          <a:p>
            <a:endParaRPr lang="en-CA" dirty="0" smtClean="0"/>
          </a:p>
          <a:p>
            <a:endParaRPr lang="fr-CA"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17</a:t>
            </a:fld>
            <a:endParaRPr lang="en-CA"/>
          </a:p>
        </p:txBody>
      </p:sp>
    </p:spTree>
    <p:extLst>
      <p:ext uri="{BB962C8B-B14F-4D97-AF65-F5344CB8AC3E}">
        <p14:creationId xmlns:p14="http://schemas.microsoft.com/office/powerpoint/2010/main" val="32730135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The prepare-commit-</a:t>
            </a:r>
            <a:r>
              <a:rPr lang="en-CA" dirty="0" err="1" smtClean="0"/>
              <a:t>msg</a:t>
            </a:r>
            <a:r>
              <a:rPr lang="en-CA" dirty="0" smtClean="0"/>
              <a:t> hook is run before the commit message editor is fired up but after the default message is created. It lets you edit the default message before the commit author sees it. This hook takes a few parameters: the path to the file that holds the commit message so far, the type of commit, and the commit SHA-1 if this is an amended commit. This hook generally isn’t useful for normal commits; rather, it’s good for commits where the default message is auto-generated, such as </a:t>
            </a:r>
            <a:r>
              <a:rPr lang="en-CA" dirty="0" err="1" smtClean="0"/>
              <a:t>templated</a:t>
            </a:r>
            <a:r>
              <a:rPr lang="en-CA" dirty="0" smtClean="0"/>
              <a:t> commit messages, merge commits, squashed commits, and amended commits. You may use it in conjunction with a commit template to programmatically insert information.</a:t>
            </a:r>
            <a:endParaRPr lang="en-CA" b="0"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114</a:t>
            </a:fld>
            <a:endParaRPr lang="en-CA"/>
          </a:p>
        </p:txBody>
      </p:sp>
    </p:spTree>
    <p:extLst>
      <p:ext uri="{BB962C8B-B14F-4D97-AF65-F5344CB8AC3E}">
        <p14:creationId xmlns:p14="http://schemas.microsoft.com/office/powerpoint/2010/main" val="6706785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dirty="0" smtClean="0"/>
              <a:t>If this script exits non-zero, Git aborts the commit process, so you can use it to validate your project state or commit message before allowing a commit to go through. In the last section of this chapter, We’ll demonstrate using this hook to check that your commit message is conformant to a required pattern.</a:t>
            </a:r>
          </a:p>
          <a:p>
            <a:endParaRPr lang="en-CA" b="0" dirty="0" smtClean="0"/>
          </a:p>
          <a:p>
            <a:r>
              <a:rPr lang="en-CA" b="0" dirty="0" smtClean="0"/>
              <a:t>After the entire commit process is completed, the post-commit hook runs. It doesn’t take any parameters, but you can easily get the last commit by running git log -1 HEAD. Generally, this script is used for notification or something similar.</a:t>
            </a:r>
            <a:endParaRPr lang="en-CA" b="0"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115</a:t>
            </a:fld>
            <a:endParaRPr lang="en-CA"/>
          </a:p>
        </p:txBody>
      </p:sp>
    </p:spTree>
    <p:extLst>
      <p:ext uri="{BB962C8B-B14F-4D97-AF65-F5344CB8AC3E}">
        <p14:creationId xmlns:p14="http://schemas.microsoft.com/office/powerpoint/2010/main" val="417715636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smtClean="0"/>
              <a:t>pre-receive</a:t>
            </a:r>
          </a:p>
          <a:p>
            <a:r>
              <a:rPr lang="en-CA" dirty="0" smtClean="0"/>
              <a:t>The first script to run when handling a push from a client is pre-receive. It takes a list of references that are being pushed from </a:t>
            </a:r>
            <a:r>
              <a:rPr lang="en-CA" dirty="0" err="1" smtClean="0"/>
              <a:t>stdin</a:t>
            </a:r>
            <a:r>
              <a:rPr lang="en-CA" dirty="0" smtClean="0"/>
              <a:t>; if it exits non-zero, none of them are accepted. You can use this hook to do things like make sure none of the updated references are non-fast-forwards, or to do access control for all the refs and files they’re modifying with the push.</a:t>
            </a:r>
          </a:p>
          <a:p>
            <a:r>
              <a:rPr lang="en-CA" b="1" dirty="0" smtClean="0"/>
              <a:t>update</a:t>
            </a:r>
          </a:p>
          <a:p>
            <a:r>
              <a:rPr lang="en-CA" dirty="0" smtClean="0"/>
              <a:t>The update script is very similar to the pre-receive script, except that it’s run once for each branch the pusher is trying to update. If the pusher is trying to push to multiple branches, pre-receive runs only once, whereas update runs once per branch they’re pushing to. Instead of reading from </a:t>
            </a:r>
            <a:r>
              <a:rPr lang="en-CA" dirty="0" err="1" smtClean="0"/>
              <a:t>stdin</a:t>
            </a:r>
            <a:r>
              <a:rPr lang="en-CA" dirty="0" smtClean="0"/>
              <a:t>, this script takes three arguments: the name of the reference (branch), the SHA-1 that reference pointed to before the push, and the SHA-1 the user is trying to push. If the update script exits non-zero, only that reference is rejected; other references can still be updated.</a:t>
            </a:r>
          </a:p>
          <a:p>
            <a:r>
              <a:rPr lang="en-CA" b="1" dirty="0" smtClean="0"/>
              <a:t>post-receive</a:t>
            </a:r>
          </a:p>
          <a:p>
            <a:r>
              <a:rPr lang="en-CA" dirty="0" smtClean="0"/>
              <a:t>The post-receive hook runs after the entire process is completed and can be used to update other services or notify users. It takes the same </a:t>
            </a:r>
            <a:r>
              <a:rPr lang="en-CA" dirty="0" err="1" smtClean="0"/>
              <a:t>stdin</a:t>
            </a:r>
            <a:r>
              <a:rPr lang="en-CA" dirty="0" smtClean="0"/>
              <a:t> data as the pre-receive hook. Examples include e-mailing a list, notifying a continuous integration server, or updating a ticket-tracking system – you can even parse the commit messages to see if any tickets need to be opened, modified, or closed. This script can’t stop the push process, but the client doesn’t disconnect until it has completed, so be careful if you try to do anything that may take a long time.</a:t>
            </a:r>
            <a:endParaRPr lang="en-CA"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116</a:t>
            </a:fld>
            <a:endParaRPr lang="en-CA"/>
          </a:p>
        </p:txBody>
      </p:sp>
    </p:spTree>
    <p:extLst>
      <p:ext uri="{BB962C8B-B14F-4D97-AF65-F5344CB8AC3E}">
        <p14:creationId xmlns:p14="http://schemas.microsoft.com/office/powerpoint/2010/main" val="128003762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117</a:t>
            </a:fld>
            <a:endParaRPr lang="en-CA"/>
          </a:p>
        </p:txBody>
      </p:sp>
    </p:spTree>
    <p:extLst>
      <p:ext uri="{BB962C8B-B14F-4D97-AF65-F5344CB8AC3E}">
        <p14:creationId xmlns:p14="http://schemas.microsoft.com/office/powerpoint/2010/main" val="196572765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118</a:t>
            </a:fld>
            <a:endParaRPr lang="en-CA"/>
          </a:p>
        </p:txBody>
      </p:sp>
    </p:spTree>
    <p:extLst>
      <p:ext uri="{BB962C8B-B14F-4D97-AF65-F5344CB8AC3E}">
        <p14:creationId xmlns:p14="http://schemas.microsoft.com/office/powerpoint/2010/main" val="121412820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119</a:t>
            </a:fld>
            <a:endParaRPr lang="en-CA"/>
          </a:p>
        </p:txBody>
      </p:sp>
    </p:spTree>
    <p:extLst>
      <p:ext uri="{BB962C8B-B14F-4D97-AF65-F5344CB8AC3E}">
        <p14:creationId xmlns:p14="http://schemas.microsoft.com/office/powerpoint/2010/main" val="307994625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120</a:t>
            </a:fld>
            <a:endParaRPr lang="en-CA"/>
          </a:p>
        </p:txBody>
      </p:sp>
    </p:spTree>
    <p:extLst>
      <p:ext uri="{BB962C8B-B14F-4D97-AF65-F5344CB8AC3E}">
        <p14:creationId xmlns:p14="http://schemas.microsoft.com/office/powerpoint/2010/main" val="284263425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0"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123</a:t>
            </a:fld>
            <a:endParaRPr lang="en-CA"/>
          </a:p>
        </p:txBody>
      </p:sp>
    </p:spTree>
    <p:extLst>
      <p:ext uri="{BB962C8B-B14F-4D97-AF65-F5344CB8AC3E}">
        <p14:creationId xmlns:p14="http://schemas.microsoft.com/office/powerpoint/2010/main" val="429309160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0"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124</a:t>
            </a:fld>
            <a:endParaRPr lang="en-CA"/>
          </a:p>
        </p:txBody>
      </p:sp>
    </p:spTree>
    <p:extLst>
      <p:ext uri="{BB962C8B-B14F-4D97-AF65-F5344CB8AC3E}">
        <p14:creationId xmlns:p14="http://schemas.microsoft.com/office/powerpoint/2010/main" val="231880713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0"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125</a:t>
            </a:fld>
            <a:endParaRPr lang="en-CA"/>
          </a:p>
        </p:txBody>
      </p:sp>
    </p:spTree>
    <p:extLst>
      <p:ext uri="{BB962C8B-B14F-4D97-AF65-F5344CB8AC3E}">
        <p14:creationId xmlns:p14="http://schemas.microsoft.com/office/powerpoint/2010/main" val="2801678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err="1" smtClean="0"/>
              <a:t>branch</a:t>
            </a:r>
            <a:endParaRPr lang="fr-CA" dirty="0" smtClean="0"/>
          </a:p>
          <a:p>
            <a:r>
              <a:rPr lang="en-CA" dirty="0" smtClean="0"/>
              <a:t>create, or delete branches </a:t>
            </a:r>
          </a:p>
          <a:p>
            <a:endParaRPr lang="en-CA" dirty="0" smtClean="0"/>
          </a:p>
          <a:p>
            <a:endParaRPr lang="fr-CA"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18</a:t>
            </a:fld>
            <a:endParaRPr lang="en-CA"/>
          </a:p>
        </p:txBody>
      </p:sp>
    </p:spTree>
    <p:extLst>
      <p:ext uri="{BB962C8B-B14F-4D97-AF65-F5344CB8AC3E}">
        <p14:creationId xmlns:p14="http://schemas.microsoft.com/office/powerpoint/2010/main" val="218832635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0"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126</a:t>
            </a:fld>
            <a:endParaRPr lang="en-CA"/>
          </a:p>
        </p:txBody>
      </p:sp>
    </p:spTree>
    <p:extLst>
      <p:ext uri="{BB962C8B-B14F-4D97-AF65-F5344CB8AC3E}">
        <p14:creationId xmlns:p14="http://schemas.microsoft.com/office/powerpoint/2010/main" val="93802822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0"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127</a:t>
            </a:fld>
            <a:endParaRPr lang="en-CA"/>
          </a:p>
        </p:txBody>
      </p:sp>
    </p:spTree>
    <p:extLst>
      <p:ext uri="{BB962C8B-B14F-4D97-AF65-F5344CB8AC3E}">
        <p14:creationId xmlns:p14="http://schemas.microsoft.com/office/powerpoint/2010/main" val="106821066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0"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128</a:t>
            </a:fld>
            <a:endParaRPr lang="en-CA"/>
          </a:p>
        </p:txBody>
      </p:sp>
    </p:spTree>
    <p:extLst>
      <p:ext uri="{BB962C8B-B14F-4D97-AF65-F5344CB8AC3E}">
        <p14:creationId xmlns:p14="http://schemas.microsoft.com/office/powerpoint/2010/main" val="1223586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Git cherry-pick - Apply the changes introduced by some existing commits </a:t>
            </a:r>
          </a:p>
          <a:p>
            <a:endParaRPr lang="en-CA" dirty="0" smtClean="0"/>
          </a:p>
          <a:p>
            <a:r>
              <a:rPr lang="en-CA" dirty="0" smtClean="0"/>
              <a:t>Ex: What git cherry-pick does, basically, is take a commit from somewhere else, and "play it back" wherever you are right now. Because this introduces the same change with a different parent, Git builds a new commit with a different ID.</a:t>
            </a:r>
            <a:endParaRPr lang="fr-CA"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19</a:t>
            </a:fld>
            <a:endParaRPr lang="en-CA"/>
          </a:p>
        </p:txBody>
      </p:sp>
    </p:spTree>
    <p:extLst>
      <p:ext uri="{BB962C8B-B14F-4D97-AF65-F5344CB8AC3E}">
        <p14:creationId xmlns:p14="http://schemas.microsoft.com/office/powerpoint/2010/main" val="1456084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Git cherry-pick - Apply the changes introduced by some existing commits </a:t>
            </a:r>
          </a:p>
          <a:p>
            <a:endParaRPr lang="en-CA" dirty="0" smtClean="0"/>
          </a:p>
          <a:p>
            <a:r>
              <a:rPr lang="en-CA" dirty="0" smtClean="0"/>
              <a:t>Ex: What git cherry-pick does, basically, is take a commit from somewhere else, and "play it back" wherever you are right now. Because this introduces the same change with a different parent, Git builds a new commit with a different ID.</a:t>
            </a:r>
            <a:endParaRPr lang="fr-CA"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20</a:t>
            </a:fld>
            <a:endParaRPr lang="en-CA"/>
          </a:p>
        </p:txBody>
      </p:sp>
    </p:spTree>
    <p:extLst>
      <p:ext uri="{BB962C8B-B14F-4D97-AF65-F5344CB8AC3E}">
        <p14:creationId xmlns:p14="http://schemas.microsoft.com/office/powerpoint/2010/main" val="2733783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Git cherry-pick - Apply the changes introduced by some existing commits </a:t>
            </a:r>
          </a:p>
          <a:p>
            <a:endParaRPr lang="en-CA" dirty="0" smtClean="0"/>
          </a:p>
          <a:p>
            <a:r>
              <a:rPr lang="en-CA" dirty="0" smtClean="0"/>
              <a:t>Ex: What git cherry-pick does, basically, is take a commit from somewhere else, and "play it back" wherever you are right now. Because this introduces the same change with a different parent, Git builds a new commit with a different ID.</a:t>
            </a:r>
            <a:endParaRPr lang="fr-CA"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21</a:t>
            </a:fld>
            <a:endParaRPr lang="en-CA"/>
          </a:p>
        </p:txBody>
      </p:sp>
    </p:spTree>
    <p:extLst>
      <p:ext uri="{BB962C8B-B14F-4D97-AF65-F5344CB8AC3E}">
        <p14:creationId xmlns:p14="http://schemas.microsoft.com/office/powerpoint/2010/main" val="4180697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Git cherry-pick - Apply the changes introduced by some existing commits </a:t>
            </a:r>
          </a:p>
          <a:p>
            <a:endParaRPr lang="en-CA" dirty="0" smtClean="0"/>
          </a:p>
          <a:p>
            <a:r>
              <a:rPr lang="en-CA" dirty="0" smtClean="0"/>
              <a:t>Ex: What git cherry-pick does, basically, is take a commit from somewhere else, and "play it back" wherever you are right now. Because this introduces the same change with a different parent, Git builds a new commit with a different ID.</a:t>
            </a:r>
            <a:endParaRPr lang="fr-CA"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22</a:t>
            </a:fld>
            <a:endParaRPr lang="en-CA"/>
          </a:p>
        </p:txBody>
      </p:sp>
    </p:spTree>
    <p:extLst>
      <p:ext uri="{BB962C8B-B14F-4D97-AF65-F5344CB8AC3E}">
        <p14:creationId xmlns:p14="http://schemas.microsoft.com/office/powerpoint/2010/main" val="15597866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23</a:t>
            </a:fld>
            <a:endParaRPr lang="en-CA"/>
          </a:p>
        </p:txBody>
      </p:sp>
    </p:spTree>
    <p:extLst>
      <p:ext uri="{BB962C8B-B14F-4D97-AF65-F5344CB8AC3E}">
        <p14:creationId xmlns:p14="http://schemas.microsoft.com/office/powerpoint/2010/main" val="14912833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24</a:t>
            </a:fld>
            <a:endParaRPr lang="en-CA"/>
          </a:p>
        </p:txBody>
      </p:sp>
    </p:spTree>
    <p:extLst>
      <p:ext uri="{BB962C8B-B14F-4D97-AF65-F5344CB8AC3E}">
        <p14:creationId xmlns:p14="http://schemas.microsoft.com/office/powerpoint/2010/main" val="15794611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68B8263C-037D-483F-8156-472E4EC9E0D5}" type="slidenum">
              <a:rPr lang="en-CA" smtClean="0">
                <a:solidFill>
                  <a:prstClr val="black"/>
                </a:solidFill>
              </a:rPr>
              <a:pPr/>
              <a:t>25</a:t>
            </a:fld>
            <a:endParaRPr lang="en-CA">
              <a:solidFill>
                <a:prstClr val="black"/>
              </a:solidFill>
            </a:endParaRPr>
          </a:p>
        </p:txBody>
      </p:sp>
    </p:spTree>
    <p:extLst>
      <p:ext uri="{BB962C8B-B14F-4D97-AF65-F5344CB8AC3E}">
        <p14:creationId xmlns:p14="http://schemas.microsoft.com/office/powerpoint/2010/main" val="30679334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68B8263C-037D-483F-8156-472E4EC9E0D5}" type="slidenum">
              <a:rPr lang="en-CA" smtClean="0">
                <a:solidFill>
                  <a:prstClr val="black"/>
                </a:solidFill>
              </a:rPr>
              <a:pPr/>
              <a:t>26</a:t>
            </a:fld>
            <a:endParaRPr lang="en-CA">
              <a:solidFill>
                <a:prstClr val="black"/>
              </a:solidFill>
            </a:endParaRPr>
          </a:p>
        </p:txBody>
      </p:sp>
    </p:spTree>
    <p:extLst>
      <p:ext uri="{BB962C8B-B14F-4D97-AF65-F5344CB8AC3E}">
        <p14:creationId xmlns:p14="http://schemas.microsoft.com/office/powerpoint/2010/main" val="4263092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9</a:t>
            </a:fld>
            <a:endParaRPr lang="en-CA"/>
          </a:p>
        </p:txBody>
      </p:sp>
    </p:spTree>
    <p:extLst>
      <p:ext uri="{BB962C8B-B14F-4D97-AF65-F5344CB8AC3E}">
        <p14:creationId xmlns:p14="http://schemas.microsoft.com/office/powerpoint/2010/main" val="15637911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68B8263C-037D-483F-8156-472E4EC9E0D5}" type="slidenum">
              <a:rPr lang="en-CA" smtClean="0">
                <a:solidFill>
                  <a:prstClr val="black"/>
                </a:solidFill>
              </a:rPr>
              <a:pPr/>
              <a:t>27</a:t>
            </a:fld>
            <a:endParaRPr lang="en-CA">
              <a:solidFill>
                <a:prstClr val="black"/>
              </a:solidFill>
            </a:endParaRPr>
          </a:p>
        </p:txBody>
      </p:sp>
    </p:spTree>
    <p:extLst>
      <p:ext uri="{BB962C8B-B14F-4D97-AF65-F5344CB8AC3E}">
        <p14:creationId xmlns:p14="http://schemas.microsoft.com/office/powerpoint/2010/main" val="12776927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68B8263C-037D-483F-8156-472E4EC9E0D5}" type="slidenum">
              <a:rPr lang="en-CA" smtClean="0">
                <a:solidFill>
                  <a:prstClr val="black"/>
                </a:solidFill>
              </a:rPr>
              <a:pPr/>
              <a:t>28</a:t>
            </a:fld>
            <a:endParaRPr lang="en-CA">
              <a:solidFill>
                <a:prstClr val="black"/>
              </a:solidFill>
            </a:endParaRPr>
          </a:p>
        </p:txBody>
      </p:sp>
    </p:spTree>
    <p:extLst>
      <p:ext uri="{BB962C8B-B14F-4D97-AF65-F5344CB8AC3E}">
        <p14:creationId xmlns:p14="http://schemas.microsoft.com/office/powerpoint/2010/main" val="8903999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68B8263C-037D-483F-8156-472E4EC9E0D5}" type="slidenum">
              <a:rPr lang="en-CA" smtClean="0">
                <a:solidFill>
                  <a:prstClr val="black"/>
                </a:solidFill>
              </a:rPr>
              <a:pPr/>
              <a:t>29</a:t>
            </a:fld>
            <a:endParaRPr lang="en-CA">
              <a:solidFill>
                <a:prstClr val="black"/>
              </a:solidFill>
            </a:endParaRPr>
          </a:p>
        </p:txBody>
      </p:sp>
    </p:spTree>
    <p:extLst>
      <p:ext uri="{BB962C8B-B14F-4D97-AF65-F5344CB8AC3E}">
        <p14:creationId xmlns:p14="http://schemas.microsoft.com/office/powerpoint/2010/main" val="165628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68B8263C-037D-483F-8156-472E4EC9E0D5}" type="slidenum">
              <a:rPr lang="en-CA" smtClean="0">
                <a:solidFill>
                  <a:prstClr val="black"/>
                </a:solidFill>
              </a:rPr>
              <a:pPr/>
              <a:t>30</a:t>
            </a:fld>
            <a:endParaRPr lang="en-CA">
              <a:solidFill>
                <a:prstClr val="black"/>
              </a:solidFill>
            </a:endParaRPr>
          </a:p>
        </p:txBody>
      </p:sp>
    </p:spTree>
    <p:extLst>
      <p:ext uri="{BB962C8B-B14F-4D97-AF65-F5344CB8AC3E}">
        <p14:creationId xmlns:p14="http://schemas.microsoft.com/office/powerpoint/2010/main" val="1162108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68B8263C-037D-483F-8156-472E4EC9E0D5}" type="slidenum">
              <a:rPr lang="en-CA" smtClean="0">
                <a:solidFill>
                  <a:prstClr val="black"/>
                </a:solidFill>
              </a:rPr>
              <a:pPr/>
              <a:t>31</a:t>
            </a:fld>
            <a:endParaRPr lang="en-CA">
              <a:solidFill>
                <a:prstClr val="black"/>
              </a:solidFill>
            </a:endParaRPr>
          </a:p>
        </p:txBody>
      </p:sp>
    </p:spTree>
    <p:extLst>
      <p:ext uri="{BB962C8B-B14F-4D97-AF65-F5344CB8AC3E}">
        <p14:creationId xmlns:p14="http://schemas.microsoft.com/office/powerpoint/2010/main" val="3438446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68B8263C-037D-483F-8156-472E4EC9E0D5}" type="slidenum">
              <a:rPr lang="en-CA" smtClean="0">
                <a:solidFill>
                  <a:prstClr val="black"/>
                </a:solidFill>
              </a:rPr>
              <a:pPr/>
              <a:t>32</a:t>
            </a:fld>
            <a:endParaRPr lang="en-CA">
              <a:solidFill>
                <a:prstClr val="black"/>
              </a:solidFill>
            </a:endParaRPr>
          </a:p>
        </p:txBody>
      </p:sp>
    </p:spTree>
    <p:extLst>
      <p:ext uri="{BB962C8B-B14F-4D97-AF65-F5344CB8AC3E}">
        <p14:creationId xmlns:p14="http://schemas.microsoft.com/office/powerpoint/2010/main" val="2821768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68B8263C-037D-483F-8156-472E4EC9E0D5}" type="slidenum">
              <a:rPr lang="en-CA" smtClean="0">
                <a:solidFill>
                  <a:prstClr val="black"/>
                </a:solidFill>
              </a:rPr>
              <a:pPr/>
              <a:t>33</a:t>
            </a:fld>
            <a:endParaRPr lang="en-CA">
              <a:solidFill>
                <a:prstClr val="black"/>
              </a:solidFill>
            </a:endParaRPr>
          </a:p>
        </p:txBody>
      </p:sp>
    </p:spTree>
    <p:extLst>
      <p:ext uri="{BB962C8B-B14F-4D97-AF65-F5344CB8AC3E}">
        <p14:creationId xmlns:p14="http://schemas.microsoft.com/office/powerpoint/2010/main" val="27468825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68B8263C-037D-483F-8156-472E4EC9E0D5}" type="slidenum">
              <a:rPr lang="en-CA" smtClean="0">
                <a:solidFill>
                  <a:prstClr val="black"/>
                </a:solidFill>
              </a:rPr>
              <a:pPr/>
              <a:t>34</a:t>
            </a:fld>
            <a:endParaRPr lang="en-CA">
              <a:solidFill>
                <a:prstClr val="black"/>
              </a:solidFill>
            </a:endParaRPr>
          </a:p>
        </p:txBody>
      </p:sp>
    </p:spTree>
    <p:extLst>
      <p:ext uri="{BB962C8B-B14F-4D97-AF65-F5344CB8AC3E}">
        <p14:creationId xmlns:p14="http://schemas.microsoft.com/office/powerpoint/2010/main" val="8603655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68B8263C-037D-483F-8156-472E4EC9E0D5}" type="slidenum">
              <a:rPr lang="en-CA" smtClean="0">
                <a:solidFill>
                  <a:prstClr val="black"/>
                </a:solidFill>
              </a:rPr>
              <a:pPr/>
              <a:t>35</a:t>
            </a:fld>
            <a:endParaRPr lang="en-CA">
              <a:solidFill>
                <a:prstClr val="black"/>
              </a:solidFill>
            </a:endParaRPr>
          </a:p>
        </p:txBody>
      </p:sp>
    </p:spTree>
    <p:extLst>
      <p:ext uri="{BB962C8B-B14F-4D97-AF65-F5344CB8AC3E}">
        <p14:creationId xmlns:p14="http://schemas.microsoft.com/office/powerpoint/2010/main" val="32778647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The first thing reset will do is move what HEAD points to. </a:t>
            </a:r>
          </a:p>
          <a:p>
            <a:endParaRPr lang="en-CA" dirty="0" smtClean="0"/>
          </a:p>
          <a:p>
            <a:r>
              <a:rPr lang="en-CA" dirty="0" smtClean="0"/>
              <a:t>No matter what form of reset with a commit you invoke, this is the first thing it will always try to do. If you add the flag --soft, this is the </a:t>
            </a:r>
            <a:r>
              <a:rPr lang="en-CA" b="1" dirty="0" smtClean="0"/>
              <a:t>only</a:t>
            </a:r>
            <a:r>
              <a:rPr lang="en-CA" dirty="0" smtClean="0"/>
              <a:t> thing it will do. With --soft, reset will simply stop there.</a:t>
            </a:r>
          </a:p>
          <a:p>
            <a:endParaRPr lang="en-CA" dirty="0" smtClean="0"/>
          </a:p>
          <a:p>
            <a:r>
              <a:rPr lang="en-CA" dirty="0" smtClean="0"/>
              <a:t>undid the last commit you made i.e. v3</a:t>
            </a:r>
          </a:p>
          <a:p>
            <a:endParaRPr lang="en-CA" dirty="0" smtClean="0"/>
          </a:p>
          <a:p>
            <a:r>
              <a:rPr lang="en-CA" dirty="0" smtClean="0"/>
              <a:t>Now take a second to look at that diagram and realize what it did. It essentially undid the last commit you made. When you run git commit, Git will create a new commit and move the branch that HEAD points to up to it. When you reset back to HEAD~ (the parent of HEAD), you are moving the branch back to where it was without changing the Index (staging area) or Working Directory. You could now do a bit more work and commit again to accomplish basically what git commit --amend would have done.</a:t>
            </a:r>
            <a:endParaRPr lang="fr-CA" dirty="0"/>
          </a:p>
        </p:txBody>
      </p:sp>
      <p:sp>
        <p:nvSpPr>
          <p:cNvPr id="4" name="Slide Number Placeholder 3"/>
          <p:cNvSpPr>
            <a:spLocks noGrp="1"/>
          </p:cNvSpPr>
          <p:nvPr>
            <p:ph type="sldNum" sz="quarter" idx="10"/>
          </p:nvPr>
        </p:nvSpPr>
        <p:spPr/>
        <p:txBody>
          <a:bodyPr/>
          <a:lstStyle/>
          <a:p>
            <a:fld id="{68B8263C-037D-483F-8156-472E4EC9E0D5}" type="slidenum">
              <a:rPr lang="en-CA" smtClean="0">
                <a:solidFill>
                  <a:prstClr val="black"/>
                </a:solidFill>
              </a:rPr>
              <a:pPr/>
              <a:t>36</a:t>
            </a:fld>
            <a:endParaRPr lang="en-CA">
              <a:solidFill>
                <a:prstClr val="black"/>
              </a:solidFill>
            </a:endParaRPr>
          </a:p>
        </p:txBody>
      </p:sp>
    </p:spTree>
    <p:extLst>
      <p:ext uri="{BB962C8B-B14F-4D97-AF65-F5344CB8AC3E}">
        <p14:creationId xmlns:p14="http://schemas.microsoft.com/office/powerpoint/2010/main" val="4082988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10</a:t>
            </a:fld>
            <a:endParaRPr lang="en-CA"/>
          </a:p>
        </p:txBody>
      </p:sp>
    </p:spTree>
    <p:extLst>
      <p:ext uri="{BB962C8B-B14F-4D97-AF65-F5344CB8AC3E}">
        <p14:creationId xmlns:p14="http://schemas.microsoft.com/office/powerpoint/2010/main" val="20735480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The next thing reset will do is to update the Index with the contents of whatever tree HEAD now points to so they're the same</a:t>
            </a:r>
          </a:p>
          <a:p>
            <a:endParaRPr lang="en-CA" dirty="0" smtClean="0"/>
          </a:p>
          <a:p>
            <a:r>
              <a:rPr lang="en-CA" dirty="0" smtClean="0"/>
              <a:t>If you specify the --mixed option, reset will stop at this point. This is also the default, so if you specify no option at all, this is where the command will stop.</a:t>
            </a:r>
          </a:p>
          <a:p>
            <a:r>
              <a:rPr lang="en-CA" dirty="0" smtClean="0"/>
              <a:t>Now take another second to look at THAT diagram and realize what it did. It still undid your last commit, but also </a:t>
            </a:r>
            <a:r>
              <a:rPr lang="en-CA" i="1" dirty="0" err="1" smtClean="0"/>
              <a:t>unstaged</a:t>
            </a:r>
            <a:r>
              <a:rPr lang="en-CA" dirty="0" smtClean="0"/>
              <a:t> everything. You rolled back to before you ran all your git adds </a:t>
            </a:r>
            <a:r>
              <a:rPr lang="en-CA" i="1" dirty="0" smtClean="0"/>
              <a:t>AND</a:t>
            </a:r>
            <a:r>
              <a:rPr lang="en-CA" dirty="0" smtClean="0"/>
              <a:t> git commit. </a:t>
            </a:r>
          </a:p>
          <a:p>
            <a:endParaRPr lang="fr-CA" dirty="0"/>
          </a:p>
        </p:txBody>
      </p:sp>
      <p:sp>
        <p:nvSpPr>
          <p:cNvPr id="4" name="Slide Number Placeholder 3"/>
          <p:cNvSpPr>
            <a:spLocks noGrp="1"/>
          </p:cNvSpPr>
          <p:nvPr>
            <p:ph type="sldNum" sz="quarter" idx="10"/>
          </p:nvPr>
        </p:nvSpPr>
        <p:spPr/>
        <p:txBody>
          <a:bodyPr/>
          <a:lstStyle/>
          <a:p>
            <a:fld id="{68B8263C-037D-483F-8156-472E4EC9E0D5}" type="slidenum">
              <a:rPr lang="en-CA" smtClean="0">
                <a:solidFill>
                  <a:prstClr val="black"/>
                </a:solidFill>
              </a:rPr>
              <a:pPr/>
              <a:t>37</a:t>
            </a:fld>
            <a:endParaRPr lang="en-CA">
              <a:solidFill>
                <a:prstClr val="black"/>
              </a:solidFill>
            </a:endParaRPr>
          </a:p>
        </p:txBody>
      </p:sp>
    </p:spTree>
    <p:extLst>
      <p:ext uri="{BB962C8B-B14F-4D97-AF65-F5344CB8AC3E}">
        <p14:creationId xmlns:p14="http://schemas.microsoft.com/office/powerpoint/2010/main" val="17919520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If you use the --hard option, it will continue to this stage.</a:t>
            </a:r>
            <a:endParaRPr lang="fr-CA" dirty="0"/>
          </a:p>
        </p:txBody>
      </p:sp>
      <p:sp>
        <p:nvSpPr>
          <p:cNvPr id="4" name="Slide Number Placeholder 3"/>
          <p:cNvSpPr>
            <a:spLocks noGrp="1"/>
          </p:cNvSpPr>
          <p:nvPr>
            <p:ph type="sldNum" sz="quarter" idx="10"/>
          </p:nvPr>
        </p:nvSpPr>
        <p:spPr/>
        <p:txBody>
          <a:bodyPr/>
          <a:lstStyle/>
          <a:p>
            <a:fld id="{68B8263C-037D-483F-8156-472E4EC9E0D5}" type="slidenum">
              <a:rPr lang="en-CA" smtClean="0">
                <a:solidFill>
                  <a:prstClr val="black"/>
                </a:solidFill>
              </a:rPr>
              <a:pPr/>
              <a:t>38</a:t>
            </a:fld>
            <a:endParaRPr lang="en-CA">
              <a:solidFill>
                <a:prstClr val="black"/>
              </a:solidFill>
            </a:endParaRPr>
          </a:p>
        </p:txBody>
      </p:sp>
    </p:spTree>
    <p:extLst>
      <p:ext uri="{BB962C8B-B14F-4D97-AF65-F5344CB8AC3E}">
        <p14:creationId xmlns:p14="http://schemas.microsoft.com/office/powerpoint/2010/main" val="9895863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39</a:t>
            </a:fld>
            <a:endParaRPr lang="en-CA"/>
          </a:p>
        </p:txBody>
      </p:sp>
    </p:spTree>
    <p:extLst>
      <p:ext uri="{BB962C8B-B14F-4D97-AF65-F5344CB8AC3E}">
        <p14:creationId xmlns:p14="http://schemas.microsoft.com/office/powerpoint/2010/main" val="6135804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40</a:t>
            </a:fld>
            <a:endParaRPr lang="en-CA"/>
          </a:p>
        </p:txBody>
      </p:sp>
    </p:spTree>
    <p:extLst>
      <p:ext uri="{BB962C8B-B14F-4D97-AF65-F5344CB8AC3E}">
        <p14:creationId xmlns:p14="http://schemas.microsoft.com/office/powerpoint/2010/main" val="24683795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41</a:t>
            </a:fld>
            <a:endParaRPr lang="en-CA"/>
          </a:p>
        </p:txBody>
      </p:sp>
    </p:spTree>
    <p:extLst>
      <p:ext uri="{BB962C8B-B14F-4D97-AF65-F5344CB8AC3E}">
        <p14:creationId xmlns:p14="http://schemas.microsoft.com/office/powerpoint/2010/main" val="30176340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The first thing to understand about git rebase is that it solves the same problem as git merge. Both of these commands are designed to integrate changes from one branch into another branch—they just do it in very different ways.</a:t>
            </a:r>
            <a:endParaRPr lang="en-CA"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42</a:t>
            </a:fld>
            <a:endParaRPr lang="en-CA"/>
          </a:p>
        </p:txBody>
      </p:sp>
    </p:spTree>
    <p:extLst>
      <p:ext uri="{BB962C8B-B14F-4D97-AF65-F5344CB8AC3E}">
        <p14:creationId xmlns:p14="http://schemas.microsoft.com/office/powerpoint/2010/main" val="22906399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smtClean="0"/>
              <a:t>Une</a:t>
            </a:r>
            <a:r>
              <a:rPr lang="en-CA" baseline="0" dirty="0" smtClean="0"/>
              <a:t> </a:t>
            </a:r>
            <a:r>
              <a:rPr lang="en-CA" baseline="0" dirty="0" err="1" smtClean="0"/>
              <a:t>fourche</a:t>
            </a:r>
            <a:endParaRPr lang="en-CA"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43</a:t>
            </a:fld>
            <a:endParaRPr lang="en-CA"/>
          </a:p>
        </p:txBody>
      </p:sp>
    </p:spTree>
    <p:extLst>
      <p:ext uri="{BB962C8B-B14F-4D97-AF65-F5344CB8AC3E}">
        <p14:creationId xmlns:p14="http://schemas.microsoft.com/office/powerpoint/2010/main" val="22462206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44</a:t>
            </a:fld>
            <a:endParaRPr lang="en-CA"/>
          </a:p>
        </p:txBody>
      </p:sp>
    </p:spTree>
    <p:extLst>
      <p:ext uri="{BB962C8B-B14F-4D97-AF65-F5344CB8AC3E}">
        <p14:creationId xmlns:p14="http://schemas.microsoft.com/office/powerpoint/2010/main" val="36282194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45</a:t>
            </a:fld>
            <a:endParaRPr lang="en-CA"/>
          </a:p>
        </p:txBody>
      </p:sp>
    </p:spTree>
    <p:extLst>
      <p:ext uri="{BB962C8B-B14F-4D97-AF65-F5344CB8AC3E}">
        <p14:creationId xmlns:p14="http://schemas.microsoft.com/office/powerpoint/2010/main" val="6522857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Revert some existing commits </a:t>
            </a:r>
          </a:p>
          <a:p>
            <a:endParaRPr lang="en-CA"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git revert HEAD~3 </a:t>
            </a:r>
          </a:p>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Revert the changes specified by the fourth last commit in HEAD and create a new commit with the reverted changes. </a:t>
            </a:r>
          </a:p>
          <a:p>
            <a:pPr marL="0" marR="0" indent="0" algn="l" defTabSz="914400" rtl="0" eaLnBrk="1" fontAlgn="auto" latinLnBrk="0" hangingPunct="1">
              <a:lnSpc>
                <a:spcPct val="100000"/>
              </a:lnSpc>
              <a:spcBef>
                <a:spcPts val="0"/>
              </a:spcBef>
              <a:spcAft>
                <a:spcPts val="0"/>
              </a:spcAft>
              <a:buClrTx/>
              <a:buSzTx/>
              <a:buFontTx/>
              <a:buNone/>
              <a:tabLst/>
              <a:defRPr/>
            </a:pPr>
            <a:endParaRPr lang="en-CA"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git revert -n master~5..master~2 </a:t>
            </a:r>
          </a:p>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Revert the changes done by commits from the fifth last commit in master (included) to the third last commit in master (included), but do not create any commit with the reverted changes. The revert only modifies the working tree and the index. </a:t>
            </a:r>
          </a:p>
          <a:p>
            <a:pPr marL="0" marR="0" indent="0" algn="l" defTabSz="914400" rtl="0" eaLnBrk="1" fontAlgn="auto" latinLnBrk="0" hangingPunct="1">
              <a:lnSpc>
                <a:spcPct val="100000"/>
              </a:lnSpc>
              <a:spcBef>
                <a:spcPts val="0"/>
              </a:spcBef>
              <a:spcAft>
                <a:spcPts val="0"/>
              </a:spcAft>
              <a:buClrTx/>
              <a:buSzTx/>
              <a:buFontTx/>
              <a:buNone/>
              <a:tabLst/>
              <a:defRPr/>
            </a:pPr>
            <a:endParaRPr lang="en-CA" dirty="0" smtClean="0"/>
          </a:p>
          <a:p>
            <a:endParaRPr lang="en-CA"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46</a:t>
            </a:fld>
            <a:endParaRPr lang="en-CA"/>
          </a:p>
        </p:txBody>
      </p:sp>
    </p:spTree>
    <p:extLst>
      <p:ext uri="{BB962C8B-B14F-4D97-AF65-F5344CB8AC3E}">
        <p14:creationId xmlns:p14="http://schemas.microsoft.com/office/powerpoint/2010/main" val="541828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11</a:t>
            </a:fld>
            <a:endParaRPr lang="en-CA"/>
          </a:p>
        </p:txBody>
      </p:sp>
    </p:spTree>
    <p:extLst>
      <p:ext uri="{BB962C8B-B14F-4D97-AF65-F5344CB8AC3E}">
        <p14:creationId xmlns:p14="http://schemas.microsoft.com/office/powerpoint/2010/main" val="10290899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smtClean="0"/>
              <a:t>Fix the references</a:t>
            </a:r>
          </a:p>
          <a:p>
            <a:r>
              <a:rPr lang="en-CA" dirty="0" smtClean="0"/>
              <a:t>If the unwanted merge commit only exists on your local repository, the easiest and best solution is to move the branches so that they point where you want them to. In most cases, if you follow the errant git merge with git reset --hard HEAD~, this will reset the branch pointers so they look like this:</a:t>
            </a:r>
          </a:p>
          <a:p>
            <a:pPr marL="0" marR="0" indent="0" algn="l" defTabSz="914400" rtl="0" eaLnBrk="1" fontAlgn="auto" latinLnBrk="0" hangingPunct="1">
              <a:lnSpc>
                <a:spcPct val="100000"/>
              </a:lnSpc>
              <a:spcBef>
                <a:spcPts val="0"/>
              </a:spcBef>
              <a:spcAft>
                <a:spcPts val="0"/>
              </a:spcAft>
              <a:buClrTx/>
              <a:buSzTx/>
              <a:buFontTx/>
              <a:buNone/>
              <a:tabLst/>
              <a:defRPr/>
            </a:pPr>
            <a:endParaRPr lang="en-CA"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CA" dirty="0" smtClean="0"/>
          </a:p>
          <a:p>
            <a:endParaRPr lang="en-CA"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47</a:t>
            </a:fld>
            <a:endParaRPr lang="en-CA"/>
          </a:p>
        </p:txBody>
      </p:sp>
    </p:spTree>
    <p:extLst>
      <p:ext uri="{BB962C8B-B14F-4D97-AF65-F5344CB8AC3E}">
        <p14:creationId xmlns:p14="http://schemas.microsoft.com/office/powerpoint/2010/main" val="3837627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The -m 1 flag indicates which parent is the “mainline” and should be kept. When you invoke a merge into HEAD (git merge topic), the new commit has two parents: the first one is HEAD (C6), and the second is the tip of the branch being merged in (C4). In this case, we want to undo all the changes introduced by merging in parent #2 (C4), while keeping all the content from parent #1 (C6).</a:t>
            </a:r>
          </a:p>
          <a:p>
            <a:r>
              <a:rPr lang="en-CA" dirty="0" smtClean="0"/>
              <a:t>The history with the revert commit looks like this:</a:t>
            </a:r>
          </a:p>
          <a:p>
            <a:endParaRPr lang="en-CA" b="0"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CA" b="0" dirty="0" smtClean="0"/>
          </a:p>
          <a:p>
            <a:endParaRPr lang="en-CA" b="0"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48</a:t>
            </a:fld>
            <a:endParaRPr lang="en-CA"/>
          </a:p>
        </p:txBody>
      </p:sp>
    </p:spTree>
    <p:extLst>
      <p:ext uri="{BB962C8B-B14F-4D97-AF65-F5344CB8AC3E}">
        <p14:creationId xmlns:p14="http://schemas.microsoft.com/office/powerpoint/2010/main" val="39014801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1050" dirty="0" smtClean="0">
              <a:solidFill>
                <a:schemeClr val="tx1"/>
              </a:solidFill>
            </a:endParaRPr>
          </a:p>
        </p:txBody>
      </p:sp>
      <p:sp>
        <p:nvSpPr>
          <p:cNvPr id="4" name="Slide Number Placeholder 3"/>
          <p:cNvSpPr>
            <a:spLocks noGrp="1"/>
          </p:cNvSpPr>
          <p:nvPr>
            <p:ph type="sldNum" sz="quarter" idx="10"/>
          </p:nvPr>
        </p:nvSpPr>
        <p:spPr/>
        <p:txBody>
          <a:bodyPr/>
          <a:lstStyle/>
          <a:p>
            <a:fld id="{68B8263C-037D-483F-8156-472E4EC9E0D5}" type="slidenum">
              <a:rPr lang="en-CA" smtClean="0"/>
              <a:pPr/>
              <a:t>49</a:t>
            </a:fld>
            <a:endParaRPr lang="en-CA"/>
          </a:p>
        </p:txBody>
      </p:sp>
    </p:spTree>
    <p:extLst>
      <p:ext uri="{BB962C8B-B14F-4D97-AF65-F5344CB8AC3E}">
        <p14:creationId xmlns:p14="http://schemas.microsoft.com/office/powerpoint/2010/main" val="11131874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1050" dirty="0" smtClean="0">
              <a:solidFill>
                <a:schemeClr val="tx1"/>
              </a:solidFill>
            </a:endParaRPr>
          </a:p>
        </p:txBody>
      </p:sp>
      <p:sp>
        <p:nvSpPr>
          <p:cNvPr id="4" name="Slide Number Placeholder 3"/>
          <p:cNvSpPr>
            <a:spLocks noGrp="1"/>
          </p:cNvSpPr>
          <p:nvPr>
            <p:ph type="sldNum" sz="quarter" idx="10"/>
          </p:nvPr>
        </p:nvSpPr>
        <p:spPr/>
        <p:txBody>
          <a:bodyPr/>
          <a:lstStyle/>
          <a:p>
            <a:fld id="{68B8263C-037D-483F-8156-472E4EC9E0D5}" type="slidenum">
              <a:rPr lang="en-CA" smtClean="0"/>
              <a:pPr/>
              <a:t>50</a:t>
            </a:fld>
            <a:endParaRPr lang="en-CA"/>
          </a:p>
        </p:txBody>
      </p:sp>
    </p:spTree>
    <p:extLst>
      <p:ext uri="{BB962C8B-B14F-4D97-AF65-F5344CB8AC3E}">
        <p14:creationId xmlns:p14="http://schemas.microsoft.com/office/powerpoint/2010/main" val="30457295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050" dirty="0" smtClean="0"/>
              <a:t>In this case, two stashes were done previously, so you have access to three different stashed works. You can reapply the one you just stashed by using the command shown in the help output of the original stash command: git stash apply. If you want to apply one of the older stashes, you can specify it by naming it, like this: git stash apply stash@{2}. If you don’t specify a stash, Git assumes the most recent stash and tries to apply it:</a:t>
            </a:r>
            <a:endParaRPr lang="en-CA" sz="1050" dirty="0" smtClean="0">
              <a:solidFill>
                <a:schemeClr val="tx1"/>
              </a:solidFill>
            </a:endParaRPr>
          </a:p>
        </p:txBody>
      </p:sp>
      <p:sp>
        <p:nvSpPr>
          <p:cNvPr id="4" name="Slide Number Placeholder 3"/>
          <p:cNvSpPr>
            <a:spLocks noGrp="1"/>
          </p:cNvSpPr>
          <p:nvPr>
            <p:ph type="sldNum" sz="quarter" idx="10"/>
          </p:nvPr>
        </p:nvSpPr>
        <p:spPr/>
        <p:txBody>
          <a:bodyPr/>
          <a:lstStyle/>
          <a:p>
            <a:fld id="{68B8263C-037D-483F-8156-472E4EC9E0D5}" type="slidenum">
              <a:rPr lang="en-CA" smtClean="0"/>
              <a:pPr/>
              <a:t>51</a:t>
            </a:fld>
            <a:endParaRPr lang="en-CA"/>
          </a:p>
        </p:txBody>
      </p:sp>
    </p:spTree>
    <p:extLst>
      <p:ext uri="{BB962C8B-B14F-4D97-AF65-F5344CB8AC3E}">
        <p14:creationId xmlns:p14="http://schemas.microsoft.com/office/powerpoint/2010/main" val="33495269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sz="1050" noProof="0" dirty="0" smtClean="0">
                <a:solidFill>
                  <a:schemeClr val="tx1"/>
                </a:solidFill>
              </a:rPr>
              <a:t>Git modifie</a:t>
            </a:r>
            <a:r>
              <a:rPr lang="fr-CA" sz="1050" baseline="0" noProof="0" dirty="0" smtClean="0">
                <a:solidFill>
                  <a:schemeClr val="tx1"/>
                </a:solidFill>
              </a:rPr>
              <a:t> les fichier provenant du </a:t>
            </a:r>
            <a:r>
              <a:rPr lang="fr-CA" sz="1050" baseline="0" noProof="0" dirty="0" err="1" smtClean="0">
                <a:solidFill>
                  <a:schemeClr val="tx1"/>
                </a:solidFill>
              </a:rPr>
              <a:t>stash</a:t>
            </a:r>
            <a:endParaRPr lang="fr-CA" sz="1050" noProof="0" dirty="0" smtClean="0">
              <a:solidFill>
                <a:schemeClr val="tx1"/>
              </a:solidFill>
            </a:endParaRPr>
          </a:p>
          <a:p>
            <a:r>
              <a:rPr lang="fr-CA" sz="1050" noProof="0" dirty="0" smtClean="0">
                <a:solidFill>
                  <a:schemeClr val="tx1"/>
                </a:solidFill>
              </a:rPr>
              <a:t>Pas besoin de</a:t>
            </a:r>
            <a:r>
              <a:rPr lang="fr-CA" sz="1050" baseline="0" noProof="0" dirty="0" smtClean="0">
                <a:solidFill>
                  <a:schemeClr val="tx1"/>
                </a:solidFill>
              </a:rPr>
              <a:t> remettre les </a:t>
            </a:r>
            <a:r>
              <a:rPr lang="fr-CA" sz="1050" baseline="0" noProof="0" dirty="0" err="1" smtClean="0">
                <a:solidFill>
                  <a:schemeClr val="tx1"/>
                </a:solidFill>
              </a:rPr>
              <a:t>stash</a:t>
            </a:r>
            <a:r>
              <a:rPr lang="fr-CA" sz="1050" baseline="0" noProof="0" dirty="0" smtClean="0">
                <a:solidFill>
                  <a:schemeClr val="tx1"/>
                </a:solidFill>
              </a:rPr>
              <a:t> sur la même branche </a:t>
            </a:r>
          </a:p>
          <a:p>
            <a:r>
              <a:rPr lang="en-CA" sz="1050" dirty="0" smtClean="0"/>
              <a:t>You can have modified and uncommitted files in your working directory when you apply a stash</a:t>
            </a:r>
          </a:p>
          <a:p>
            <a:r>
              <a:rPr lang="en-CA" sz="1050" dirty="0" smtClean="0"/>
              <a:t>Git gives you merge conflicts if anything no longer applies cleanly</a:t>
            </a:r>
          </a:p>
          <a:p>
            <a:r>
              <a:rPr lang="en-CA" sz="1050" dirty="0" smtClean="0"/>
              <a:t>Le</a:t>
            </a:r>
            <a:r>
              <a:rPr lang="en-CA" sz="1050" baseline="0" dirty="0" smtClean="0"/>
              <a:t> </a:t>
            </a:r>
            <a:r>
              <a:rPr lang="en-CA" sz="1050" baseline="0" dirty="0" err="1" smtClean="0"/>
              <a:t>fichier</a:t>
            </a:r>
            <a:r>
              <a:rPr lang="en-CA" sz="1050" baseline="0" dirty="0" smtClean="0"/>
              <a:t> </a:t>
            </a:r>
            <a:r>
              <a:rPr lang="en-CA" sz="1050" baseline="0" dirty="0" err="1" smtClean="0"/>
              <a:t>n’est</a:t>
            </a:r>
            <a:r>
              <a:rPr lang="en-CA" sz="1050" baseline="0" dirty="0" smtClean="0"/>
              <a:t> pas re-</a:t>
            </a:r>
            <a:r>
              <a:rPr lang="en-CA" sz="1050" baseline="0" dirty="0" err="1" smtClean="0"/>
              <a:t>ajouter</a:t>
            </a:r>
            <a:r>
              <a:rPr lang="en-CA" sz="1050" baseline="0" dirty="0" smtClean="0"/>
              <a:t> a la zone </a:t>
            </a:r>
            <a:r>
              <a:rPr lang="en-CA" sz="1050" baseline="0" dirty="0" err="1" smtClean="0"/>
              <a:t>d’index</a:t>
            </a:r>
            <a:endParaRPr lang="en-CA" sz="1050" dirty="0" smtClean="0"/>
          </a:p>
          <a:p>
            <a:endParaRPr lang="en-CA" sz="1050" dirty="0" smtClean="0"/>
          </a:p>
          <a:p>
            <a:endParaRPr lang="fr-CA" sz="1050" baseline="0" noProof="0" dirty="0" smtClean="0">
              <a:solidFill>
                <a:schemeClr val="tx1"/>
              </a:solidFill>
            </a:endParaRPr>
          </a:p>
          <a:p>
            <a:endParaRPr lang="fr-CA" sz="1050" noProof="0" dirty="0" smtClean="0">
              <a:solidFill>
                <a:schemeClr val="tx1"/>
              </a:solidFill>
            </a:endParaRPr>
          </a:p>
        </p:txBody>
      </p:sp>
      <p:sp>
        <p:nvSpPr>
          <p:cNvPr id="4" name="Slide Number Placeholder 3"/>
          <p:cNvSpPr>
            <a:spLocks noGrp="1"/>
          </p:cNvSpPr>
          <p:nvPr>
            <p:ph type="sldNum" sz="quarter" idx="10"/>
          </p:nvPr>
        </p:nvSpPr>
        <p:spPr/>
        <p:txBody>
          <a:bodyPr/>
          <a:lstStyle/>
          <a:p>
            <a:fld id="{68B8263C-037D-483F-8156-472E4EC9E0D5}" type="slidenum">
              <a:rPr lang="en-CA" smtClean="0"/>
              <a:pPr/>
              <a:t>52</a:t>
            </a:fld>
            <a:endParaRPr lang="en-CA"/>
          </a:p>
        </p:txBody>
      </p:sp>
    </p:spTree>
    <p:extLst>
      <p:ext uri="{BB962C8B-B14F-4D97-AF65-F5344CB8AC3E}">
        <p14:creationId xmlns:p14="http://schemas.microsoft.com/office/powerpoint/2010/main" val="12446513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1050" dirty="0" smtClean="0">
              <a:solidFill>
                <a:schemeClr val="tx1"/>
              </a:solidFill>
            </a:endParaRPr>
          </a:p>
        </p:txBody>
      </p:sp>
      <p:sp>
        <p:nvSpPr>
          <p:cNvPr id="4" name="Slide Number Placeholder 3"/>
          <p:cNvSpPr>
            <a:spLocks noGrp="1"/>
          </p:cNvSpPr>
          <p:nvPr>
            <p:ph type="sldNum" sz="quarter" idx="10"/>
          </p:nvPr>
        </p:nvSpPr>
        <p:spPr/>
        <p:txBody>
          <a:bodyPr/>
          <a:lstStyle/>
          <a:p>
            <a:fld id="{68B8263C-037D-483F-8156-472E4EC9E0D5}" type="slidenum">
              <a:rPr lang="en-CA" smtClean="0"/>
              <a:pPr/>
              <a:t>53</a:t>
            </a:fld>
            <a:endParaRPr lang="en-CA"/>
          </a:p>
        </p:txBody>
      </p:sp>
    </p:spTree>
    <p:extLst>
      <p:ext uri="{BB962C8B-B14F-4D97-AF65-F5344CB8AC3E}">
        <p14:creationId xmlns:p14="http://schemas.microsoft.com/office/powerpoint/2010/main" val="2519046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1050" noProof="0" dirty="0" smtClean="0">
              <a:solidFill>
                <a:schemeClr val="tx1"/>
              </a:solidFill>
            </a:endParaRPr>
          </a:p>
          <a:p>
            <a:endParaRPr lang="en-CA" sz="1050" dirty="0" smtClean="0"/>
          </a:p>
          <a:p>
            <a:endParaRPr lang="fr-CA" sz="1050" baseline="0" noProof="0" dirty="0" smtClean="0">
              <a:solidFill>
                <a:schemeClr val="tx1"/>
              </a:solidFill>
            </a:endParaRPr>
          </a:p>
          <a:p>
            <a:endParaRPr lang="fr-CA" sz="1050" noProof="0" dirty="0" smtClean="0">
              <a:solidFill>
                <a:schemeClr val="tx1"/>
              </a:solidFill>
            </a:endParaRPr>
          </a:p>
        </p:txBody>
      </p:sp>
      <p:sp>
        <p:nvSpPr>
          <p:cNvPr id="4" name="Slide Number Placeholder 3"/>
          <p:cNvSpPr>
            <a:spLocks noGrp="1"/>
          </p:cNvSpPr>
          <p:nvPr>
            <p:ph type="sldNum" sz="quarter" idx="10"/>
          </p:nvPr>
        </p:nvSpPr>
        <p:spPr/>
        <p:txBody>
          <a:bodyPr/>
          <a:lstStyle/>
          <a:p>
            <a:fld id="{68B8263C-037D-483F-8156-472E4EC9E0D5}" type="slidenum">
              <a:rPr lang="en-CA" smtClean="0"/>
              <a:pPr/>
              <a:t>54</a:t>
            </a:fld>
            <a:endParaRPr lang="en-CA"/>
          </a:p>
        </p:txBody>
      </p:sp>
    </p:spTree>
    <p:extLst>
      <p:ext uri="{BB962C8B-B14F-4D97-AF65-F5344CB8AC3E}">
        <p14:creationId xmlns:p14="http://schemas.microsoft.com/office/powerpoint/2010/main" val="36266433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1050" noProof="0" smtClean="0">
              <a:solidFill>
                <a:schemeClr val="tx1"/>
              </a:solidFill>
            </a:endParaRPr>
          </a:p>
          <a:p>
            <a:endParaRPr lang="en-CA" sz="1050" dirty="0" smtClean="0"/>
          </a:p>
          <a:p>
            <a:endParaRPr lang="fr-CA" sz="1050" baseline="0" noProof="0" dirty="0" smtClean="0">
              <a:solidFill>
                <a:schemeClr val="tx1"/>
              </a:solidFill>
            </a:endParaRPr>
          </a:p>
          <a:p>
            <a:endParaRPr lang="fr-CA" sz="1050" noProof="0" dirty="0" smtClean="0">
              <a:solidFill>
                <a:schemeClr val="tx1"/>
              </a:solidFill>
            </a:endParaRPr>
          </a:p>
        </p:txBody>
      </p:sp>
      <p:sp>
        <p:nvSpPr>
          <p:cNvPr id="4" name="Slide Number Placeholder 3"/>
          <p:cNvSpPr>
            <a:spLocks noGrp="1"/>
          </p:cNvSpPr>
          <p:nvPr>
            <p:ph type="sldNum" sz="quarter" idx="10"/>
          </p:nvPr>
        </p:nvSpPr>
        <p:spPr/>
        <p:txBody>
          <a:bodyPr/>
          <a:lstStyle/>
          <a:p>
            <a:fld id="{68B8263C-037D-483F-8156-472E4EC9E0D5}" type="slidenum">
              <a:rPr lang="en-CA" smtClean="0"/>
              <a:pPr/>
              <a:t>55</a:t>
            </a:fld>
            <a:endParaRPr lang="en-CA"/>
          </a:p>
        </p:txBody>
      </p:sp>
    </p:spTree>
    <p:extLst>
      <p:ext uri="{BB962C8B-B14F-4D97-AF65-F5344CB8AC3E}">
        <p14:creationId xmlns:p14="http://schemas.microsoft.com/office/powerpoint/2010/main" val="39028787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dirty="0" smtClean="0">
                <a:solidFill>
                  <a:schemeClr val="tx1"/>
                </a:solidFill>
              </a:rPr>
              <a:t>Ex: NFS Mount</a:t>
            </a:r>
          </a:p>
          <a:p>
            <a:pPr marL="0" marR="0" indent="0" algn="l" defTabSz="914400" rtl="0" eaLnBrk="1" fontAlgn="auto" latinLnBrk="0" hangingPunct="1">
              <a:lnSpc>
                <a:spcPct val="100000"/>
              </a:lnSpc>
              <a:spcBef>
                <a:spcPts val="0"/>
              </a:spcBef>
              <a:spcAft>
                <a:spcPts val="0"/>
              </a:spcAft>
              <a:buClrTx/>
              <a:buSzTx/>
              <a:buFontTx/>
              <a:buNone/>
              <a:tabLst/>
              <a:defRPr/>
            </a:pPr>
            <a:endParaRPr lang="en-CA" b="0" dirty="0" smtClean="0"/>
          </a:p>
          <a:p>
            <a:endParaRPr lang="en-CA" b="0"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58</a:t>
            </a:fld>
            <a:endParaRPr lang="en-CA"/>
          </a:p>
        </p:txBody>
      </p:sp>
    </p:spTree>
    <p:extLst>
      <p:ext uri="{BB962C8B-B14F-4D97-AF65-F5344CB8AC3E}">
        <p14:creationId xmlns:p14="http://schemas.microsoft.com/office/powerpoint/2010/main" val="3836014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Stores the current contents of the index in a new commit along with a log message from the user describing the changes.</a:t>
            </a:r>
          </a:p>
          <a:p>
            <a:endParaRPr lang="en-CA" dirty="0" smtClean="0"/>
          </a:p>
          <a:p>
            <a:r>
              <a:rPr lang="en-CA" dirty="0" smtClean="0"/>
              <a:t>Git</a:t>
            </a:r>
            <a:r>
              <a:rPr lang="en-CA" baseline="0" dirty="0" smtClean="0"/>
              <a:t> add </a:t>
            </a:r>
            <a:r>
              <a:rPr lang="en-CA" baseline="0" dirty="0" err="1" smtClean="0"/>
              <a:t>ajoute</a:t>
            </a:r>
            <a:r>
              <a:rPr lang="en-CA" baseline="0" dirty="0" smtClean="0"/>
              <a:t> des </a:t>
            </a:r>
            <a:r>
              <a:rPr lang="en-CA" baseline="0" dirty="0" err="1" smtClean="0"/>
              <a:t>fichiers</a:t>
            </a:r>
            <a:r>
              <a:rPr lang="en-CA" baseline="0" dirty="0" smtClean="0"/>
              <a:t> </a:t>
            </a:r>
            <a:r>
              <a:rPr lang="en-CA" baseline="0" dirty="0" err="1" smtClean="0"/>
              <a:t>dans</a:t>
            </a:r>
            <a:r>
              <a:rPr lang="en-CA" baseline="0" dirty="0" smtClean="0"/>
              <a:t> la zone </a:t>
            </a:r>
            <a:r>
              <a:rPr lang="en-CA" baseline="0" dirty="0" err="1" smtClean="0"/>
              <a:t>d’index</a:t>
            </a:r>
            <a:endParaRPr lang="en-CA" baseline="0" dirty="0" smtClean="0"/>
          </a:p>
          <a:p>
            <a:r>
              <a:rPr lang="en-CA" baseline="0" dirty="0" smtClean="0"/>
              <a:t>Git </a:t>
            </a:r>
            <a:r>
              <a:rPr lang="en-CA" baseline="0" dirty="0" err="1" smtClean="0"/>
              <a:t>rm</a:t>
            </a:r>
            <a:r>
              <a:rPr lang="en-CA" baseline="0" dirty="0" smtClean="0"/>
              <a:t> to remove files from the working tree</a:t>
            </a:r>
          </a:p>
          <a:p>
            <a:r>
              <a:rPr lang="en-CA" baseline="0" dirty="0" smtClean="0"/>
              <a:t>Followed by commit </a:t>
            </a:r>
          </a:p>
          <a:p>
            <a:endParaRPr lang="en-CA" baseline="0" dirty="0" smtClean="0"/>
          </a:p>
          <a:p>
            <a:r>
              <a:rPr lang="en-CA" baseline="0" dirty="0" smtClean="0"/>
              <a:t>Checkout</a:t>
            </a:r>
          </a:p>
          <a:p>
            <a:r>
              <a:rPr lang="en-CA" dirty="0" smtClean="0"/>
              <a:t>To prepare for working on &lt;branch&gt;, switch to it by updating the index and the files in the working tree, and by pointing HEAD at the branch. Local modifications to the files in the working tree are kept, so that they can be committed to the &lt;branch&gt;. </a:t>
            </a:r>
            <a:endParaRPr lang="fr-CA"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12</a:t>
            </a:fld>
            <a:endParaRPr lang="en-CA"/>
          </a:p>
        </p:txBody>
      </p:sp>
    </p:spTree>
    <p:extLst>
      <p:ext uri="{BB962C8B-B14F-4D97-AF65-F5344CB8AC3E}">
        <p14:creationId xmlns:p14="http://schemas.microsoft.com/office/powerpoint/2010/main" val="33961124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dirty="0" smtClean="0">
                <a:solidFill>
                  <a:schemeClr val="tx1"/>
                </a:solidFill>
              </a:rPr>
              <a:t>Ex: NFS Mount</a:t>
            </a:r>
          </a:p>
          <a:p>
            <a:pPr marL="0" marR="0" indent="0" algn="l" defTabSz="914400" rtl="0" eaLnBrk="1" fontAlgn="auto" latinLnBrk="0" hangingPunct="1">
              <a:lnSpc>
                <a:spcPct val="100000"/>
              </a:lnSpc>
              <a:spcBef>
                <a:spcPts val="0"/>
              </a:spcBef>
              <a:spcAft>
                <a:spcPts val="0"/>
              </a:spcAft>
              <a:buClrTx/>
              <a:buSzTx/>
              <a:buFontTx/>
              <a:buNone/>
              <a:tabLst/>
              <a:defRPr/>
            </a:pPr>
            <a:endParaRPr lang="en-CA" b="0" dirty="0" smtClean="0"/>
          </a:p>
          <a:p>
            <a:endParaRPr lang="en-CA" b="0"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59</a:t>
            </a:fld>
            <a:endParaRPr lang="en-CA"/>
          </a:p>
        </p:txBody>
      </p:sp>
    </p:spTree>
    <p:extLst>
      <p:ext uri="{BB962C8B-B14F-4D97-AF65-F5344CB8AC3E}">
        <p14:creationId xmlns:p14="http://schemas.microsoft.com/office/powerpoint/2010/main" val="39107135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dirty="0" err="1" smtClean="0">
                <a:solidFill>
                  <a:schemeClr val="tx1"/>
                </a:solidFill>
              </a:rPr>
              <a:t>Desdvantages</a:t>
            </a:r>
            <a:endParaRPr lang="en-CA" b="0" dirty="0" smtClean="0">
              <a:solidFill>
                <a:schemeClr val="tx1"/>
              </a:solidFill>
            </a:endParaRPr>
          </a:p>
          <a:p>
            <a:r>
              <a:rPr lang="fr-FR" dirty="0" smtClean="0"/>
              <a:t>Si vous voulez pousser à partir de votre ordinateur portable lorsque vous êtes à la maison, vous devez monter le disque à distance, ce qui peut être difficile et lente par rapport à l'accès basé sur le réseau.</a:t>
            </a:r>
          </a:p>
          <a:p>
            <a:endParaRPr lang="fr-FR" b="0" dirty="0" smtClean="0">
              <a:solidFill>
                <a:schemeClr val="tx1"/>
              </a:solidFill>
            </a:endParaRPr>
          </a:p>
          <a:p>
            <a:r>
              <a:rPr lang="fr-FR" dirty="0" smtClean="0"/>
              <a:t>Il est également important de mentionner que ce ne est pas nécessairement l'option la plus rapide si vous utilisez un support partagé d'une certaine sorte. Un dépôt local est rapide seulement si vous avez un accès rapide aux données. Un référentiel sur NFS est souvent plus lent que le référentiel via SSH sur le même serveur, ce qui permet de se écouler Git disques locaux sur chaque système.</a:t>
            </a:r>
            <a:endParaRPr lang="en-CA" b="0" dirty="0" smtClean="0">
              <a:solidFill>
                <a:schemeClr val="tx1"/>
              </a:solidFill>
            </a:endParaRPr>
          </a:p>
          <a:p>
            <a:endParaRPr lang="en-CA" b="0"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CA" b="0" dirty="0" smtClean="0"/>
          </a:p>
          <a:p>
            <a:endParaRPr lang="en-CA" b="0"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60</a:t>
            </a:fld>
            <a:endParaRPr lang="en-CA"/>
          </a:p>
        </p:txBody>
      </p:sp>
    </p:spTree>
    <p:extLst>
      <p:ext uri="{BB962C8B-B14F-4D97-AF65-F5344CB8AC3E}">
        <p14:creationId xmlns:p14="http://schemas.microsoft.com/office/powerpoint/2010/main" val="19744146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dirty="0" smtClean="0">
                <a:solidFill>
                  <a:schemeClr val="tx1"/>
                </a:solidFill>
              </a:rPr>
              <a:t>The “smart” HTTP protocol operates very similar to the SSH for Git protocols but runs over standard HTTP/S ports and can use various HTTP authentication mechanisms, meaning it’s often easier on the user than something like SSH, since you can use things like username/password basic authentication rather than having to set up SSH keys.</a:t>
            </a:r>
          </a:p>
          <a:p>
            <a:endParaRPr lang="en-CA" b="0" dirty="0" smtClean="0"/>
          </a:p>
          <a:p>
            <a:r>
              <a:rPr lang="en-CA" b="0" dirty="0" smtClean="0"/>
              <a:t>it can be set up to both serve anonymously like the git:// protocol, and can also be pushed over with authentication and encryption like the SSH protocol. Instead of having to set up different URLs for these things, you can now use a single URL for both. If you try to push and the repository requires authentication (which it normally should), the server can prompt for a username and password. The same goes for read access.</a:t>
            </a:r>
          </a:p>
          <a:p>
            <a:endParaRPr lang="en-CA" b="0"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61</a:t>
            </a:fld>
            <a:endParaRPr lang="en-CA"/>
          </a:p>
        </p:txBody>
      </p:sp>
    </p:spTree>
    <p:extLst>
      <p:ext uri="{BB962C8B-B14F-4D97-AF65-F5344CB8AC3E}">
        <p14:creationId xmlns:p14="http://schemas.microsoft.com/office/powerpoint/2010/main" val="31084049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dirty="0" smtClean="0">
                <a:solidFill>
                  <a:schemeClr val="tx1"/>
                </a:solidFill>
              </a:rPr>
              <a:t>The “smart” HTTP protocol operates very similar to the SSH for Git protocols but runs over standard HTTP/S ports and can use various HTTP authentication mechanisms, meaning it’s often easier on the user than something like SSH, since you can use things like username/password basic authentication rather than having to set up SSH keys.</a:t>
            </a:r>
          </a:p>
          <a:p>
            <a:endParaRPr lang="en-CA" b="0" dirty="0" smtClean="0"/>
          </a:p>
          <a:p>
            <a:r>
              <a:rPr lang="en-CA" b="0" dirty="0" smtClean="0"/>
              <a:t>it can be set up to both serve anonymously like the git:// protocol, and can also be pushed over with authentication and encryption like the SSH protocol. Instead of having to set up different URLs for these things, you can now use a single URL for both. If you try to push and the repository requires authentication (which it normally should), the server can prompt for a username and password. The same goes for read access.</a:t>
            </a:r>
          </a:p>
          <a:p>
            <a:endParaRPr lang="en-CA" b="0"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62</a:t>
            </a:fld>
            <a:endParaRPr lang="en-CA"/>
          </a:p>
        </p:txBody>
      </p:sp>
    </p:spTree>
    <p:extLst>
      <p:ext uri="{BB962C8B-B14F-4D97-AF65-F5344CB8AC3E}">
        <p14:creationId xmlns:p14="http://schemas.microsoft.com/office/powerpoint/2010/main" val="41918437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smtClean="0"/>
              <a:t>var</a:t>
            </a:r>
            <a:r>
              <a:rPr lang="en-CA" dirty="0" smtClean="0"/>
              <a:t>/www/</a:t>
            </a:r>
            <a:r>
              <a:rPr lang="en-CA" dirty="0" err="1" smtClean="0"/>
              <a:t>htdocs</a:t>
            </a:r>
            <a:r>
              <a:rPr lang="en-CA" dirty="0" smtClean="0"/>
              <a:t> path that is common for Apache setups</a:t>
            </a:r>
            <a:endParaRPr lang="en-CA" b="0" dirty="0" smtClean="0">
              <a:solidFill>
                <a:schemeClr val="tx1"/>
              </a:solidFill>
            </a:endParaRPr>
          </a:p>
          <a:p>
            <a:endParaRPr lang="en-CA" b="0" dirty="0" smtClean="0">
              <a:solidFill>
                <a:schemeClr val="tx1"/>
              </a:solidFill>
            </a:endParaRPr>
          </a:p>
          <a:p>
            <a:r>
              <a:rPr lang="en-CA" b="0" dirty="0" smtClean="0">
                <a:solidFill>
                  <a:schemeClr val="tx1"/>
                </a:solidFill>
              </a:rPr>
              <a:t>The “smart” HTTP protocol operates very similar to the SSH for Git protocols but runs over standard HTTP/S ports and can use various HTTP authentication mechanisms, meaning it’s often easier on the user than something like SSH, since you can use things like username/password basic authentication rather than having to set up SSH keys.</a:t>
            </a:r>
          </a:p>
          <a:p>
            <a:endParaRPr lang="en-CA" b="0" dirty="0" smtClean="0"/>
          </a:p>
          <a:p>
            <a:r>
              <a:rPr lang="en-CA" b="0" dirty="0" smtClean="0"/>
              <a:t>it can be set up to both serve anonymously like the git:// protocol, and can also be pushed over with authentication and encryption like the SSH protocol. Instead of having to set up different URLs for these things, you can now use a single URL for both. If you try to push and the repository requires authentication (which it normally should), the server can prompt for a username and password. The same goes for read access.</a:t>
            </a:r>
          </a:p>
          <a:p>
            <a:endParaRPr lang="en-CA" b="0"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63</a:t>
            </a:fld>
            <a:endParaRPr lang="en-CA"/>
          </a:p>
        </p:txBody>
      </p:sp>
    </p:spTree>
    <p:extLst>
      <p:ext uri="{BB962C8B-B14F-4D97-AF65-F5344CB8AC3E}">
        <p14:creationId xmlns:p14="http://schemas.microsoft.com/office/powerpoint/2010/main" val="13602315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lang="fr-CA" dirty="0" smtClean="0">
                <a:ea typeface="Helvetica Neue"/>
                <a:cs typeface="Helvetica Neue"/>
                <a:sym typeface="Helvetica Neue"/>
              </a:rPr>
              <a:t>Avantages</a:t>
            </a:r>
          </a:p>
          <a:p>
            <a:r>
              <a:rPr lang="en-CA" dirty="0" smtClean="0"/>
              <a:t>The simplicity of having a single URL for all types of access and having the server prompt only when authentication is needed makes things very easy for the end user. Being able to authenticate with a username and password is also a big advantage over SSH, since users don’t have to generate SSH keys locally and upload their public key to the server before being able to interact with it. For less sophisticated users, or users on systems where SSH is less common, this is a major advantage in usability. It is also a very fast and efficient protocol, similar to the SSH one.</a:t>
            </a:r>
          </a:p>
          <a:p>
            <a:endParaRPr lang="en-CA" b="0" dirty="0" smtClean="0"/>
          </a:p>
          <a:p>
            <a:r>
              <a:rPr lang="en-CA" dirty="0" smtClean="0"/>
              <a:t>You can also serve your repositories read-only over HTTPS, which means you can encrypt the content transfer; or you can go so far as to make the clients use specific signed SSL certificates. Another nice thing is that HTTP/S are such commonly used protocols that corporate firewalls are often set up to allow traffic through these ports.</a:t>
            </a:r>
          </a:p>
          <a:p>
            <a:endParaRPr lang="en-CA" dirty="0" smtClean="0">
              <a:ea typeface="Helvetica Neue"/>
              <a:cs typeface="Helvetica Neue"/>
              <a:sym typeface="Helvetica Neue"/>
            </a:endParaRPr>
          </a:p>
          <a:p>
            <a:r>
              <a:rPr lang="fr-CA" dirty="0" smtClean="0">
                <a:ea typeface="Helvetica Neue"/>
                <a:cs typeface="Helvetica Neue"/>
                <a:sym typeface="Helvetica Neue"/>
              </a:rPr>
              <a:t>Désavantage</a:t>
            </a:r>
          </a:p>
          <a:p>
            <a:r>
              <a:rPr lang="en-CA" dirty="0" smtClean="0"/>
              <a:t>Git over HTTP/S can be a little more tricky to set up compared to SSH on some servers. Other than that, there is very little advantage that other protocols have over the “Smart” HTTP protocol for serving Git.</a:t>
            </a:r>
          </a:p>
          <a:p>
            <a:r>
              <a:rPr lang="en-CA" dirty="0" smtClean="0"/>
              <a:t>If you’re using HTTP for authenticated pushing, providing your credentials is sometimes more complicated than using keys over SSH. There are however several credential caching tools you can use, including Keychain access on OSX and Credential Manager on Windows, to make this pretty painless. Read </a:t>
            </a:r>
            <a:r>
              <a:rPr lang="en-CA" dirty="0" smtClean="0">
                <a:hlinkClick r:id="rId3"/>
              </a:rPr>
              <a:t>“Credential Storage”</a:t>
            </a:r>
            <a:r>
              <a:rPr lang="en-CA" dirty="0" smtClean="0"/>
              <a:t> to see how to set up secure HTTP password caching on your system.</a:t>
            </a:r>
          </a:p>
          <a:p>
            <a:endParaRPr lang="fr-CA" dirty="0" smtClean="0">
              <a:ea typeface="Helvetica Neue"/>
              <a:cs typeface="Helvetica Neue"/>
              <a:sym typeface="Helvetica Neue"/>
            </a:endParaRPr>
          </a:p>
          <a:p>
            <a:endParaRPr lang="en-CA" dirty="0" smtClean="0"/>
          </a:p>
          <a:p>
            <a:endParaRPr lang="en-CA" b="0"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64</a:t>
            </a:fld>
            <a:endParaRPr lang="en-CA"/>
          </a:p>
        </p:txBody>
      </p:sp>
    </p:spTree>
    <p:extLst>
      <p:ext uri="{BB962C8B-B14F-4D97-AF65-F5344CB8AC3E}">
        <p14:creationId xmlns:p14="http://schemas.microsoft.com/office/powerpoint/2010/main" val="30127995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0"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65</a:t>
            </a:fld>
            <a:endParaRPr lang="en-CA"/>
          </a:p>
        </p:txBody>
      </p:sp>
    </p:spTree>
    <p:extLst>
      <p:ext uri="{BB962C8B-B14F-4D97-AF65-F5344CB8AC3E}">
        <p14:creationId xmlns:p14="http://schemas.microsoft.com/office/powerpoint/2010/main" val="4657485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smtClean="0"/>
              <a:t>The Pros</a:t>
            </a:r>
          </a:p>
          <a:p>
            <a:r>
              <a:rPr lang="en-CA" dirty="0" smtClean="0"/>
              <a:t>The pros of using SSH are many. First, SSH is relatively easy to set up – SSH daemons are commonplace, many network admins have experience with them, and many OS distributions are set up with them or have tools to manage them. Next, access over SSH is secure – all data transfer is encrypted and authenticated. Last, like the HTTP/S, Git and Local protocols, SSH is efficient, making the data as compact as possible before transferring it.</a:t>
            </a:r>
          </a:p>
          <a:p>
            <a:r>
              <a:rPr lang="en-CA" b="1" dirty="0" smtClean="0"/>
              <a:t>The Cons</a:t>
            </a:r>
          </a:p>
          <a:p>
            <a:r>
              <a:rPr lang="en-CA" dirty="0" smtClean="0"/>
              <a:t>The negative aspect of SSH is that you can’t serve anonymous access of your repository over it. People must have access to your machine over SSH to access it, even in a read-only capacity, which doesn’t make SSH access conducive to open source projects. If you’re using it only within your corporate network, SSH may be the only protocol you need to deal with. If you want to allow anonymous read-only access to your projects and also want to use SSH, you’ll have to set up SSH for you to push over but something else for others to fetch over.</a:t>
            </a:r>
          </a:p>
          <a:p>
            <a:endParaRPr lang="en-CA" b="0"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66</a:t>
            </a:fld>
            <a:endParaRPr lang="en-CA"/>
          </a:p>
        </p:txBody>
      </p:sp>
    </p:spTree>
    <p:extLst>
      <p:ext uri="{BB962C8B-B14F-4D97-AF65-F5344CB8AC3E}">
        <p14:creationId xmlns:p14="http://schemas.microsoft.com/office/powerpoint/2010/main" val="16218634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0"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67</a:t>
            </a:fld>
            <a:endParaRPr lang="en-CA"/>
          </a:p>
        </p:txBody>
      </p:sp>
    </p:spTree>
    <p:extLst>
      <p:ext uri="{BB962C8B-B14F-4D97-AF65-F5344CB8AC3E}">
        <p14:creationId xmlns:p14="http://schemas.microsoft.com/office/powerpoint/2010/main" val="41189840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smtClean="0"/>
              <a:t>The Pros</a:t>
            </a:r>
          </a:p>
          <a:p>
            <a:r>
              <a:rPr lang="en-CA" dirty="0" smtClean="0"/>
              <a:t>The Git protocol is often the fastest network transfer protocol available. If you’re serving a lot of traffic for a public project or serving a very large project that doesn’t require user authentication for read access, it’s likely that you’ll want to set up a Git daemon to serve your project. It uses the same data-transfer mechanism as the SSH protocol but without the encryption and authentication overhead.</a:t>
            </a:r>
          </a:p>
          <a:p>
            <a:r>
              <a:rPr lang="en-CA" b="1" dirty="0" smtClean="0"/>
              <a:t>The Cons</a:t>
            </a:r>
          </a:p>
          <a:p>
            <a:r>
              <a:rPr lang="en-CA" dirty="0" smtClean="0"/>
              <a:t>The downside of the Git protocol is the lack of authentication. It’s generally undesirable for the Git protocol to be the only access to your project. Generally, you’ll pair it with SSH or HTTPS access for the few developers who have push (write) access and have everyone else use git:// for read-only access. It’s also probably the most difficult protocol to set up. It must run its own daemon, which requires </a:t>
            </a:r>
            <a:r>
              <a:rPr lang="en-CA" dirty="0" err="1" smtClean="0"/>
              <a:t>xinetd</a:t>
            </a:r>
            <a:r>
              <a:rPr lang="en-CA" dirty="0" smtClean="0"/>
              <a:t> configuration or the like, which isn’t always a walk in the park. It also requires firewall access to port 9418, which isn’t a standard port that corporate firewalls always allow. Behind big corporate firewalls, this obscure port is commonly blocked.</a:t>
            </a:r>
            <a:endParaRPr lang="en-CA"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68</a:t>
            </a:fld>
            <a:endParaRPr lang="en-CA"/>
          </a:p>
        </p:txBody>
      </p:sp>
    </p:spTree>
    <p:extLst>
      <p:ext uri="{BB962C8B-B14F-4D97-AF65-F5344CB8AC3E}">
        <p14:creationId xmlns:p14="http://schemas.microsoft.com/office/powerpoint/2010/main" val="3307850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13</a:t>
            </a:fld>
            <a:endParaRPr lang="en-CA"/>
          </a:p>
        </p:txBody>
      </p:sp>
    </p:spTree>
    <p:extLst>
      <p:ext uri="{BB962C8B-B14F-4D97-AF65-F5344CB8AC3E}">
        <p14:creationId xmlns:p14="http://schemas.microsoft.com/office/powerpoint/2010/main" val="33162730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b="0" dirty="0" smtClean="0"/>
          </a:p>
          <a:p>
            <a:endParaRPr lang="en-CA" b="0"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70</a:t>
            </a:fld>
            <a:endParaRPr lang="en-CA"/>
          </a:p>
        </p:txBody>
      </p:sp>
    </p:spTree>
    <p:extLst>
      <p:ext uri="{BB962C8B-B14F-4D97-AF65-F5344CB8AC3E}">
        <p14:creationId xmlns:p14="http://schemas.microsoft.com/office/powerpoint/2010/main" val="34946782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The git remote command lets you create, view, and delete connections to other repositories. Remote connections are more like bookmarks rather than direct links into other repositories. Instead of providing real-time access to another repository, they serve as convenient names that can be used to reference a not-so-convenient URL.</a:t>
            </a:r>
          </a:p>
          <a:p>
            <a:pPr marL="0" marR="0" indent="0" algn="l" defTabSz="914400" rtl="0" eaLnBrk="1" fontAlgn="auto" latinLnBrk="0" hangingPunct="1">
              <a:lnSpc>
                <a:spcPct val="100000"/>
              </a:lnSpc>
              <a:spcBef>
                <a:spcPts val="0"/>
              </a:spcBef>
              <a:spcAft>
                <a:spcPts val="0"/>
              </a:spcAft>
              <a:buClrTx/>
              <a:buSzTx/>
              <a:buFontTx/>
              <a:buNone/>
              <a:tabLst/>
              <a:defRPr/>
            </a:pPr>
            <a:endParaRPr lang="en-CA" b="0" dirty="0" smtClean="0"/>
          </a:p>
          <a:p>
            <a:endParaRPr lang="en-CA" b="0"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71</a:t>
            </a:fld>
            <a:endParaRPr lang="en-CA"/>
          </a:p>
        </p:txBody>
      </p:sp>
    </p:spTree>
    <p:extLst>
      <p:ext uri="{BB962C8B-B14F-4D97-AF65-F5344CB8AC3E}">
        <p14:creationId xmlns:p14="http://schemas.microsoft.com/office/powerpoint/2010/main" val="22240258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0"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CA" b="0" dirty="0" smtClean="0"/>
          </a:p>
          <a:p>
            <a:endParaRPr lang="en-CA" b="0"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72</a:t>
            </a:fld>
            <a:endParaRPr lang="en-CA"/>
          </a:p>
        </p:txBody>
      </p:sp>
    </p:spTree>
    <p:extLst>
      <p:ext uri="{BB962C8B-B14F-4D97-AF65-F5344CB8AC3E}">
        <p14:creationId xmlns:p14="http://schemas.microsoft.com/office/powerpoint/2010/main" val="15757522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0"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CA" b="0" dirty="0" smtClean="0"/>
          </a:p>
          <a:p>
            <a:endParaRPr lang="en-CA" b="0"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73</a:t>
            </a:fld>
            <a:endParaRPr lang="en-CA"/>
          </a:p>
        </p:txBody>
      </p:sp>
    </p:spTree>
    <p:extLst>
      <p:ext uri="{BB962C8B-B14F-4D97-AF65-F5344CB8AC3E}">
        <p14:creationId xmlns:p14="http://schemas.microsoft.com/office/powerpoint/2010/main" val="22557012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Git is designed to give each developer an entirely isolated development environment. This means that information is not automatically passed back and forth between repositories. Instead, developers need to manually pull upstream commits into their local repository or manually push their local commits back up to the central repository. The git remote command is really just an easier way to pass URLs to these “sharing” commands.</a:t>
            </a:r>
          </a:p>
          <a:p>
            <a:endParaRPr lang="en-CA" b="0"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74</a:t>
            </a:fld>
            <a:endParaRPr lang="en-CA"/>
          </a:p>
        </p:txBody>
      </p:sp>
    </p:spTree>
    <p:extLst>
      <p:ext uri="{BB962C8B-B14F-4D97-AF65-F5344CB8AC3E}">
        <p14:creationId xmlns:p14="http://schemas.microsoft.com/office/powerpoint/2010/main" val="221398392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b="0" dirty="0" smtClean="0"/>
          </a:p>
          <a:p>
            <a:endParaRPr lang="en-CA" b="0"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75</a:t>
            </a:fld>
            <a:endParaRPr lang="en-CA"/>
          </a:p>
        </p:txBody>
      </p:sp>
    </p:spTree>
    <p:extLst>
      <p:ext uri="{BB962C8B-B14F-4D97-AF65-F5344CB8AC3E}">
        <p14:creationId xmlns:p14="http://schemas.microsoft.com/office/powerpoint/2010/main" val="36602231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0"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CA" b="0" dirty="0" smtClean="0"/>
          </a:p>
          <a:p>
            <a:endParaRPr lang="en-CA" b="0"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76</a:t>
            </a:fld>
            <a:endParaRPr lang="en-CA"/>
          </a:p>
        </p:txBody>
      </p:sp>
    </p:spTree>
    <p:extLst>
      <p:ext uri="{BB962C8B-B14F-4D97-AF65-F5344CB8AC3E}">
        <p14:creationId xmlns:p14="http://schemas.microsoft.com/office/powerpoint/2010/main" val="31833803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The commits from these new remote branches are shown as squares instead of circles in the diagram below. As you can see, git fetch gives you access to the entire branch structure of another repository.</a:t>
            </a:r>
          </a:p>
          <a:p>
            <a:endParaRPr lang="en-CA" b="0"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CA" b="0" dirty="0" smtClean="0"/>
          </a:p>
          <a:p>
            <a:endParaRPr lang="en-CA" b="0"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77</a:t>
            </a:fld>
            <a:endParaRPr lang="en-CA"/>
          </a:p>
        </p:txBody>
      </p:sp>
    </p:spTree>
    <p:extLst>
      <p:ext uri="{BB962C8B-B14F-4D97-AF65-F5344CB8AC3E}">
        <p14:creationId xmlns:p14="http://schemas.microsoft.com/office/powerpoint/2010/main" val="22072036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To see what commits have been added to the upstream master, you can run a git log using origin/master as a filter</a:t>
            </a:r>
          </a:p>
          <a:p>
            <a:endParaRPr lang="en-CA" b="0"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CA" b="0" dirty="0" smtClean="0"/>
          </a:p>
          <a:p>
            <a:endParaRPr lang="en-CA" b="0"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78</a:t>
            </a:fld>
            <a:endParaRPr lang="en-CA"/>
          </a:p>
        </p:txBody>
      </p:sp>
    </p:spTree>
    <p:extLst>
      <p:ext uri="{BB962C8B-B14F-4D97-AF65-F5344CB8AC3E}">
        <p14:creationId xmlns:p14="http://schemas.microsoft.com/office/powerpoint/2010/main" val="22544666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0"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79</a:t>
            </a:fld>
            <a:endParaRPr lang="en-CA"/>
          </a:p>
        </p:txBody>
      </p:sp>
    </p:spTree>
    <p:extLst>
      <p:ext uri="{BB962C8B-B14F-4D97-AF65-F5344CB8AC3E}">
        <p14:creationId xmlns:p14="http://schemas.microsoft.com/office/powerpoint/2010/main" val="1443808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err="1" smtClean="0"/>
              <a:t>branch</a:t>
            </a:r>
            <a:endParaRPr lang="fr-CA" dirty="0" smtClean="0"/>
          </a:p>
          <a:p>
            <a:r>
              <a:rPr lang="en-CA" dirty="0" smtClean="0"/>
              <a:t>List, create, or delete branches </a:t>
            </a:r>
          </a:p>
          <a:p>
            <a:endParaRPr lang="en-CA" dirty="0" smtClean="0"/>
          </a:p>
          <a:p>
            <a:endParaRPr lang="fr-CA"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14</a:t>
            </a:fld>
            <a:endParaRPr lang="en-CA"/>
          </a:p>
        </p:txBody>
      </p:sp>
    </p:spTree>
    <p:extLst>
      <p:ext uri="{BB962C8B-B14F-4D97-AF65-F5344CB8AC3E}">
        <p14:creationId xmlns:p14="http://schemas.microsoft.com/office/powerpoint/2010/main" val="38647315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b="0" dirty="0" smtClean="0"/>
              <a:t>Push the specified branch to &lt;remote&gt;, along with all of the necessary commits and internal objects. This creates a local branch in the destination repository. </a:t>
            </a:r>
          </a:p>
          <a:p>
            <a:pPr marL="0" marR="0" indent="0" algn="l" defTabSz="914400" rtl="0" eaLnBrk="1" fontAlgn="auto" latinLnBrk="0" hangingPunct="1">
              <a:lnSpc>
                <a:spcPct val="100000"/>
              </a:lnSpc>
              <a:spcBef>
                <a:spcPts val="0"/>
              </a:spcBef>
              <a:spcAft>
                <a:spcPts val="0"/>
              </a:spcAft>
              <a:buClrTx/>
              <a:buSzTx/>
              <a:buFontTx/>
              <a:buNone/>
              <a:tabLst/>
              <a:defRPr/>
            </a:pPr>
            <a:r>
              <a:rPr lang="en-CA" b="0" dirty="0" smtClean="0"/>
              <a:t>To prevent you from overwriting commits, Git won't let you push when it results in a non-fast-forward merge in the destination repository.</a:t>
            </a:r>
          </a:p>
          <a:p>
            <a:pPr marL="0" marR="0" indent="0" algn="l" defTabSz="914400" rtl="0" eaLnBrk="1" fontAlgn="auto" latinLnBrk="0" hangingPunct="1">
              <a:lnSpc>
                <a:spcPct val="100000"/>
              </a:lnSpc>
              <a:spcBef>
                <a:spcPts val="0"/>
              </a:spcBef>
              <a:spcAft>
                <a:spcPts val="0"/>
              </a:spcAft>
              <a:buClrTx/>
              <a:buSzTx/>
              <a:buFontTx/>
              <a:buNone/>
              <a:tabLst/>
              <a:defRPr/>
            </a:pPr>
            <a:endParaRPr lang="en-CA"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Tags are not automatically pushed when you push a branch or use the --all option. The --tags flag sends all of your local tags to the remote repository.</a:t>
            </a:r>
          </a:p>
          <a:p>
            <a:pPr marL="0" marR="0" indent="0" algn="l" defTabSz="914400" rtl="0" eaLnBrk="1" fontAlgn="auto" latinLnBrk="0" hangingPunct="1">
              <a:lnSpc>
                <a:spcPct val="100000"/>
              </a:lnSpc>
              <a:spcBef>
                <a:spcPts val="0"/>
              </a:spcBef>
              <a:spcAft>
                <a:spcPts val="0"/>
              </a:spcAft>
              <a:buClrTx/>
              <a:buSzTx/>
              <a:buFontTx/>
              <a:buNone/>
              <a:tabLst/>
              <a:defRPr/>
            </a:pPr>
            <a:endParaRPr lang="en-CA" dirty="0" smtClean="0"/>
          </a:p>
          <a:p>
            <a:r>
              <a:rPr lang="en-CA" b="1" dirty="0" smtClean="0"/>
              <a:t>Force Pushing</a:t>
            </a:r>
          </a:p>
          <a:p>
            <a:r>
              <a:rPr lang="en-CA" dirty="0" smtClean="0"/>
              <a:t>Git prevents you from overwriting the central repository’s history by refusing push requests when they result in a non-fast-forward merge. So, if the remote history has diverged from your history, you need to pull the remote branch and merge it into your local one, then try pushing again</a:t>
            </a:r>
          </a:p>
          <a:p>
            <a:endParaRPr lang="en-CA"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The --force flag overrides this behavior and makes the remote repository’s branch match your local one, deleting any upstream changes that may have occurred since you last pulled. The only time you should ever need to force push is when you realize that the commits you just shared were not quite right and you fixed them with a git commit --amend or an interactive rebase. However, you must be absolutely certain that none of your teammates have pulled those commits before using the --force option.</a:t>
            </a:r>
          </a:p>
          <a:p>
            <a:pPr marL="0" marR="0" indent="0" algn="l" defTabSz="914400" rtl="0" eaLnBrk="1" fontAlgn="auto" latinLnBrk="0" hangingPunct="1">
              <a:lnSpc>
                <a:spcPct val="100000"/>
              </a:lnSpc>
              <a:spcBef>
                <a:spcPts val="0"/>
              </a:spcBef>
              <a:spcAft>
                <a:spcPts val="0"/>
              </a:spcAft>
              <a:buClrTx/>
              <a:buSzTx/>
              <a:buFontTx/>
              <a:buNone/>
              <a:tabLst/>
              <a:defRPr/>
            </a:pPr>
            <a:endParaRPr lang="en-CA"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CA" b="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CA" b="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CA" b="0" dirty="0" smtClean="0"/>
          </a:p>
          <a:p>
            <a:endParaRPr lang="en-CA" b="0"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80</a:t>
            </a:fld>
            <a:endParaRPr lang="en-CA"/>
          </a:p>
        </p:txBody>
      </p:sp>
    </p:spTree>
    <p:extLst>
      <p:ext uri="{BB962C8B-B14F-4D97-AF65-F5344CB8AC3E}">
        <p14:creationId xmlns:p14="http://schemas.microsoft.com/office/powerpoint/2010/main" val="315646628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81</a:t>
            </a:fld>
            <a:endParaRPr lang="en-CA"/>
          </a:p>
        </p:txBody>
      </p:sp>
    </p:spTree>
    <p:extLst>
      <p:ext uri="{BB962C8B-B14F-4D97-AF65-F5344CB8AC3E}">
        <p14:creationId xmlns:p14="http://schemas.microsoft.com/office/powerpoint/2010/main" val="1173007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b="0" dirty="0" smtClean="0"/>
          </a:p>
          <a:p>
            <a:endParaRPr lang="en-CA" b="0"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82</a:t>
            </a:fld>
            <a:endParaRPr lang="en-CA"/>
          </a:p>
        </p:txBody>
      </p:sp>
    </p:spTree>
    <p:extLst>
      <p:ext uri="{BB962C8B-B14F-4D97-AF65-F5344CB8AC3E}">
        <p14:creationId xmlns:p14="http://schemas.microsoft.com/office/powerpoint/2010/main" val="283536400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b="0" dirty="0" smtClean="0"/>
          </a:p>
          <a:p>
            <a:endParaRPr lang="en-CA" b="0"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83</a:t>
            </a:fld>
            <a:endParaRPr lang="en-CA"/>
          </a:p>
        </p:txBody>
      </p:sp>
    </p:spTree>
    <p:extLst>
      <p:ext uri="{BB962C8B-B14F-4D97-AF65-F5344CB8AC3E}">
        <p14:creationId xmlns:p14="http://schemas.microsoft.com/office/powerpoint/2010/main" val="311993127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b="0" dirty="0" smtClean="0"/>
          </a:p>
          <a:p>
            <a:endParaRPr lang="en-CA" b="0"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84</a:t>
            </a:fld>
            <a:endParaRPr lang="en-CA"/>
          </a:p>
        </p:txBody>
      </p:sp>
    </p:spTree>
    <p:extLst>
      <p:ext uri="{BB962C8B-B14F-4D97-AF65-F5344CB8AC3E}">
        <p14:creationId xmlns:p14="http://schemas.microsoft.com/office/powerpoint/2010/main" val="288409784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b="0" dirty="0" smtClean="0"/>
          </a:p>
          <a:p>
            <a:endParaRPr lang="en-CA" b="0"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85</a:t>
            </a:fld>
            <a:endParaRPr lang="en-CA"/>
          </a:p>
        </p:txBody>
      </p:sp>
    </p:spTree>
    <p:extLst>
      <p:ext uri="{BB962C8B-B14F-4D97-AF65-F5344CB8AC3E}">
        <p14:creationId xmlns:p14="http://schemas.microsoft.com/office/powerpoint/2010/main" val="226399240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b="0" dirty="0" smtClean="0"/>
          </a:p>
          <a:p>
            <a:endParaRPr lang="en-CA" b="0"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86</a:t>
            </a:fld>
            <a:endParaRPr lang="en-CA"/>
          </a:p>
        </p:txBody>
      </p:sp>
    </p:spTree>
    <p:extLst>
      <p:ext uri="{BB962C8B-B14F-4D97-AF65-F5344CB8AC3E}">
        <p14:creationId xmlns:p14="http://schemas.microsoft.com/office/powerpoint/2010/main" val="270799994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b="0" dirty="0" smtClean="0"/>
          </a:p>
          <a:p>
            <a:endParaRPr lang="en-CA" b="0"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87</a:t>
            </a:fld>
            <a:endParaRPr lang="en-CA"/>
          </a:p>
        </p:txBody>
      </p:sp>
    </p:spTree>
    <p:extLst>
      <p:ext uri="{BB962C8B-B14F-4D97-AF65-F5344CB8AC3E}">
        <p14:creationId xmlns:p14="http://schemas.microsoft.com/office/powerpoint/2010/main" val="404189559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b="0" dirty="0" smtClean="0"/>
          </a:p>
          <a:p>
            <a:endParaRPr lang="en-CA" b="0"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88</a:t>
            </a:fld>
            <a:endParaRPr lang="en-CA"/>
          </a:p>
        </p:txBody>
      </p:sp>
    </p:spTree>
    <p:extLst>
      <p:ext uri="{BB962C8B-B14F-4D97-AF65-F5344CB8AC3E}">
        <p14:creationId xmlns:p14="http://schemas.microsoft.com/office/powerpoint/2010/main" val="9681473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b="0" dirty="0" smtClean="0"/>
          </a:p>
          <a:p>
            <a:endParaRPr lang="en-CA" b="0"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89</a:t>
            </a:fld>
            <a:endParaRPr lang="en-CA"/>
          </a:p>
        </p:txBody>
      </p:sp>
    </p:spTree>
    <p:extLst>
      <p:ext uri="{BB962C8B-B14F-4D97-AF65-F5344CB8AC3E}">
        <p14:creationId xmlns:p14="http://schemas.microsoft.com/office/powerpoint/2010/main" val="1692164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err="1" smtClean="0"/>
              <a:t>branch</a:t>
            </a:r>
            <a:endParaRPr lang="fr-CA" dirty="0" smtClean="0"/>
          </a:p>
          <a:p>
            <a:r>
              <a:rPr lang="en-CA" dirty="0" smtClean="0"/>
              <a:t>create, or delete branches </a:t>
            </a:r>
          </a:p>
          <a:p>
            <a:endParaRPr lang="en-CA" dirty="0" smtClean="0"/>
          </a:p>
          <a:p>
            <a:endParaRPr lang="fr-CA"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15</a:t>
            </a:fld>
            <a:endParaRPr lang="en-CA"/>
          </a:p>
        </p:txBody>
      </p:sp>
    </p:spTree>
    <p:extLst>
      <p:ext uri="{BB962C8B-B14F-4D97-AF65-F5344CB8AC3E}">
        <p14:creationId xmlns:p14="http://schemas.microsoft.com/office/powerpoint/2010/main" val="2814308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b="0" dirty="0" smtClean="0"/>
          </a:p>
          <a:p>
            <a:endParaRPr lang="en-CA" b="0"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90</a:t>
            </a:fld>
            <a:endParaRPr lang="en-CA"/>
          </a:p>
        </p:txBody>
      </p:sp>
    </p:spTree>
    <p:extLst>
      <p:ext uri="{BB962C8B-B14F-4D97-AF65-F5344CB8AC3E}">
        <p14:creationId xmlns:p14="http://schemas.microsoft.com/office/powerpoint/2010/main" val="196472243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b="0" dirty="0" smtClean="0"/>
          </a:p>
          <a:p>
            <a:endParaRPr lang="en-CA" b="0"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91</a:t>
            </a:fld>
            <a:endParaRPr lang="en-CA"/>
          </a:p>
        </p:txBody>
      </p:sp>
    </p:spTree>
    <p:extLst>
      <p:ext uri="{BB962C8B-B14F-4D97-AF65-F5344CB8AC3E}">
        <p14:creationId xmlns:p14="http://schemas.microsoft.com/office/powerpoint/2010/main" val="395799786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b="0" dirty="0" smtClean="0"/>
          </a:p>
          <a:p>
            <a:endParaRPr lang="en-CA" b="0"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92</a:t>
            </a:fld>
            <a:endParaRPr lang="en-CA"/>
          </a:p>
        </p:txBody>
      </p:sp>
    </p:spTree>
    <p:extLst>
      <p:ext uri="{BB962C8B-B14F-4D97-AF65-F5344CB8AC3E}">
        <p14:creationId xmlns:p14="http://schemas.microsoft.com/office/powerpoint/2010/main" val="244250948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b="0" dirty="0" smtClean="0"/>
          </a:p>
          <a:p>
            <a:endParaRPr lang="en-CA" b="0"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93</a:t>
            </a:fld>
            <a:endParaRPr lang="en-CA"/>
          </a:p>
        </p:txBody>
      </p:sp>
    </p:spTree>
    <p:extLst>
      <p:ext uri="{BB962C8B-B14F-4D97-AF65-F5344CB8AC3E}">
        <p14:creationId xmlns:p14="http://schemas.microsoft.com/office/powerpoint/2010/main" val="191053991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b="0" dirty="0" smtClean="0"/>
          </a:p>
          <a:p>
            <a:endParaRPr lang="en-CA" b="0"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94</a:t>
            </a:fld>
            <a:endParaRPr lang="en-CA"/>
          </a:p>
        </p:txBody>
      </p:sp>
    </p:spTree>
    <p:extLst>
      <p:ext uri="{BB962C8B-B14F-4D97-AF65-F5344CB8AC3E}">
        <p14:creationId xmlns:p14="http://schemas.microsoft.com/office/powerpoint/2010/main" val="176714084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b="0" dirty="0" smtClean="0"/>
          </a:p>
          <a:p>
            <a:endParaRPr lang="en-CA" b="0"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95</a:t>
            </a:fld>
            <a:endParaRPr lang="en-CA"/>
          </a:p>
        </p:txBody>
      </p:sp>
    </p:spTree>
    <p:extLst>
      <p:ext uri="{BB962C8B-B14F-4D97-AF65-F5344CB8AC3E}">
        <p14:creationId xmlns:p14="http://schemas.microsoft.com/office/powerpoint/2010/main" val="281209915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b="0" dirty="0" smtClean="0"/>
          </a:p>
          <a:p>
            <a:endParaRPr lang="en-CA" b="0"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96</a:t>
            </a:fld>
            <a:endParaRPr lang="en-CA"/>
          </a:p>
        </p:txBody>
      </p:sp>
    </p:spTree>
    <p:extLst>
      <p:ext uri="{BB962C8B-B14F-4D97-AF65-F5344CB8AC3E}">
        <p14:creationId xmlns:p14="http://schemas.microsoft.com/office/powerpoint/2010/main" val="216607781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b="0" dirty="0" smtClean="0"/>
          </a:p>
          <a:p>
            <a:endParaRPr lang="en-CA" b="0"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97</a:t>
            </a:fld>
            <a:endParaRPr lang="en-CA"/>
          </a:p>
        </p:txBody>
      </p:sp>
    </p:spTree>
    <p:extLst>
      <p:ext uri="{BB962C8B-B14F-4D97-AF65-F5344CB8AC3E}">
        <p14:creationId xmlns:p14="http://schemas.microsoft.com/office/powerpoint/2010/main" val="423340733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0"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100</a:t>
            </a:fld>
            <a:endParaRPr lang="en-CA"/>
          </a:p>
        </p:txBody>
      </p:sp>
    </p:spTree>
    <p:extLst>
      <p:ext uri="{BB962C8B-B14F-4D97-AF65-F5344CB8AC3E}">
        <p14:creationId xmlns:p14="http://schemas.microsoft.com/office/powerpoint/2010/main" val="22470149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0"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101</a:t>
            </a:fld>
            <a:endParaRPr lang="en-CA"/>
          </a:p>
        </p:txBody>
      </p:sp>
    </p:spTree>
    <p:extLst>
      <p:ext uri="{BB962C8B-B14F-4D97-AF65-F5344CB8AC3E}">
        <p14:creationId xmlns:p14="http://schemas.microsoft.com/office/powerpoint/2010/main" val="1625276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err="1" smtClean="0"/>
              <a:t>branch</a:t>
            </a:r>
            <a:endParaRPr lang="fr-CA" dirty="0" smtClean="0"/>
          </a:p>
          <a:p>
            <a:r>
              <a:rPr lang="en-CA" dirty="0" smtClean="0"/>
              <a:t>create, or delete branches </a:t>
            </a:r>
          </a:p>
          <a:p>
            <a:endParaRPr lang="en-CA" dirty="0" smtClean="0"/>
          </a:p>
          <a:p>
            <a:endParaRPr lang="fr-CA"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16</a:t>
            </a:fld>
            <a:endParaRPr lang="en-CA"/>
          </a:p>
        </p:txBody>
      </p:sp>
    </p:spTree>
    <p:extLst>
      <p:ext uri="{BB962C8B-B14F-4D97-AF65-F5344CB8AC3E}">
        <p14:creationId xmlns:p14="http://schemas.microsoft.com/office/powerpoint/2010/main" val="163003624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0"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102</a:t>
            </a:fld>
            <a:endParaRPr lang="en-CA"/>
          </a:p>
        </p:txBody>
      </p:sp>
    </p:spTree>
    <p:extLst>
      <p:ext uri="{BB962C8B-B14F-4D97-AF65-F5344CB8AC3E}">
        <p14:creationId xmlns:p14="http://schemas.microsoft.com/office/powerpoint/2010/main" val="335359104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0"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103</a:t>
            </a:fld>
            <a:endParaRPr lang="en-CA"/>
          </a:p>
        </p:txBody>
      </p:sp>
    </p:spTree>
    <p:extLst>
      <p:ext uri="{BB962C8B-B14F-4D97-AF65-F5344CB8AC3E}">
        <p14:creationId xmlns:p14="http://schemas.microsoft.com/office/powerpoint/2010/main" val="400989586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0"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104</a:t>
            </a:fld>
            <a:endParaRPr lang="en-CA"/>
          </a:p>
        </p:txBody>
      </p:sp>
    </p:spTree>
    <p:extLst>
      <p:ext uri="{BB962C8B-B14F-4D97-AF65-F5344CB8AC3E}">
        <p14:creationId xmlns:p14="http://schemas.microsoft.com/office/powerpoint/2010/main" val="211070166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b="0" dirty="0" smtClean="0"/>
          </a:p>
          <a:p>
            <a:r>
              <a:rPr lang="en-CA" b="0" dirty="0" smtClean="0"/>
              <a:t>Change</a:t>
            </a:r>
            <a:r>
              <a:rPr lang="en-CA" b="0" baseline="0" dirty="0" smtClean="0"/>
              <a:t> is not staged </a:t>
            </a:r>
          </a:p>
          <a:p>
            <a:r>
              <a:rPr lang="en-CA" dirty="0" smtClean="0"/>
              <a:t>Either click on the little icon to the left of the filename in the dialog, or go to the “Commit” menu, “Stage to commit” option. </a:t>
            </a:r>
          </a:p>
          <a:p>
            <a:endParaRPr lang="en-CA" dirty="0" smtClean="0"/>
          </a:p>
        </p:txBody>
      </p:sp>
      <p:sp>
        <p:nvSpPr>
          <p:cNvPr id="4" name="Slide Number Placeholder 3"/>
          <p:cNvSpPr>
            <a:spLocks noGrp="1"/>
          </p:cNvSpPr>
          <p:nvPr>
            <p:ph type="sldNum" sz="quarter" idx="10"/>
          </p:nvPr>
        </p:nvSpPr>
        <p:spPr/>
        <p:txBody>
          <a:bodyPr/>
          <a:lstStyle/>
          <a:p>
            <a:fld id="{68B8263C-037D-483F-8156-472E4EC9E0D5}" type="slidenum">
              <a:rPr lang="en-CA" smtClean="0"/>
              <a:pPr/>
              <a:t>105</a:t>
            </a:fld>
            <a:endParaRPr lang="en-CA"/>
          </a:p>
        </p:txBody>
      </p:sp>
    </p:spTree>
    <p:extLst>
      <p:ext uri="{BB962C8B-B14F-4D97-AF65-F5344CB8AC3E}">
        <p14:creationId xmlns:p14="http://schemas.microsoft.com/office/powerpoint/2010/main" val="345923736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Notice the good_idea.txt file then goes to the “Staged changes (Will Commit)” section of the dialog.</a:t>
            </a:r>
            <a:endParaRPr lang="en-CA" b="0" dirty="0" smtClean="0"/>
          </a:p>
          <a:p>
            <a:endParaRPr lang="en-CA" dirty="0" smtClean="0"/>
          </a:p>
        </p:txBody>
      </p:sp>
      <p:sp>
        <p:nvSpPr>
          <p:cNvPr id="4" name="Slide Number Placeholder 3"/>
          <p:cNvSpPr>
            <a:spLocks noGrp="1"/>
          </p:cNvSpPr>
          <p:nvPr>
            <p:ph type="sldNum" sz="quarter" idx="10"/>
          </p:nvPr>
        </p:nvSpPr>
        <p:spPr/>
        <p:txBody>
          <a:bodyPr/>
          <a:lstStyle/>
          <a:p>
            <a:fld id="{68B8263C-037D-483F-8156-472E4EC9E0D5}" type="slidenum">
              <a:rPr lang="en-CA" smtClean="0"/>
              <a:pPr/>
              <a:t>106</a:t>
            </a:fld>
            <a:endParaRPr lang="en-CA"/>
          </a:p>
        </p:txBody>
      </p:sp>
    </p:spTree>
    <p:extLst>
      <p:ext uri="{BB962C8B-B14F-4D97-AF65-F5344CB8AC3E}">
        <p14:creationId xmlns:p14="http://schemas.microsoft.com/office/powerpoint/2010/main" val="421803667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Notice the good_idea.txt file then goes to the “Staged changes (Will Commit)” section of the dialog.</a:t>
            </a:r>
            <a:endParaRPr lang="en-CA" b="0" dirty="0" smtClean="0"/>
          </a:p>
          <a:p>
            <a:endParaRPr lang="en-CA" dirty="0" smtClean="0"/>
          </a:p>
        </p:txBody>
      </p:sp>
      <p:sp>
        <p:nvSpPr>
          <p:cNvPr id="4" name="Slide Number Placeholder 3"/>
          <p:cNvSpPr>
            <a:spLocks noGrp="1"/>
          </p:cNvSpPr>
          <p:nvPr>
            <p:ph type="sldNum" sz="quarter" idx="10"/>
          </p:nvPr>
        </p:nvSpPr>
        <p:spPr/>
        <p:txBody>
          <a:bodyPr/>
          <a:lstStyle/>
          <a:p>
            <a:fld id="{68B8263C-037D-483F-8156-472E4EC9E0D5}" type="slidenum">
              <a:rPr lang="en-CA" smtClean="0"/>
              <a:pPr/>
              <a:t>107</a:t>
            </a:fld>
            <a:endParaRPr lang="en-CA"/>
          </a:p>
        </p:txBody>
      </p:sp>
    </p:spTree>
    <p:extLst>
      <p:ext uri="{BB962C8B-B14F-4D97-AF65-F5344CB8AC3E}">
        <p14:creationId xmlns:p14="http://schemas.microsoft.com/office/powerpoint/2010/main" val="200268145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smtClean="0"/>
          </a:p>
        </p:txBody>
      </p:sp>
      <p:sp>
        <p:nvSpPr>
          <p:cNvPr id="4" name="Slide Number Placeholder 3"/>
          <p:cNvSpPr>
            <a:spLocks noGrp="1"/>
          </p:cNvSpPr>
          <p:nvPr>
            <p:ph type="sldNum" sz="quarter" idx="10"/>
          </p:nvPr>
        </p:nvSpPr>
        <p:spPr/>
        <p:txBody>
          <a:bodyPr/>
          <a:lstStyle/>
          <a:p>
            <a:fld id="{68B8263C-037D-483F-8156-472E4EC9E0D5}" type="slidenum">
              <a:rPr lang="en-CA" smtClean="0"/>
              <a:pPr/>
              <a:t>108</a:t>
            </a:fld>
            <a:endParaRPr lang="en-CA"/>
          </a:p>
        </p:txBody>
      </p:sp>
    </p:spTree>
    <p:extLst>
      <p:ext uri="{BB962C8B-B14F-4D97-AF65-F5344CB8AC3E}">
        <p14:creationId xmlns:p14="http://schemas.microsoft.com/office/powerpoint/2010/main" val="99214549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a:t>
            </a:r>
            <a:r>
              <a:rPr lang="en-CA" dirty="0" err="1" smtClean="0"/>
              <a:t>projects_list</a:t>
            </a:r>
            <a:r>
              <a:rPr lang="en-CA" dirty="0" smtClean="0"/>
              <a:t> Name of a plain text file listing projects, or a name of directory to be scanned for projects.</a:t>
            </a:r>
          </a:p>
          <a:p>
            <a:endParaRPr lang="en-CA" dirty="0" smtClean="0"/>
          </a:p>
        </p:txBody>
      </p:sp>
      <p:sp>
        <p:nvSpPr>
          <p:cNvPr id="4" name="Slide Number Placeholder 3"/>
          <p:cNvSpPr>
            <a:spLocks noGrp="1"/>
          </p:cNvSpPr>
          <p:nvPr>
            <p:ph type="sldNum" sz="quarter" idx="10"/>
          </p:nvPr>
        </p:nvSpPr>
        <p:spPr/>
        <p:txBody>
          <a:bodyPr/>
          <a:lstStyle/>
          <a:p>
            <a:fld id="{68B8263C-037D-483F-8156-472E4EC9E0D5}" type="slidenum">
              <a:rPr lang="en-CA" smtClean="0"/>
              <a:pPr/>
              <a:t>109</a:t>
            </a:fld>
            <a:endParaRPr lang="en-CA"/>
          </a:p>
        </p:txBody>
      </p:sp>
    </p:spTree>
    <p:extLst>
      <p:ext uri="{BB962C8B-B14F-4D97-AF65-F5344CB8AC3E}">
        <p14:creationId xmlns:p14="http://schemas.microsoft.com/office/powerpoint/2010/main" val="39419716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0"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112</a:t>
            </a:fld>
            <a:endParaRPr lang="en-CA"/>
          </a:p>
        </p:txBody>
      </p:sp>
    </p:spTree>
    <p:extLst>
      <p:ext uri="{BB962C8B-B14F-4D97-AF65-F5344CB8AC3E}">
        <p14:creationId xmlns:p14="http://schemas.microsoft.com/office/powerpoint/2010/main" val="328159083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The pre-commit hook is run first, before you even type in a commit message. It’s used to inspect the snapshot that’s about to be committed, to see if you’ve forgotten something, to make sure tests run, or to examine whatever you need to inspect in the code. Exiting non-zero from this hook aborts the commit, although you can bypass it with git commit --no-verify. You can do things like check for code style (run lint or something equivalent), check for trailing whitespace (the default hook does exactly this), or check for appropriate documentation on new methods.</a:t>
            </a:r>
            <a:endParaRPr lang="en-CA" b="0"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113</a:t>
            </a:fld>
            <a:endParaRPr lang="en-CA"/>
          </a:p>
        </p:txBody>
      </p:sp>
    </p:spTree>
    <p:extLst>
      <p:ext uri="{BB962C8B-B14F-4D97-AF65-F5344CB8AC3E}">
        <p14:creationId xmlns:p14="http://schemas.microsoft.com/office/powerpoint/2010/main" val="12511176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3.jpeg"/></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image" Target="../media/image3.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3.jpeg"/><Relationship Id="rId4" Type="http://schemas.openxmlformats.org/officeDocument/2006/relationships/image" Target="../media/image2.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Page Titre">
    <p:bg>
      <p:bgPr>
        <a:blipFill dpi="0" rotWithShape="1">
          <a:blip r:embed="rId2" cstate="print">
            <a:lum/>
          </a:blip>
          <a:srcRect/>
          <a:stretch>
            <a:fillRect t="-13000" b="-13000"/>
          </a:stretch>
        </a:blip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Date Placeholder 3"/>
          <p:cNvSpPr>
            <a:spLocks noGrp="1"/>
          </p:cNvSpPr>
          <p:nvPr>
            <p:ph type="dt" sz="half" idx="10"/>
          </p:nvPr>
        </p:nvSpPr>
        <p:spPr/>
        <p:txBody>
          <a:bodyPr/>
          <a:lstStyle/>
          <a:p>
            <a:fld id="{B2D03C1B-A9E6-40B6-BEF1-B9896BD87932}" type="datetime1">
              <a:rPr lang="en-CA" smtClean="0"/>
              <a:pPr/>
              <a:t>2015-03-20</a:t>
            </a:fld>
            <a:endParaRPr lang="en-CA"/>
          </a:p>
        </p:txBody>
      </p:sp>
      <p:sp>
        <p:nvSpPr>
          <p:cNvPr id="5" name="Footer Placeholder 4"/>
          <p:cNvSpPr>
            <a:spLocks noGrp="1"/>
          </p:cNvSpPr>
          <p:nvPr>
            <p:ph type="ftr" sz="quarter" idx="11"/>
          </p:nvPr>
        </p:nvSpPr>
        <p:spPr/>
        <p:txBody>
          <a:bodyPr/>
          <a:lstStyle/>
          <a:p>
            <a:r>
              <a:rPr lang="en-CA" dirty="0" smtClean="0"/>
              <a:t>MYNSOFT - GIT ADMIN</a:t>
            </a:r>
            <a:endParaRPr lang="en-CA" dirty="0"/>
          </a:p>
        </p:txBody>
      </p:sp>
      <p:sp>
        <p:nvSpPr>
          <p:cNvPr id="6" name="Slide Number Placeholder 5"/>
          <p:cNvSpPr>
            <a:spLocks noGrp="1"/>
          </p:cNvSpPr>
          <p:nvPr>
            <p:ph type="sldNum" sz="quarter" idx="12"/>
          </p:nvPr>
        </p:nvSpPr>
        <p:spPr/>
        <p:txBody>
          <a:bodyPr/>
          <a:lstStyle/>
          <a:p>
            <a:fld id="{BE8A61E0-B334-40D2-A194-01ABEA2682C3}" type="slidenum">
              <a:rPr lang="en-CA" smtClean="0"/>
              <a:pPr/>
              <a:t>‹#›</a:t>
            </a:fld>
            <a:endParaRPr lang="en-CA"/>
          </a:p>
        </p:txBody>
      </p:sp>
      <p:sp>
        <p:nvSpPr>
          <p:cNvPr id="13" name="Text Placeholder 12"/>
          <p:cNvSpPr>
            <a:spLocks noGrp="1"/>
          </p:cNvSpPr>
          <p:nvPr>
            <p:ph type="body" sz="quarter" idx="13" hasCustomPrompt="1"/>
          </p:nvPr>
        </p:nvSpPr>
        <p:spPr>
          <a:xfrm>
            <a:off x="4787900" y="3340859"/>
            <a:ext cx="7092939" cy="584200"/>
          </a:xfrm>
        </p:spPr>
        <p:txBody>
          <a:bodyPr>
            <a:normAutofit/>
          </a:bodyPr>
          <a:lstStyle>
            <a:lvl1pPr>
              <a:defRPr sz="2800" b="1">
                <a:solidFill>
                  <a:schemeClr val="tx1"/>
                </a:solidFill>
                <a:latin typeface="Helvetica Neue"/>
              </a:defRPr>
            </a:lvl1pPr>
          </a:lstStyle>
          <a:p>
            <a:pPr lvl="0"/>
            <a:r>
              <a:rPr lang="en-US" dirty="0" smtClean="0"/>
              <a:t>TITRE DU COURS</a:t>
            </a:r>
            <a:endParaRPr lang="en-CA" dirty="0"/>
          </a:p>
        </p:txBody>
      </p:sp>
    </p:spTree>
    <p:extLst>
      <p:ext uri="{BB962C8B-B14F-4D97-AF65-F5344CB8AC3E}">
        <p14:creationId xmlns:p14="http://schemas.microsoft.com/office/powerpoint/2010/main" val="150340788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re d'une section">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Date Placeholder 3"/>
          <p:cNvSpPr>
            <a:spLocks noGrp="1"/>
          </p:cNvSpPr>
          <p:nvPr>
            <p:ph type="dt" sz="half" idx="10"/>
          </p:nvPr>
        </p:nvSpPr>
        <p:spPr/>
        <p:txBody>
          <a:bodyPr/>
          <a:lstStyle/>
          <a:p>
            <a:fld id="{CD454257-7B8D-42C0-8DB2-776EFA202679}" type="datetime1">
              <a:rPr lang="en-CA" smtClean="0"/>
              <a:pPr/>
              <a:t>2015-03-20</a:t>
            </a:fld>
            <a:endParaRPr lang="en-CA"/>
          </a:p>
        </p:txBody>
      </p:sp>
      <p:sp>
        <p:nvSpPr>
          <p:cNvPr id="5" name="Footer Placeholder 4"/>
          <p:cNvSpPr>
            <a:spLocks noGrp="1"/>
          </p:cNvSpPr>
          <p:nvPr>
            <p:ph type="ftr" sz="quarter" idx="11"/>
          </p:nvPr>
        </p:nvSpPr>
        <p:spPr/>
        <p:txBody>
          <a:bodyPr/>
          <a:lstStyle/>
          <a:p>
            <a:r>
              <a:rPr lang="en-CA" dirty="0" smtClean="0"/>
              <a:t>MYNSOFT - GIT ADMIN</a:t>
            </a:r>
            <a:endParaRPr lang="en-CA" dirty="0"/>
          </a:p>
        </p:txBody>
      </p:sp>
      <p:sp>
        <p:nvSpPr>
          <p:cNvPr id="6" name="Slide Number Placeholder 5"/>
          <p:cNvSpPr>
            <a:spLocks noGrp="1"/>
          </p:cNvSpPr>
          <p:nvPr>
            <p:ph type="sldNum" sz="quarter" idx="12"/>
          </p:nvPr>
        </p:nvSpPr>
        <p:spPr/>
        <p:txBody>
          <a:bodyPr/>
          <a:lstStyle/>
          <a:p>
            <a:fld id="{BE8A61E0-B334-40D2-A194-01ABEA2682C3}" type="slidenum">
              <a:rPr lang="en-CA" smtClean="0"/>
              <a:pPr/>
              <a:t>‹#›</a:t>
            </a:fld>
            <a:endParaRPr lang="en-CA"/>
          </a:p>
        </p:txBody>
      </p:sp>
      <p:sp>
        <p:nvSpPr>
          <p:cNvPr id="10" name="Shape 30"/>
          <p:cNvSpPr txBox="1">
            <a:spLocks noGrp="1"/>
          </p:cNvSpPr>
          <p:nvPr>
            <p:ph type="title"/>
            <p:custDataLst>
              <p:tags r:id="rId1"/>
            </p:custDataLst>
          </p:nvPr>
        </p:nvSpPr>
        <p:spPr>
          <a:xfrm>
            <a:off x="956600" y="284675"/>
            <a:ext cx="9080092" cy="795977"/>
          </a:xfrm>
          <a:prstGeom prst="rect">
            <a:avLst/>
          </a:prstGeom>
          <a:noFill/>
          <a:ln>
            <a:noFill/>
          </a:ln>
        </p:spPr>
        <p:txBody>
          <a:bodyPr vert="horz" lIns="0" tIns="0" rIns="0" bIns="0" rtlCol="0" anchor="ctr" anchorCtr="0">
            <a:noAutofit/>
          </a:bodyPr>
          <a:lstStyle/>
          <a:p>
            <a:pPr algn="l">
              <a:buSzPct val="25000"/>
            </a:pPr>
            <a:r>
              <a:rPr lang="en-US" sz="4201" dirty="0" smtClean="0">
                <a:solidFill>
                  <a:srgbClr val="558AAB"/>
                </a:solidFill>
                <a:latin typeface="Helvetica Neue"/>
                <a:ea typeface="Helvetica Neue"/>
                <a:cs typeface="Helvetica Neue"/>
                <a:sym typeface="Helvetica Neue"/>
              </a:rPr>
              <a:t>COURS : </a:t>
            </a:r>
            <a:r>
              <a:rPr lang="en-CA" sz="4201" dirty="0" smtClean="0">
                <a:solidFill>
                  <a:srgbClr val="558AAB"/>
                </a:solidFill>
                <a:latin typeface="Helvetica Neue"/>
                <a:ea typeface="Helvetica Neue"/>
                <a:cs typeface="Helvetica Neue"/>
                <a:sym typeface="Helvetica Neue"/>
              </a:rPr>
              <a:t>TITRE DU COURS</a:t>
            </a:r>
            <a:endParaRPr lang="en-US" sz="4201" dirty="0">
              <a:solidFill>
                <a:srgbClr val="558AAB"/>
              </a:solidFill>
              <a:latin typeface="Helvetica Neue"/>
              <a:ea typeface="Helvetica Neue"/>
              <a:cs typeface="Helvetica Neue"/>
              <a:sym typeface="Helvetica Neue"/>
            </a:endParaRPr>
          </a:p>
        </p:txBody>
      </p:sp>
      <p:pic>
        <p:nvPicPr>
          <p:cNvPr id="9" name="Picture 8" descr="logo_mynsoft_shadow_small.jpg"/>
          <p:cNvPicPr>
            <a:picLocks noChangeAspect="1"/>
          </p:cNvPicPr>
          <p:nvPr userDrawn="1"/>
        </p:nvPicPr>
        <p:blipFill>
          <a:blip r:embed="rId4" cstate="print"/>
          <a:stretch>
            <a:fillRect/>
          </a:stretch>
        </p:blipFill>
        <p:spPr>
          <a:xfrm>
            <a:off x="10380018" y="52550"/>
            <a:ext cx="1748922" cy="546538"/>
          </a:xfrm>
          <a:prstGeom prst="rect">
            <a:avLst/>
          </a:prstGeom>
        </p:spPr>
      </p:pic>
    </p:spTree>
    <p:extLst>
      <p:ext uri="{BB962C8B-B14F-4D97-AF65-F5344CB8AC3E}">
        <p14:creationId xmlns:p14="http://schemas.microsoft.com/office/powerpoint/2010/main" val="188100402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ge de contenu  colonn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147B5D3-A259-413F-8B8B-60E59437B178}" type="datetime1">
              <a:rPr lang="en-CA" smtClean="0"/>
              <a:pPr/>
              <a:t>2015-03-20</a:t>
            </a:fld>
            <a:endParaRPr lang="en-CA"/>
          </a:p>
        </p:txBody>
      </p:sp>
      <p:sp>
        <p:nvSpPr>
          <p:cNvPr id="5" name="Footer Placeholder 4"/>
          <p:cNvSpPr>
            <a:spLocks noGrp="1"/>
          </p:cNvSpPr>
          <p:nvPr>
            <p:ph type="ftr" sz="quarter" idx="11"/>
          </p:nvPr>
        </p:nvSpPr>
        <p:spPr/>
        <p:txBody>
          <a:bodyPr/>
          <a:lstStyle/>
          <a:p>
            <a:r>
              <a:rPr lang="en-CA" dirty="0" smtClean="0"/>
              <a:t>MYNSOFT - GIT ADMIN</a:t>
            </a:r>
            <a:endParaRPr lang="en-CA" dirty="0"/>
          </a:p>
        </p:txBody>
      </p:sp>
      <p:sp>
        <p:nvSpPr>
          <p:cNvPr id="6" name="Slide Number Placeholder 5"/>
          <p:cNvSpPr>
            <a:spLocks noGrp="1"/>
          </p:cNvSpPr>
          <p:nvPr>
            <p:ph type="sldNum" sz="quarter" idx="12"/>
          </p:nvPr>
        </p:nvSpPr>
        <p:spPr/>
        <p:txBody>
          <a:bodyPr/>
          <a:lstStyle/>
          <a:p>
            <a:fld id="{BE8A61E0-B334-40D2-A194-01ABEA2682C3}" type="slidenum">
              <a:rPr lang="en-CA" smtClean="0"/>
              <a:pPr/>
              <a:t>‹#›</a:t>
            </a:fld>
            <a:endParaRPr lang="en-CA"/>
          </a:p>
        </p:txBody>
      </p:sp>
      <p:sp>
        <p:nvSpPr>
          <p:cNvPr id="7" name="Shape 44"/>
          <p:cNvSpPr txBox="1">
            <a:spLocks noGrp="1"/>
          </p:cNvSpPr>
          <p:nvPr>
            <p:ph type="title"/>
            <p:custDataLst>
              <p:tags r:id="rId1"/>
            </p:custDataLst>
          </p:nvPr>
        </p:nvSpPr>
        <p:spPr>
          <a:xfrm>
            <a:off x="965200" y="247835"/>
            <a:ext cx="10255200" cy="619061"/>
          </a:xfrm>
          <a:prstGeom prst="rect">
            <a:avLst/>
          </a:prstGeom>
          <a:noFill/>
          <a:ln>
            <a:noFill/>
          </a:ln>
        </p:spPr>
        <p:txBody>
          <a:bodyPr vert="horz" lIns="0" tIns="0" rIns="0" bIns="0" rtlCol="0" anchor="ctr" anchorCtr="0">
            <a:noAutofit/>
          </a:bodyPr>
          <a:lstStyle/>
          <a:p>
            <a:pPr algn="l">
              <a:buSzPct val="25000"/>
            </a:pPr>
            <a:r>
              <a:rPr lang="en-CA" sz="3300" dirty="0" smtClean="0">
                <a:solidFill>
                  <a:srgbClr val="558AAB"/>
                </a:solidFill>
                <a:latin typeface="Helvetica Neue"/>
                <a:ea typeface="Helvetica Neue"/>
                <a:cs typeface="Helvetica Neue"/>
                <a:sym typeface="Helvetica Neue"/>
              </a:rPr>
              <a:t>TITRE</a:t>
            </a:r>
            <a:endParaRPr lang="fr-CA" sz="3300" dirty="0">
              <a:solidFill>
                <a:srgbClr val="558AAB"/>
              </a:solidFill>
              <a:latin typeface="Helvetica Neue"/>
              <a:ea typeface="Helvetica Neue"/>
              <a:cs typeface="Helvetica Neue"/>
              <a:sym typeface="Helvetica Neue"/>
            </a:endParaRPr>
          </a:p>
        </p:txBody>
      </p:sp>
      <p:sp>
        <p:nvSpPr>
          <p:cNvPr id="8" name="Shape 45"/>
          <p:cNvSpPr txBox="1">
            <a:spLocks noGrp="1"/>
          </p:cNvSpPr>
          <p:nvPr>
            <p:ph type="body" idx="1"/>
            <p:custDataLst>
              <p:tags r:id="rId2"/>
            </p:custDataLst>
          </p:nvPr>
        </p:nvSpPr>
        <p:spPr>
          <a:xfrm>
            <a:off x="2079901" y="1270660"/>
            <a:ext cx="9132582" cy="4373867"/>
          </a:xfrm>
          <a:prstGeom prst="rect">
            <a:avLst/>
          </a:prstGeom>
          <a:noFill/>
          <a:ln>
            <a:noFill/>
          </a:ln>
        </p:spPr>
        <p:txBody>
          <a:bodyPr vert="horz" lIns="0" tIns="0" rIns="0" bIns="0" rtlCol="0" anchor="t" anchorCtr="0">
            <a:noAutofit/>
          </a:bodyPr>
          <a:lstStyle>
            <a:lvl1pPr marL="0" indent="0">
              <a:buNone/>
              <a:defRPr sz="2400">
                <a:latin typeface="+mn-lt"/>
              </a:defRPr>
            </a:lvl1pPr>
          </a:lstStyle>
          <a:p>
            <a:pPr marL="190506" indent="-228610">
              <a:spcBef>
                <a:spcPts val="1801"/>
              </a:spcBef>
              <a:buClr>
                <a:srgbClr val="737373"/>
              </a:buClr>
            </a:pPr>
            <a:r>
              <a:rPr lang="en-CA" sz="1801" dirty="0" smtClean="0">
                <a:solidFill>
                  <a:schemeClr val="tx1"/>
                </a:solidFill>
                <a:latin typeface="Helvetica Neue"/>
                <a:ea typeface="Helvetica Neue"/>
                <a:cs typeface="Helvetica Neue"/>
                <a:sym typeface="Helvetica Neue"/>
              </a:rPr>
              <a:t>CONTENU</a:t>
            </a:r>
            <a:endParaRPr lang="fr-CA" sz="1801" dirty="0">
              <a:solidFill>
                <a:schemeClr val="tx1"/>
              </a:solidFill>
              <a:latin typeface="Helvetica Neue"/>
              <a:ea typeface="Helvetica Neue"/>
              <a:cs typeface="Helvetica Neue"/>
              <a:sym typeface="Helvetica Neue"/>
            </a:endParaRPr>
          </a:p>
          <a:p>
            <a:pPr>
              <a:spcBef>
                <a:spcPts val="1801"/>
              </a:spcBef>
              <a:buNone/>
            </a:pPr>
            <a:endParaRPr lang="fr-CA" dirty="0">
              <a:solidFill>
                <a:schemeClr val="tx1"/>
              </a:solidFill>
            </a:endParaRPr>
          </a:p>
        </p:txBody>
      </p:sp>
      <p:pic>
        <p:nvPicPr>
          <p:cNvPr id="9" name="Picture 8" descr="logo_mynsoft_shadow_small.jpg"/>
          <p:cNvPicPr>
            <a:picLocks noChangeAspect="1"/>
          </p:cNvPicPr>
          <p:nvPr userDrawn="1"/>
        </p:nvPicPr>
        <p:blipFill>
          <a:blip r:embed="rId4" cstate="print"/>
          <a:stretch>
            <a:fillRect/>
          </a:stretch>
        </p:blipFill>
        <p:spPr>
          <a:xfrm>
            <a:off x="10380018" y="52550"/>
            <a:ext cx="1748922" cy="546538"/>
          </a:xfrm>
          <a:prstGeom prst="rect">
            <a:avLst/>
          </a:prstGeom>
        </p:spPr>
      </p:pic>
    </p:spTree>
    <p:extLst>
      <p:ext uri="{BB962C8B-B14F-4D97-AF65-F5344CB8AC3E}">
        <p14:creationId xmlns:p14="http://schemas.microsoft.com/office/powerpoint/2010/main" val="340046321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ge de contenu 2 colonne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97280" y="1705054"/>
            <a:ext cx="4937760" cy="4023359"/>
          </a:xfrm>
        </p:spPr>
        <p:txBody>
          <a:bodyPr>
            <a:normAutofit/>
          </a:bodyPr>
          <a:lstStyle>
            <a:lvl1pPr>
              <a:defRPr sz="2400">
                <a:solidFill>
                  <a:schemeClr val="tx1"/>
                </a:solidFill>
                <a:latin typeface="+mn-lt"/>
              </a:defRPr>
            </a:lvl1pPr>
            <a:lvl2pPr>
              <a:defRPr sz="2400">
                <a:solidFill>
                  <a:schemeClr val="tx1"/>
                </a:solidFill>
                <a:latin typeface="+mn-lt"/>
              </a:defRPr>
            </a:lvl2pPr>
            <a:lvl3pPr>
              <a:defRPr sz="2400">
                <a:solidFill>
                  <a:schemeClr val="tx1"/>
                </a:solidFill>
                <a:latin typeface="+mn-lt"/>
              </a:defRPr>
            </a:lvl3pPr>
            <a:lvl4pPr>
              <a:defRPr sz="2400">
                <a:solidFill>
                  <a:schemeClr val="tx1"/>
                </a:solidFill>
                <a:latin typeface="+mn-lt"/>
              </a:defRPr>
            </a:lvl4pPr>
            <a:lvl5pPr>
              <a:defRPr sz="24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217920" y="1705055"/>
            <a:ext cx="4937760" cy="4023360"/>
          </a:xfrm>
        </p:spPr>
        <p:txBody>
          <a:bodyPr>
            <a:normAutofit/>
          </a:bodyPr>
          <a:lstStyle>
            <a:lvl1pPr>
              <a:defRPr sz="2400">
                <a:solidFill>
                  <a:schemeClr val="tx1"/>
                </a:solidFill>
                <a:latin typeface="+mn-lt"/>
              </a:defRPr>
            </a:lvl1pPr>
            <a:lvl2pPr>
              <a:defRPr sz="2400">
                <a:solidFill>
                  <a:schemeClr val="tx1"/>
                </a:solidFill>
                <a:latin typeface="+mn-lt"/>
              </a:defRPr>
            </a:lvl2pPr>
            <a:lvl3pPr>
              <a:defRPr sz="2400">
                <a:solidFill>
                  <a:schemeClr val="tx1"/>
                </a:solidFill>
                <a:latin typeface="+mn-lt"/>
              </a:defRPr>
            </a:lvl3pPr>
            <a:lvl4pPr>
              <a:defRPr sz="2400">
                <a:solidFill>
                  <a:schemeClr val="tx1"/>
                </a:solidFill>
                <a:latin typeface="+mn-lt"/>
              </a:defRPr>
            </a:lvl4pPr>
            <a:lvl5pPr>
              <a:defRPr sz="24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32078DE2-D2B4-427C-95DE-E5694AFB5223}" type="datetime1">
              <a:rPr lang="en-CA" smtClean="0"/>
              <a:pPr/>
              <a:t>2015-03-20</a:t>
            </a:fld>
            <a:endParaRPr lang="en-CA"/>
          </a:p>
        </p:txBody>
      </p:sp>
      <p:sp>
        <p:nvSpPr>
          <p:cNvPr id="6" name="Footer Placeholder 5"/>
          <p:cNvSpPr>
            <a:spLocks noGrp="1"/>
          </p:cNvSpPr>
          <p:nvPr>
            <p:ph type="ftr" sz="quarter" idx="11"/>
          </p:nvPr>
        </p:nvSpPr>
        <p:spPr/>
        <p:txBody>
          <a:bodyPr/>
          <a:lstStyle/>
          <a:p>
            <a:r>
              <a:rPr lang="en-CA" dirty="0" smtClean="0"/>
              <a:t>MYNSOFT - GIT ADMIN</a:t>
            </a:r>
            <a:endParaRPr lang="en-CA" dirty="0"/>
          </a:p>
        </p:txBody>
      </p:sp>
      <p:sp>
        <p:nvSpPr>
          <p:cNvPr id="7" name="Slide Number Placeholder 6"/>
          <p:cNvSpPr>
            <a:spLocks noGrp="1"/>
          </p:cNvSpPr>
          <p:nvPr>
            <p:ph type="sldNum" sz="quarter" idx="12"/>
          </p:nvPr>
        </p:nvSpPr>
        <p:spPr/>
        <p:txBody>
          <a:bodyPr/>
          <a:lstStyle/>
          <a:p>
            <a:fld id="{BE8A61E0-B334-40D2-A194-01ABEA2682C3}" type="slidenum">
              <a:rPr lang="en-CA" smtClean="0"/>
              <a:pPr/>
              <a:t>‹#›</a:t>
            </a:fld>
            <a:endParaRPr lang="en-CA"/>
          </a:p>
        </p:txBody>
      </p:sp>
      <p:sp>
        <p:nvSpPr>
          <p:cNvPr id="10" name="Shape 44"/>
          <p:cNvSpPr txBox="1">
            <a:spLocks noGrp="1"/>
          </p:cNvSpPr>
          <p:nvPr>
            <p:ph type="title"/>
            <p:custDataLst>
              <p:tags r:id="rId1"/>
            </p:custDataLst>
          </p:nvPr>
        </p:nvSpPr>
        <p:spPr>
          <a:xfrm>
            <a:off x="965200" y="259711"/>
            <a:ext cx="10255200" cy="642812"/>
          </a:xfrm>
          <a:prstGeom prst="rect">
            <a:avLst/>
          </a:prstGeom>
          <a:noFill/>
          <a:ln>
            <a:noFill/>
          </a:ln>
        </p:spPr>
        <p:txBody>
          <a:bodyPr vert="horz" lIns="0" tIns="0" rIns="0" bIns="0" rtlCol="0" anchor="ctr" anchorCtr="0">
            <a:noAutofit/>
          </a:bodyPr>
          <a:lstStyle/>
          <a:p>
            <a:pPr algn="l">
              <a:buSzPct val="25000"/>
            </a:pPr>
            <a:r>
              <a:rPr lang="en-CA" sz="3300" dirty="0" smtClean="0">
                <a:solidFill>
                  <a:srgbClr val="558AAB"/>
                </a:solidFill>
                <a:latin typeface="Helvetica Neue"/>
                <a:ea typeface="Helvetica Neue"/>
                <a:cs typeface="Helvetica Neue"/>
                <a:sym typeface="Helvetica Neue"/>
              </a:rPr>
              <a:t>TITRE</a:t>
            </a:r>
            <a:endParaRPr lang="fr-CA" sz="3300" dirty="0">
              <a:solidFill>
                <a:srgbClr val="558AAB"/>
              </a:solidFill>
              <a:latin typeface="Helvetica Neue"/>
              <a:ea typeface="Helvetica Neue"/>
              <a:cs typeface="Helvetica Neue"/>
              <a:sym typeface="Helvetica Neue"/>
            </a:endParaRPr>
          </a:p>
        </p:txBody>
      </p:sp>
      <p:pic>
        <p:nvPicPr>
          <p:cNvPr id="8" name="Picture 7" descr="logo_mynsoft_shadow_small.jpg"/>
          <p:cNvPicPr>
            <a:picLocks noChangeAspect="1"/>
          </p:cNvPicPr>
          <p:nvPr userDrawn="1"/>
        </p:nvPicPr>
        <p:blipFill>
          <a:blip r:embed="rId3" cstate="print"/>
          <a:stretch>
            <a:fillRect/>
          </a:stretch>
        </p:blipFill>
        <p:spPr>
          <a:xfrm>
            <a:off x="10380018" y="52550"/>
            <a:ext cx="1748922" cy="546538"/>
          </a:xfrm>
          <a:prstGeom prst="rect">
            <a:avLst/>
          </a:prstGeom>
        </p:spPr>
      </p:pic>
    </p:spTree>
    <p:extLst>
      <p:ext uri="{BB962C8B-B14F-4D97-AF65-F5344CB8AC3E}">
        <p14:creationId xmlns:p14="http://schemas.microsoft.com/office/powerpoint/2010/main" val="381818793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97280" y="1480293"/>
            <a:ext cx="4937760" cy="783551"/>
          </a:xfrm>
        </p:spPr>
        <p:txBody>
          <a:bodyPr lIns="91440" rIns="91440" anchor="ctr">
            <a:normAutofit/>
          </a:bodyPr>
          <a:lstStyle>
            <a:lvl1pPr marL="0" indent="0">
              <a:buNone/>
              <a:defRPr sz="2000" b="0" cap="all" baseline="0">
                <a:solidFill>
                  <a:schemeClr val="tx1"/>
                </a:solidFill>
                <a:latin typeface="Helvetica Neue"/>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1097280" y="2230645"/>
            <a:ext cx="4937760" cy="3497768"/>
          </a:xfrm>
        </p:spPr>
        <p:txBody>
          <a:bodyPr/>
          <a:lstStyle>
            <a:lvl1pPr>
              <a:defRPr>
                <a:solidFill>
                  <a:schemeClr val="tx1"/>
                </a:solidFill>
                <a:latin typeface="Helvetica Neue"/>
              </a:defRPr>
            </a:lvl1pPr>
            <a:lvl2pPr>
              <a:defRPr>
                <a:solidFill>
                  <a:schemeClr val="tx1"/>
                </a:solidFill>
                <a:latin typeface="Helvetica Neue"/>
              </a:defRPr>
            </a:lvl2pPr>
            <a:lvl3pPr>
              <a:defRPr>
                <a:solidFill>
                  <a:schemeClr val="tx1"/>
                </a:solidFill>
                <a:latin typeface="Helvetica Neue"/>
              </a:defRPr>
            </a:lvl3pPr>
            <a:lvl4pPr>
              <a:defRPr>
                <a:solidFill>
                  <a:schemeClr val="tx1"/>
                </a:solidFill>
                <a:latin typeface="Helvetica Neue"/>
              </a:defRPr>
            </a:lvl4pPr>
            <a:lvl5pPr>
              <a:defRPr>
                <a:solidFill>
                  <a:schemeClr val="tx1"/>
                </a:solidFill>
                <a:latin typeface="Helvetica Neu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217920" y="1480293"/>
            <a:ext cx="4937760" cy="783551"/>
          </a:xfrm>
        </p:spPr>
        <p:txBody>
          <a:bodyPr lIns="91440" rIns="91440" anchor="ctr">
            <a:normAutofit/>
          </a:bodyPr>
          <a:lstStyle>
            <a:lvl1pPr marL="0" indent="0">
              <a:buNone/>
              <a:defRPr sz="2000" b="0" cap="all" baseline="0">
                <a:solidFill>
                  <a:schemeClr val="tx1"/>
                </a:solidFill>
                <a:latin typeface="Helvetica Neue"/>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217920" y="2216576"/>
            <a:ext cx="4937760" cy="3497768"/>
          </a:xfrm>
        </p:spPr>
        <p:txBody>
          <a:bodyPr/>
          <a:lstStyle>
            <a:lvl1pPr>
              <a:defRPr>
                <a:solidFill>
                  <a:schemeClr val="tx1"/>
                </a:solidFill>
                <a:latin typeface="Helvetica Neue"/>
              </a:defRPr>
            </a:lvl1pPr>
            <a:lvl2pPr>
              <a:defRPr>
                <a:solidFill>
                  <a:schemeClr val="tx1"/>
                </a:solidFill>
                <a:latin typeface="Helvetica Neue"/>
              </a:defRPr>
            </a:lvl2pPr>
            <a:lvl3pPr>
              <a:defRPr>
                <a:solidFill>
                  <a:schemeClr val="tx1"/>
                </a:solidFill>
                <a:latin typeface="Helvetica Neue"/>
              </a:defRPr>
            </a:lvl3pPr>
            <a:lvl4pPr>
              <a:defRPr>
                <a:solidFill>
                  <a:schemeClr val="tx1"/>
                </a:solidFill>
                <a:latin typeface="Helvetica Neue"/>
              </a:defRPr>
            </a:lvl4pPr>
            <a:lvl5pPr>
              <a:defRPr>
                <a:solidFill>
                  <a:schemeClr val="tx1"/>
                </a:solidFill>
                <a:latin typeface="Helvetica Neu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F62C95D1-EB1C-4894-95EF-1F784526BD24}" type="datetime1">
              <a:rPr lang="en-CA" smtClean="0"/>
              <a:pPr/>
              <a:t>2015-03-20</a:t>
            </a:fld>
            <a:endParaRPr lang="en-CA"/>
          </a:p>
        </p:txBody>
      </p:sp>
      <p:sp>
        <p:nvSpPr>
          <p:cNvPr id="8" name="Footer Placeholder 7"/>
          <p:cNvSpPr>
            <a:spLocks noGrp="1"/>
          </p:cNvSpPr>
          <p:nvPr>
            <p:ph type="ftr" sz="quarter" idx="11"/>
          </p:nvPr>
        </p:nvSpPr>
        <p:spPr/>
        <p:txBody>
          <a:bodyPr/>
          <a:lstStyle/>
          <a:p>
            <a:r>
              <a:rPr lang="en-CA" dirty="0" smtClean="0"/>
              <a:t>MYNSOFT - GIT ADMIN</a:t>
            </a:r>
            <a:endParaRPr lang="en-CA" dirty="0"/>
          </a:p>
        </p:txBody>
      </p:sp>
      <p:sp>
        <p:nvSpPr>
          <p:cNvPr id="9" name="Slide Number Placeholder 8"/>
          <p:cNvSpPr>
            <a:spLocks noGrp="1"/>
          </p:cNvSpPr>
          <p:nvPr>
            <p:ph type="sldNum" sz="quarter" idx="12"/>
          </p:nvPr>
        </p:nvSpPr>
        <p:spPr/>
        <p:txBody>
          <a:bodyPr/>
          <a:lstStyle/>
          <a:p>
            <a:fld id="{BE8A61E0-B334-40D2-A194-01ABEA2682C3}" type="slidenum">
              <a:rPr lang="en-CA" smtClean="0"/>
              <a:pPr/>
              <a:t>‹#›</a:t>
            </a:fld>
            <a:endParaRPr lang="en-CA"/>
          </a:p>
        </p:txBody>
      </p:sp>
      <p:sp>
        <p:nvSpPr>
          <p:cNvPr id="11" name="Shape 44"/>
          <p:cNvSpPr txBox="1">
            <a:spLocks noGrp="1"/>
          </p:cNvSpPr>
          <p:nvPr>
            <p:ph type="title"/>
            <p:custDataLst>
              <p:tags r:id="rId1"/>
            </p:custDataLst>
          </p:nvPr>
        </p:nvSpPr>
        <p:spPr>
          <a:xfrm>
            <a:off x="965200" y="235961"/>
            <a:ext cx="10255200" cy="678438"/>
          </a:xfrm>
          <a:prstGeom prst="rect">
            <a:avLst/>
          </a:prstGeom>
          <a:noFill/>
          <a:ln>
            <a:noFill/>
          </a:ln>
        </p:spPr>
        <p:txBody>
          <a:bodyPr vert="horz" lIns="0" tIns="0" rIns="0" bIns="0" rtlCol="0" anchor="ctr" anchorCtr="0">
            <a:noAutofit/>
          </a:bodyPr>
          <a:lstStyle/>
          <a:p>
            <a:pPr algn="l">
              <a:buSzPct val="25000"/>
            </a:pPr>
            <a:r>
              <a:rPr lang="en-CA" sz="3300" dirty="0" smtClean="0">
                <a:solidFill>
                  <a:srgbClr val="558AAB"/>
                </a:solidFill>
                <a:latin typeface="Helvetica Neue"/>
                <a:ea typeface="Helvetica Neue"/>
                <a:cs typeface="Helvetica Neue"/>
                <a:sym typeface="Helvetica Neue"/>
              </a:rPr>
              <a:t>TITRE</a:t>
            </a:r>
            <a:endParaRPr lang="fr-CA" sz="3300" dirty="0">
              <a:solidFill>
                <a:srgbClr val="558AAB"/>
              </a:solidFill>
              <a:latin typeface="Helvetica Neue"/>
              <a:ea typeface="Helvetica Neue"/>
              <a:cs typeface="Helvetica Neue"/>
              <a:sym typeface="Helvetica Neue"/>
            </a:endParaRPr>
          </a:p>
        </p:txBody>
      </p:sp>
      <p:pic>
        <p:nvPicPr>
          <p:cNvPr id="10" name="Picture 9" descr="logo_mynsoft_shadow_small.jpg"/>
          <p:cNvPicPr>
            <a:picLocks noChangeAspect="1"/>
          </p:cNvPicPr>
          <p:nvPr userDrawn="1"/>
        </p:nvPicPr>
        <p:blipFill>
          <a:blip r:embed="rId3" cstate="print"/>
          <a:stretch>
            <a:fillRect/>
          </a:stretch>
        </p:blipFill>
        <p:spPr>
          <a:xfrm>
            <a:off x="10380018" y="52550"/>
            <a:ext cx="1748922" cy="546538"/>
          </a:xfrm>
          <a:prstGeom prst="rect">
            <a:avLst/>
          </a:prstGeom>
        </p:spPr>
      </p:pic>
    </p:spTree>
    <p:extLst>
      <p:ext uri="{BB962C8B-B14F-4D97-AF65-F5344CB8AC3E}">
        <p14:creationId xmlns:p14="http://schemas.microsoft.com/office/powerpoint/2010/main" val="58689998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ulement titre">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FF2BE68-4DBE-4552-BEAA-6082E1B82EC9}" type="datetime1">
              <a:rPr lang="en-CA" smtClean="0"/>
              <a:pPr/>
              <a:t>2015-03-20</a:t>
            </a:fld>
            <a:endParaRPr lang="en-CA"/>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CA" dirty="0" smtClean="0"/>
              <a:t>MYNSOFT - GIT ADMIN</a:t>
            </a:r>
            <a:endParaRPr lang="en-CA" dirty="0"/>
          </a:p>
        </p:txBody>
      </p:sp>
      <p:sp>
        <p:nvSpPr>
          <p:cNvPr id="9" name="Slide Number Placeholder 8"/>
          <p:cNvSpPr>
            <a:spLocks noGrp="1"/>
          </p:cNvSpPr>
          <p:nvPr>
            <p:ph type="sldNum" sz="quarter" idx="12"/>
          </p:nvPr>
        </p:nvSpPr>
        <p:spPr/>
        <p:txBody>
          <a:bodyPr/>
          <a:lstStyle/>
          <a:p>
            <a:fld id="{BE8A61E0-B334-40D2-A194-01ABEA2682C3}" type="slidenum">
              <a:rPr lang="en-CA" smtClean="0"/>
              <a:pPr/>
              <a:t>‹#›</a:t>
            </a:fld>
            <a:endParaRPr lang="en-CA"/>
          </a:p>
        </p:txBody>
      </p:sp>
      <p:sp>
        <p:nvSpPr>
          <p:cNvPr id="10" name="Shape 44"/>
          <p:cNvSpPr txBox="1">
            <a:spLocks noGrp="1"/>
          </p:cNvSpPr>
          <p:nvPr>
            <p:ph type="title"/>
            <p:custDataLst>
              <p:tags r:id="rId1"/>
            </p:custDataLst>
          </p:nvPr>
        </p:nvSpPr>
        <p:spPr>
          <a:xfrm>
            <a:off x="965200" y="235960"/>
            <a:ext cx="10255200" cy="630937"/>
          </a:xfrm>
          <a:prstGeom prst="rect">
            <a:avLst/>
          </a:prstGeom>
          <a:noFill/>
          <a:ln>
            <a:noFill/>
          </a:ln>
        </p:spPr>
        <p:txBody>
          <a:bodyPr vert="horz" lIns="0" tIns="0" rIns="0" bIns="0" rtlCol="0" anchor="ctr" anchorCtr="0">
            <a:noAutofit/>
          </a:bodyPr>
          <a:lstStyle/>
          <a:p>
            <a:pPr algn="l">
              <a:buSzPct val="25000"/>
            </a:pPr>
            <a:r>
              <a:rPr lang="en-CA" sz="3300" dirty="0" smtClean="0">
                <a:solidFill>
                  <a:srgbClr val="558AAB"/>
                </a:solidFill>
                <a:latin typeface="Helvetica Neue"/>
                <a:ea typeface="Helvetica Neue"/>
                <a:cs typeface="Helvetica Neue"/>
                <a:sym typeface="Helvetica Neue"/>
              </a:rPr>
              <a:t>TITRE</a:t>
            </a:r>
            <a:endParaRPr lang="fr-CA" sz="3300" dirty="0">
              <a:solidFill>
                <a:srgbClr val="558AAB"/>
              </a:solidFill>
              <a:latin typeface="Helvetica Neue"/>
              <a:ea typeface="Helvetica Neue"/>
              <a:cs typeface="Helvetica Neue"/>
              <a:sym typeface="Helvetica Neue"/>
            </a:endParaRPr>
          </a:p>
        </p:txBody>
      </p:sp>
      <p:pic>
        <p:nvPicPr>
          <p:cNvPr id="11" name="Picture 10" descr="logo_mynsoft_shadow_small.jpg"/>
          <p:cNvPicPr>
            <a:picLocks noChangeAspect="1"/>
          </p:cNvPicPr>
          <p:nvPr userDrawn="1"/>
        </p:nvPicPr>
        <p:blipFill>
          <a:blip r:embed="rId3" cstate="print"/>
          <a:stretch>
            <a:fillRect/>
          </a:stretch>
        </p:blipFill>
        <p:spPr>
          <a:xfrm>
            <a:off x="10380018" y="52550"/>
            <a:ext cx="1748922" cy="546538"/>
          </a:xfrm>
          <a:prstGeom prst="rect">
            <a:avLst/>
          </a:prstGeom>
        </p:spPr>
      </p:pic>
    </p:spTree>
    <p:extLst>
      <p:ext uri="{BB962C8B-B14F-4D97-AF65-F5344CB8AC3E}">
        <p14:creationId xmlns:p14="http://schemas.microsoft.com/office/powerpoint/2010/main" val="422019142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ans titre">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FF2BE68-4DBE-4552-BEAA-6082E1B82EC9}" type="datetime1">
              <a:rPr lang="en-CA" smtClean="0"/>
              <a:pPr/>
              <a:t>2015-03-20</a:t>
            </a:fld>
            <a:endParaRPr lang="en-CA"/>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CA" dirty="0" smtClean="0"/>
              <a:t>MYNSOFT - GIT ADMIN</a:t>
            </a:r>
            <a:endParaRPr lang="en-CA" dirty="0"/>
          </a:p>
        </p:txBody>
      </p:sp>
      <p:sp>
        <p:nvSpPr>
          <p:cNvPr id="9" name="Slide Number Placeholder 8"/>
          <p:cNvSpPr>
            <a:spLocks noGrp="1"/>
          </p:cNvSpPr>
          <p:nvPr>
            <p:ph type="sldNum" sz="quarter" idx="12"/>
          </p:nvPr>
        </p:nvSpPr>
        <p:spPr/>
        <p:txBody>
          <a:bodyPr/>
          <a:lstStyle/>
          <a:p>
            <a:fld id="{BE8A61E0-B334-40D2-A194-01ABEA2682C3}" type="slidenum">
              <a:rPr lang="en-CA" smtClean="0"/>
              <a:pPr/>
              <a:t>‹#›</a:t>
            </a:fld>
            <a:endParaRPr lang="en-CA"/>
          </a:p>
        </p:txBody>
      </p:sp>
      <p:pic>
        <p:nvPicPr>
          <p:cNvPr id="10" name="Picture 9" descr="logo_mynsoft_shadow_small.jpg"/>
          <p:cNvPicPr>
            <a:picLocks noChangeAspect="1"/>
          </p:cNvPicPr>
          <p:nvPr userDrawn="1"/>
        </p:nvPicPr>
        <p:blipFill>
          <a:blip r:embed="rId2" cstate="print"/>
          <a:stretch>
            <a:fillRect/>
          </a:stretch>
        </p:blipFill>
        <p:spPr>
          <a:xfrm>
            <a:off x="10380018" y="52550"/>
            <a:ext cx="1748922" cy="546538"/>
          </a:xfrm>
          <a:prstGeom prst="rect">
            <a:avLst/>
          </a:prstGeom>
        </p:spPr>
      </p:pic>
    </p:spTree>
    <p:extLst>
      <p:ext uri="{BB962C8B-B14F-4D97-AF65-F5344CB8AC3E}">
        <p14:creationId xmlns:p14="http://schemas.microsoft.com/office/powerpoint/2010/main" val="165281287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1_Titre d'une section">
    <p:bg>
      <p:bgPr>
        <a:blipFill dpi="0" rotWithShape="1">
          <a:blip r:embed="rId4">
            <a:lum/>
          </a:blip>
          <a:srcRect/>
          <a:stretch>
            <a:fillRect t="-17000" b="-17000"/>
          </a:stretch>
        </a:blip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Date Placeholder 3"/>
          <p:cNvSpPr>
            <a:spLocks noGrp="1"/>
          </p:cNvSpPr>
          <p:nvPr>
            <p:ph type="dt" sz="half" idx="10"/>
          </p:nvPr>
        </p:nvSpPr>
        <p:spPr/>
        <p:txBody>
          <a:bodyPr/>
          <a:lstStyle/>
          <a:p>
            <a:fld id="{CD454257-7B8D-42C0-8DB2-776EFA202679}" type="datetime1">
              <a:rPr lang="en-CA" smtClean="0"/>
              <a:pPr/>
              <a:t>2015-03-20</a:t>
            </a:fld>
            <a:endParaRPr lang="en-CA"/>
          </a:p>
        </p:txBody>
      </p:sp>
      <p:sp>
        <p:nvSpPr>
          <p:cNvPr id="5" name="Footer Placeholder 4"/>
          <p:cNvSpPr>
            <a:spLocks noGrp="1"/>
          </p:cNvSpPr>
          <p:nvPr>
            <p:ph type="ftr" sz="quarter" idx="11"/>
          </p:nvPr>
        </p:nvSpPr>
        <p:spPr/>
        <p:txBody>
          <a:bodyPr/>
          <a:lstStyle/>
          <a:p>
            <a:r>
              <a:rPr lang="en-CA" dirty="0" smtClean="0"/>
              <a:t>MYNSOFT - SONAR &amp; NEXUS ADMIN</a:t>
            </a:r>
            <a:endParaRPr lang="en-CA" dirty="0"/>
          </a:p>
        </p:txBody>
      </p:sp>
      <p:sp>
        <p:nvSpPr>
          <p:cNvPr id="6" name="Slide Number Placeholder 5"/>
          <p:cNvSpPr>
            <a:spLocks noGrp="1"/>
          </p:cNvSpPr>
          <p:nvPr>
            <p:ph type="sldNum" sz="quarter" idx="12"/>
          </p:nvPr>
        </p:nvSpPr>
        <p:spPr/>
        <p:txBody>
          <a:bodyPr/>
          <a:lstStyle/>
          <a:p>
            <a:fld id="{BE8A61E0-B334-40D2-A194-01ABEA2682C3}" type="slidenum">
              <a:rPr lang="en-CA" smtClean="0"/>
              <a:pPr/>
              <a:t>‹#›</a:t>
            </a:fld>
            <a:endParaRPr lang="en-CA"/>
          </a:p>
        </p:txBody>
      </p:sp>
      <p:sp>
        <p:nvSpPr>
          <p:cNvPr id="10" name="Shape 30"/>
          <p:cNvSpPr txBox="1">
            <a:spLocks noGrp="1"/>
          </p:cNvSpPr>
          <p:nvPr>
            <p:ph type="title"/>
            <p:custDataLst>
              <p:tags r:id="rId1"/>
            </p:custDataLst>
          </p:nvPr>
        </p:nvSpPr>
        <p:spPr>
          <a:xfrm>
            <a:off x="956600" y="177800"/>
            <a:ext cx="9080092" cy="928838"/>
          </a:xfrm>
          <a:prstGeom prst="rect">
            <a:avLst/>
          </a:prstGeom>
          <a:noFill/>
          <a:ln>
            <a:noFill/>
          </a:ln>
        </p:spPr>
        <p:txBody>
          <a:bodyPr vert="horz" lIns="0" tIns="0" rIns="0" bIns="0" rtlCol="0" anchor="ctr" anchorCtr="0">
            <a:noAutofit/>
          </a:bodyPr>
          <a:lstStyle/>
          <a:p>
            <a:pPr algn="l">
              <a:buSzPct val="25000"/>
            </a:pPr>
            <a:r>
              <a:rPr lang="en-US" sz="4201" dirty="0" smtClean="0">
                <a:solidFill>
                  <a:srgbClr val="558AAB"/>
                </a:solidFill>
                <a:latin typeface="Helvetica Neue"/>
                <a:ea typeface="Helvetica Neue"/>
                <a:cs typeface="Helvetica Neue"/>
                <a:sym typeface="Helvetica Neue"/>
              </a:rPr>
              <a:t>COURS : </a:t>
            </a:r>
            <a:r>
              <a:rPr lang="en-CA" sz="4201" dirty="0" smtClean="0">
                <a:solidFill>
                  <a:srgbClr val="558AAB"/>
                </a:solidFill>
                <a:latin typeface="Helvetica Neue"/>
                <a:ea typeface="Helvetica Neue"/>
                <a:cs typeface="Helvetica Neue"/>
                <a:sym typeface="Helvetica Neue"/>
              </a:rPr>
              <a:t>TITRE DU COURS</a:t>
            </a:r>
            <a:endParaRPr lang="en-US" sz="4201" dirty="0">
              <a:solidFill>
                <a:srgbClr val="558AAB"/>
              </a:solidFill>
              <a:latin typeface="Helvetica Neue"/>
              <a:ea typeface="Helvetica Neue"/>
              <a:cs typeface="Helvetica Neue"/>
              <a:sym typeface="Helvetica Neue"/>
            </a:endParaRPr>
          </a:p>
        </p:txBody>
      </p:sp>
      <p:sp>
        <p:nvSpPr>
          <p:cNvPr id="13" name="Shape 45"/>
          <p:cNvSpPr txBox="1">
            <a:spLocks noGrp="1"/>
          </p:cNvSpPr>
          <p:nvPr>
            <p:ph type="body" idx="13" hasCustomPrompt="1"/>
            <p:custDataLst>
              <p:tags r:id="rId2"/>
            </p:custDataLst>
          </p:nvPr>
        </p:nvSpPr>
        <p:spPr>
          <a:xfrm>
            <a:off x="2079901" y="1796427"/>
            <a:ext cx="9132582" cy="3848100"/>
          </a:xfrm>
          <a:prstGeom prst="rect">
            <a:avLst/>
          </a:prstGeom>
          <a:noFill/>
          <a:ln>
            <a:noFill/>
          </a:ln>
        </p:spPr>
        <p:txBody>
          <a:bodyPr vert="horz" lIns="0" tIns="0" rIns="0" bIns="0" rtlCol="0" anchor="t" anchorCtr="0">
            <a:noAutofit/>
          </a:bodyPr>
          <a:lstStyle>
            <a:lvl1pPr marL="0" indent="0">
              <a:buNone/>
              <a:defRPr/>
            </a:lvl1pPr>
            <a:lvl2pPr marL="292113" indent="0">
              <a:buNone/>
              <a:defRPr/>
            </a:lvl2pPr>
          </a:lstStyle>
          <a:p>
            <a:pPr marL="482619" lvl="1" indent="-190506">
              <a:buClr>
                <a:srgbClr val="737373"/>
              </a:buClr>
              <a:buNone/>
            </a:pPr>
            <a:r>
              <a:rPr lang="fr-FR" sz="2100" dirty="0" smtClean="0">
                <a:solidFill>
                  <a:schemeClr val="tx1"/>
                </a:solidFill>
                <a:latin typeface="Helvetica Neue"/>
                <a:ea typeface="Helvetica Neue"/>
                <a:cs typeface="Helvetica Neue"/>
                <a:sym typeface="Helvetica Neue"/>
              </a:rPr>
              <a:t>Cette page sert a séparer les parties majeures du cours. Elle doit être copier avant chaque section du cours et porter le titre de la section ainsi qu’un sommaire des sujets qui seront traité dans cette section.</a:t>
            </a:r>
          </a:p>
          <a:p>
            <a:pPr marL="482619" lvl="1" indent="-190506">
              <a:buClr>
                <a:srgbClr val="737373"/>
              </a:buClr>
              <a:buNone/>
            </a:pPr>
            <a:endParaRPr lang="fr-FR" sz="2100" dirty="0" smtClean="0">
              <a:solidFill>
                <a:schemeClr val="tx1"/>
              </a:solidFill>
              <a:latin typeface="Helvetica Neue"/>
              <a:ea typeface="Helvetica Neue"/>
              <a:cs typeface="Helvetica Neue"/>
              <a:sym typeface="Helvetica Neue"/>
            </a:endParaRPr>
          </a:p>
          <a:p>
            <a:pPr marL="482619" lvl="1" indent="-190506">
              <a:buClr>
                <a:srgbClr val="737373"/>
              </a:buClr>
              <a:buNone/>
            </a:pPr>
            <a:r>
              <a:rPr lang="fr-FR" sz="2100" dirty="0" smtClean="0">
                <a:solidFill>
                  <a:schemeClr val="tx1"/>
                </a:solidFill>
                <a:latin typeface="Helvetica Neue"/>
                <a:ea typeface="Helvetica Neue"/>
                <a:cs typeface="Helvetica Neue"/>
                <a:sym typeface="Helvetica Neue"/>
              </a:rPr>
              <a:t>EX: Si le cours comporte 3 section, cette page devra être copier 3 fois et être inséré au début de chaque section avec la mention première section – le titre de la section et les sujets. On répète avec la deuxième section et troisième section </a:t>
            </a:r>
          </a:p>
        </p:txBody>
      </p:sp>
      <p:pic>
        <p:nvPicPr>
          <p:cNvPr id="9" name="Picture 8" descr="logo_mynsoft_shadow_small.jpg"/>
          <p:cNvPicPr>
            <a:picLocks noChangeAspect="1"/>
          </p:cNvPicPr>
          <p:nvPr userDrawn="1"/>
        </p:nvPicPr>
        <p:blipFill>
          <a:blip r:embed="rId5" cstate="print"/>
          <a:stretch>
            <a:fillRect/>
          </a:stretch>
        </p:blipFill>
        <p:spPr>
          <a:xfrm>
            <a:off x="10380018" y="52550"/>
            <a:ext cx="1748922" cy="546538"/>
          </a:xfrm>
          <a:prstGeom prst="rect">
            <a:avLst/>
          </a:prstGeom>
        </p:spPr>
      </p:pic>
    </p:spTree>
    <p:extLst>
      <p:ext uri="{BB962C8B-B14F-4D97-AF65-F5344CB8AC3E}">
        <p14:creationId xmlns:p14="http://schemas.microsoft.com/office/powerpoint/2010/main" val="23434432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71005" y="286603"/>
            <a:ext cx="10058400" cy="663423"/>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72885" y="1251968"/>
            <a:ext cx="10058400" cy="4023360"/>
          </a:xfrm>
          <a:prstGeom prst="rect">
            <a:avLst/>
          </a:prstGeom>
        </p:spPr>
        <p:txBody>
          <a:bodyPr vert="horz" lIns="0" tIns="45720" rIns="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74CDD5F-6118-400E-B88B-6898421ADFE6}" type="datetime1">
              <a:rPr lang="en-CA" smtClean="0"/>
              <a:pPr/>
              <a:t>2015-03-20</a:t>
            </a:fld>
            <a:endParaRPr lang="en-CA"/>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CA" dirty="0" smtClean="0"/>
              <a:t>MYNSOFT - GIT ADMIN</a:t>
            </a:r>
            <a:endParaRPr lang="en-CA"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E8A61E0-B334-40D2-A194-01ABEA2682C3}" type="slidenum">
              <a:rPr lang="en-CA" smtClean="0"/>
              <a:pPr/>
              <a:t>‹#›</a:t>
            </a:fld>
            <a:endParaRPr lang="en-CA"/>
          </a:p>
        </p:txBody>
      </p:sp>
    </p:spTree>
    <p:extLst>
      <p:ext uri="{BB962C8B-B14F-4D97-AF65-F5344CB8AC3E}">
        <p14:creationId xmlns:p14="http://schemas.microsoft.com/office/powerpoint/2010/main" val="3440062979"/>
      </p:ext>
    </p:extLst>
  </p:cSld>
  <p:clrMap bg1="lt1" tx1="dk1" bg2="lt2" tx2="dk2" accent1="accent1" accent2="accent2" accent3="accent3" accent4="accent4" accent5="accent5" accent6="accent6" hlink="hlink" folHlink="folHlink"/>
  <p:sldLayoutIdLst>
    <p:sldLayoutId id="2147483673" r:id="rId1"/>
    <p:sldLayoutId id="2147483675" r:id="rId2"/>
    <p:sldLayoutId id="2147483674" r:id="rId3"/>
    <p:sldLayoutId id="2147483676" r:id="rId4"/>
    <p:sldLayoutId id="2147483677" r:id="rId5"/>
    <p:sldLayoutId id="2147483679" r:id="rId6"/>
    <p:sldLayoutId id="2147483680" r:id="rId7"/>
    <p:sldLayoutId id="2147483681" r:id="rId8"/>
  </p:sldLayoutIdLst>
  <p:timing>
    <p:tnLst>
      <p:par>
        <p:cTn id="1" dur="indefinite" restart="never" nodeType="tmRoot"/>
      </p:par>
    </p:tnLst>
  </p:timing>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12.xml"/><Relationship Id="rId7" Type="http://schemas.openxmlformats.org/officeDocument/2006/relationships/notesSlide" Target="../notesSlides/notesSlide3.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slideLayout" Target="../slideLayouts/slideLayout4.xml"/><Relationship Id="rId5" Type="http://schemas.openxmlformats.org/officeDocument/2006/relationships/tags" Target="../tags/tag14.xml"/><Relationship Id="rId4" Type="http://schemas.openxmlformats.org/officeDocument/2006/relationships/tags" Target="../tags/tag13.xml"/><Relationship Id="rId9" Type="http://schemas.openxmlformats.org/officeDocument/2006/relationships/image" Target="../media/image14.png"/></Relationships>
</file>

<file path=ppt/slides/_rels/slide10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3.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10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95.xml"/><Relationship Id="rId1" Type="http://schemas.openxmlformats.org/officeDocument/2006/relationships/slideLayout" Target="../slideLayouts/slideLayout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17.xml"/><Relationship Id="rId7" Type="http://schemas.openxmlformats.org/officeDocument/2006/relationships/tags" Target="../tags/tag21.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image" Target="../media/image14.png"/><Relationship Id="rId5" Type="http://schemas.openxmlformats.org/officeDocument/2006/relationships/tags" Target="../tags/tag19.xml"/><Relationship Id="rId10" Type="http://schemas.openxmlformats.org/officeDocument/2006/relationships/image" Target="../media/image13.png"/><Relationship Id="rId4" Type="http://schemas.openxmlformats.org/officeDocument/2006/relationships/tags" Target="../tags/tag18.xml"/><Relationship Id="rId9" Type="http://schemas.openxmlformats.org/officeDocument/2006/relationships/notesSlide" Target="../notesSlides/notesSlide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0.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1.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2.xml"/><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8.xml"/><Relationship Id="rId3" Type="http://schemas.openxmlformats.org/officeDocument/2006/relationships/tags" Target="../tags/tag24.xml"/><Relationship Id="rId7" Type="http://schemas.openxmlformats.org/officeDocument/2006/relationships/slideLayout" Target="../slideLayouts/slideLayout4.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image" Target="../media/image15.png"/><Relationship Id="rId5" Type="http://schemas.openxmlformats.org/officeDocument/2006/relationships/tags" Target="../tags/tag26.xml"/><Relationship Id="rId10" Type="http://schemas.openxmlformats.org/officeDocument/2006/relationships/image" Target="../media/image14.png"/><Relationship Id="rId4" Type="http://schemas.openxmlformats.org/officeDocument/2006/relationships/tags" Target="../tags/tag25.xml"/><Relationship Id="rId9"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30.xml"/><Relationship Id="rId7" Type="http://schemas.openxmlformats.org/officeDocument/2006/relationships/tags" Target="../tags/tag34.xml"/><Relationship Id="rId12" Type="http://schemas.openxmlformats.org/officeDocument/2006/relationships/image" Target="../media/image13.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image" Target="../media/image14.png"/><Relationship Id="rId5" Type="http://schemas.openxmlformats.org/officeDocument/2006/relationships/tags" Target="../tags/tag32.xml"/><Relationship Id="rId10" Type="http://schemas.openxmlformats.org/officeDocument/2006/relationships/image" Target="../media/image15.png"/><Relationship Id="rId4" Type="http://schemas.openxmlformats.org/officeDocument/2006/relationships/tags" Target="../tags/tag31.xml"/><Relationship Id="rId9"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image" Target="../media/image14.png"/><Relationship Id="rId3" Type="http://schemas.openxmlformats.org/officeDocument/2006/relationships/tags" Target="../tags/tag37.xml"/><Relationship Id="rId7" Type="http://schemas.openxmlformats.org/officeDocument/2006/relationships/tags" Target="../tags/tag41.xml"/><Relationship Id="rId12" Type="http://schemas.openxmlformats.org/officeDocument/2006/relationships/image" Target="../media/image15.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notesSlide" Target="../notesSlides/notesSlide10.xml"/><Relationship Id="rId5" Type="http://schemas.openxmlformats.org/officeDocument/2006/relationships/tags" Target="../tags/tag39.xml"/><Relationship Id="rId10" Type="http://schemas.openxmlformats.org/officeDocument/2006/relationships/slideLayout" Target="../slideLayouts/slideLayout4.xml"/><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image" Target="../media/image13.png"/></Relationships>
</file>

<file path=ppt/slides/_rels/slide1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46.xml"/><Relationship Id="rId7" Type="http://schemas.openxmlformats.org/officeDocument/2006/relationships/notesSlide" Target="../notesSlides/notesSlide1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slideLayout" Target="../slideLayouts/slideLayout4.xml"/><Relationship Id="rId5" Type="http://schemas.openxmlformats.org/officeDocument/2006/relationships/tags" Target="../tags/tag48.xml"/><Relationship Id="rId10" Type="http://schemas.openxmlformats.org/officeDocument/2006/relationships/image" Target="../media/image15.png"/><Relationship Id="rId4" Type="http://schemas.openxmlformats.org/officeDocument/2006/relationships/tags" Target="../tags/tag47.xml"/><Relationship Id="rId9"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6.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6.png"/><Relationship Id="rId7"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tags" Target="../tags/tag56.xml"/><Relationship Id="rId13" Type="http://schemas.openxmlformats.org/officeDocument/2006/relationships/image" Target="../media/image13.png"/><Relationship Id="rId3" Type="http://schemas.openxmlformats.org/officeDocument/2006/relationships/tags" Target="../tags/tag51.xml"/><Relationship Id="rId7" Type="http://schemas.openxmlformats.org/officeDocument/2006/relationships/tags" Target="../tags/tag55.xml"/><Relationship Id="rId12" Type="http://schemas.openxmlformats.org/officeDocument/2006/relationships/notesSlide" Target="../notesSlides/notesSlide17.xml"/><Relationship Id="rId2" Type="http://schemas.openxmlformats.org/officeDocument/2006/relationships/tags" Target="../tags/tag50.xml"/><Relationship Id="rId16" Type="http://schemas.openxmlformats.org/officeDocument/2006/relationships/image" Target="../media/image15.png"/><Relationship Id="rId1" Type="http://schemas.openxmlformats.org/officeDocument/2006/relationships/tags" Target="../tags/tag49.xml"/><Relationship Id="rId6" Type="http://schemas.openxmlformats.org/officeDocument/2006/relationships/tags" Target="../tags/tag54.xml"/><Relationship Id="rId11" Type="http://schemas.openxmlformats.org/officeDocument/2006/relationships/slideLayout" Target="../slideLayouts/slideLayout4.xml"/><Relationship Id="rId5" Type="http://schemas.openxmlformats.org/officeDocument/2006/relationships/tags" Target="../tags/tag53.xml"/><Relationship Id="rId15" Type="http://schemas.openxmlformats.org/officeDocument/2006/relationships/image" Target="../media/image25.png"/><Relationship Id="rId10" Type="http://schemas.openxmlformats.org/officeDocument/2006/relationships/tags" Target="../tags/tag58.xml"/><Relationship Id="rId4" Type="http://schemas.openxmlformats.org/officeDocument/2006/relationships/tags" Target="../tags/tag52.xml"/><Relationship Id="rId9" Type="http://schemas.openxmlformats.org/officeDocument/2006/relationships/tags" Target="../tags/tag57.xml"/><Relationship Id="rId14" Type="http://schemas.openxmlformats.org/officeDocument/2006/relationships/image" Target="../media/image14.png"/></Relationships>
</file>

<file path=ppt/slides/_rels/slide25.xml.rels><?xml version="1.0" encoding="UTF-8" standalone="yes"?>
<Relationships xmlns="http://schemas.openxmlformats.org/package/2006/relationships"><Relationship Id="rId8" Type="http://schemas.openxmlformats.org/officeDocument/2006/relationships/tags" Target="../tags/tag66.xml"/><Relationship Id="rId13" Type="http://schemas.openxmlformats.org/officeDocument/2006/relationships/image" Target="../media/image25.png"/><Relationship Id="rId3" Type="http://schemas.openxmlformats.org/officeDocument/2006/relationships/tags" Target="../tags/tag61.xml"/><Relationship Id="rId7" Type="http://schemas.openxmlformats.org/officeDocument/2006/relationships/tags" Target="../tags/tag65.xml"/><Relationship Id="rId12" Type="http://schemas.openxmlformats.org/officeDocument/2006/relationships/image" Target="../media/image14.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image" Target="../media/image13.png"/><Relationship Id="rId5" Type="http://schemas.openxmlformats.org/officeDocument/2006/relationships/tags" Target="../tags/tag63.xml"/><Relationship Id="rId10" Type="http://schemas.openxmlformats.org/officeDocument/2006/relationships/notesSlide" Target="../notesSlides/notesSlide18.xml"/><Relationship Id="rId4" Type="http://schemas.openxmlformats.org/officeDocument/2006/relationships/tags" Target="../tags/tag62.xml"/><Relationship Id="rId9" Type="http://schemas.openxmlformats.org/officeDocument/2006/relationships/slideLayout" Target="../slideLayouts/slideLayout4.xml"/><Relationship Id="rId1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6.xml"/><Relationship Id="rId1" Type="http://schemas.openxmlformats.org/officeDocument/2006/relationships/tags" Target="../tags/tag9.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8" Type="http://schemas.openxmlformats.org/officeDocument/2006/relationships/tags" Target="../tags/tag74.xml"/><Relationship Id="rId13" Type="http://schemas.openxmlformats.org/officeDocument/2006/relationships/slideLayout" Target="../slideLayouts/slideLayout4.xml"/><Relationship Id="rId18" Type="http://schemas.openxmlformats.org/officeDocument/2006/relationships/image" Target="../media/image15.png"/><Relationship Id="rId3" Type="http://schemas.openxmlformats.org/officeDocument/2006/relationships/tags" Target="../tags/tag69.xml"/><Relationship Id="rId7" Type="http://schemas.openxmlformats.org/officeDocument/2006/relationships/tags" Target="../tags/tag73.xml"/><Relationship Id="rId12" Type="http://schemas.openxmlformats.org/officeDocument/2006/relationships/tags" Target="../tags/tag78.xml"/><Relationship Id="rId17" Type="http://schemas.openxmlformats.org/officeDocument/2006/relationships/image" Target="../media/image25.png"/><Relationship Id="rId2" Type="http://schemas.openxmlformats.org/officeDocument/2006/relationships/tags" Target="../tags/tag68.xml"/><Relationship Id="rId16" Type="http://schemas.openxmlformats.org/officeDocument/2006/relationships/image" Target="../media/image14.png"/><Relationship Id="rId1" Type="http://schemas.openxmlformats.org/officeDocument/2006/relationships/tags" Target="../tags/tag67.xml"/><Relationship Id="rId6" Type="http://schemas.openxmlformats.org/officeDocument/2006/relationships/tags" Target="../tags/tag72.xml"/><Relationship Id="rId11" Type="http://schemas.openxmlformats.org/officeDocument/2006/relationships/tags" Target="../tags/tag77.xml"/><Relationship Id="rId5" Type="http://schemas.openxmlformats.org/officeDocument/2006/relationships/tags" Target="../tags/tag71.xml"/><Relationship Id="rId15" Type="http://schemas.openxmlformats.org/officeDocument/2006/relationships/image" Target="../media/image43.png"/><Relationship Id="rId10" Type="http://schemas.openxmlformats.org/officeDocument/2006/relationships/tags" Target="../tags/tag76.xml"/><Relationship Id="rId4" Type="http://schemas.openxmlformats.org/officeDocument/2006/relationships/tags" Target="../tags/tag70.xml"/><Relationship Id="rId9" Type="http://schemas.openxmlformats.org/officeDocument/2006/relationships/tags" Target="../tags/tag75.xml"/><Relationship Id="rId14" Type="http://schemas.openxmlformats.org/officeDocument/2006/relationships/notesSlide" Target="../notesSlides/notesSlide33.xml"/></Relationships>
</file>

<file path=ppt/slides/_rels/slide41.xml.rels><?xml version="1.0" encoding="UTF-8" standalone="yes"?>
<Relationships xmlns="http://schemas.openxmlformats.org/package/2006/relationships"><Relationship Id="rId8" Type="http://schemas.openxmlformats.org/officeDocument/2006/relationships/tags" Target="../tags/tag86.xml"/><Relationship Id="rId13" Type="http://schemas.openxmlformats.org/officeDocument/2006/relationships/tags" Target="../tags/tag91.xml"/><Relationship Id="rId18" Type="http://schemas.openxmlformats.org/officeDocument/2006/relationships/image" Target="../media/image43.png"/><Relationship Id="rId3" Type="http://schemas.openxmlformats.org/officeDocument/2006/relationships/tags" Target="../tags/tag81.xml"/><Relationship Id="rId21" Type="http://schemas.openxmlformats.org/officeDocument/2006/relationships/image" Target="../media/image15.png"/><Relationship Id="rId7" Type="http://schemas.openxmlformats.org/officeDocument/2006/relationships/tags" Target="../tags/tag85.xml"/><Relationship Id="rId12" Type="http://schemas.openxmlformats.org/officeDocument/2006/relationships/tags" Target="../tags/tag90.xml"/><Relationship Id="rId17" Type="http://schemas.openxmlformats.org/officeDocument/2006/relationships/notesSlide" Target="../notesSlides/notesSlide34.xml"/><Relationship Id="rId2" Type="http://schemas.openxmlformats.org/officeDocument/2006/relationships/tags" Target="../tags/tag80.xml"/><Relationship Id="rId16" Type="http://schemas.openxmlformats.org/officeDocument/2006/relationships/slideLayout" Target="../slideLayouts/slideLayout4.xml"/><Relationship Id="rId20" Type="http://schemas.openxmlformats.org/officeDocument/2006/relationships/image" Target="../media/image25.png"/><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tags" Target="../tags/tag89.xml"/><Relationship Id="rId5" Type="http://schemas.openxmlformats.org/officeDocument/2006/relationships/tags" Target="../tags/tag83.xml"/><Relationship Id="rId15" Type="http://schemas.openxmlformats.org/officeDocument/2006/relationships/tags" Target="../tags/tag93.xml"/><Relationship Id="rId10" Type="http://schemas.openxmlformats.org/officeDocument/2006/relationships/tags" Target="../tags/tag88.xml"/><Relationship Id="rId19" Type="http://schemas.openxmlformats.org/officeDocument/2006/relationships/image" Target="../media/image14.png"/><Relationship Id="rId4" Type="http://schemas.openxmlformats.org/officeDocument/2006/relationships/tags" Target="../tags/tag82.xml"/><Relationship Id="rId9" Type="http://schemas.openxmlformats.org/officeDocument/2006/relationships/tags" Target="../tags/tag87.xml"/><Relationship Id="rId14" Type="http://schemas.openxmlformats.org/officeDocument/2006/relationships/tags" Target="../tags/tag9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8" Type="http://schemas.openxmlformats.org/officeDocument/2006/relationships/tags" Target="../tags/tag101.xml"/><Relationship Id="rId13" Type="http://schemas.openxmlformats.org/officeDocument/2006/relationships/slideLayout" Target="../slideLayouts/slideLayout4.xml"/><Relationship Id="rId18" Type="http://schemas.openxmlformats.org/officeDocument/2006/relationships/image" Target="../media/image13.png"/><Relationship Id="rId3" Type="http://schemas.openxmlformats.org/officeDocument/2006/relationships/tags" Target="../tags/tag96.xml"/><Relationship Id="rId7" Type="http://schemas.openxmlformats.org/officeDocument/2006/relationships/tags" Target="../tags/tag100.xml"/><Relationship Id="rId12" Type="http://schemas.openxmlformats.org/officeDocument/2006/relationships/tags" Target="../tags/tag105.xml"/><Relationship Id="rId17" Type="http://schemas.openxmlformats.org/officeDocument/2006/relationships/image" Target="../media/image15.png"/><Relationship Id="rId2" Type="http://schemas.openxmlformats.org/officeDocument/2006/relationships/tags" Target="../tags/tag95.xml"/><Relationship Id="rId16" Type="http://schemas.openxmlformats.org/officeDocument/2006/relationships/image" Target="../media/image14.png"/><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tags" Target="../tags/tag104.xml"/><Relationship Id="rId5" Type="http://schemas.openxmlformats.org/officeDocument/2006/relationships/tags" Target="../tags/tag98.xml"/><Relationship Id="rId15" Type="http://schemas.openxmlformats.org/officeDocument/2006/relationships/image" Target="../media/image25.png"/><Relationship Id="rId10" Type="http://schemas.openxmlformats.org/officeDocument/2006/relationships/tags" Target="../tags/tag103.xml"/><Relationship Id="rId4" Type="http://schemas.openxmlformats.org/officeDocument/2006/relationships/tags" Target="../tags/tag97.xml"/><Relationship Id="rId9" Type="http://schemas.openxmlformats.org/officeDocument/2006/relationships/tags" Target="../tags/tag102.xml"/><Relationship Id="rId14" Type="http://schemas.openxmlformats.org/officeDocument/2006/relationships/notesSlide" Target="../notesSlides/notesSlide36.xml"/></Relationships>
</file>

<file path=ppt/slides/_rels/slide44.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notesSlide" Target="../notesSlides/notesSlide37.xml"/><Relationship Id="rId3" Type="http://schemas.openxmlformats.org/officeDocument/2006/relationships/tags" Target="../tags/tag108.xml"/><Relationship Id="rId7" Type="http://schemas.openxmlformats.org/officeDocument/2006/relationships/tags" Target="../tags/tag112.xml"/><Relationship Id="rId12" Type="http://schemas.openxmlformats.org/officeDocument/2006/relationships/slideLayout" Target="../slideLayouts/slideLayout4.xml"/><Relationship Id="rId17" Type="http://schemas.openxmlformats.org/officeDocument/2006/relationships/image" Target="../media/image13.png"/><Relationship Id="rId2" Type="http://schemas.openxmlformats.org/officeDocument/2006/relationships/tags" Target="../tags/tag107.xml"/><Relationship Id="rId16" Type="http://schemas.openxmlformats.org/officeDocument/2006/relationships/image" Target="../media/image15.png"/><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tags" Target="../tags/tag116.xml"/><Relationship Id="rId5" Type="http://schemas.openxmlformats.org/officeDocument/2006/relationships/tags" Target="../tags/tag110.xml"/><Relationship Id="rId15" Type="http://schemas.openxmlformats.org/officeDocument/2006/relationships/image" Target="../media/image25.png"/><Relationship Id="rId10" Type="http://schemas.openxmlformats.org/officeDocument/2006/relationships/tags" Target="../tags/tag115.xml"/><Relationship Id="rId4" Type="http://schemas.openxmlformats.org/officeDocument/2006/relationships/tags" Target="../tags/tag109.xml"/><Relationship Id="rId9" Type="http://schemas.openxmlformats.org/officeDocument/2006/relationships/tags" Target="../tags/tag114.xml"/><Relationship Id="rId14" Type="http://schemas.openxmlformats.org/officeDocument/2006/relationships/image" Target="../media/image14.png"/></Relationships>
</file>

<file path=ppt/slides/_rels/slide45.xml.rels><?xml version="1.0" encoding="UTF-8" standalone="yes"?>
<Relationships xmlns="http://schemas.openxmlformats.org/package/2006/relationships"><Relationship Id="rId8" Type="http://schemas.openxmlformats.org/officeDocument/2006/relationships/tags" Target="../tags/tag124.xml"/><Relationship Id="rId13" Type="http://schemas.openxmlformats.org/officeDocument/2006/relationships/notesSlide" Target="../notesSlides/notesSlide38.xml"/><Relationship Id="rId3" Type="http://schemas.openxmlformats.org/officeDocument/2006/relationships/tags" Target="../tags/tag119.xml"/><Relationship Id="rId7" Type="http://schemas.openxmlformats.org/officeDocument/2006/relationships/tags" Target="../tags/tag123.xml"/><Relationship Id="rId12" Type="http://schemas.openxmlformats.org/officeDocument/2006/relationships/slideLayout" Target="../slideLayouts/slideLayout4.xml"/><Relationship Id="rId17" Type="http://schemas.openxmlformats.org/officeDocument/2006/relationships/image" Target="../media/image13.png"/><Relationship Id="rId2" Type="http://schemas.openxmlformats.org/officeDocument/2006/relationships/tags" Target="../tags/tag118.xml"/><Relationship Id="rId16" Type="http://schemas.openxmlformats.org/officeDocument/2006/relationships/image" Target="../media/image15.png"/><Relationship Id="rId1" Type="http://schemas.openxmlformats.org/officeDocument/2006/relationships/tags" Target="../tags/tag117.xml"/><Relationship Id="rId6" Type="http://schemas.openxmlformats.org/officeDocument/2006/relationships/tags" Target="../tags/tag122.xml"/><Relationship Id="rId11" Type="http://schemas.openxmlformats.org/officeDocument/2006/relationships/tags" Target="../tags/tag127.xml"/><Relationship Id="rId5" Type="http://schemas.openxmlformats.org/officeDocument/2006/relationships/tags" Target="../tags/tag121.xml"/><Relationship Id="rId15" Type="http://schemas.openxmlformats.org/officeDocument/2006/relationships/image" Target="../media/image25.png"/><Relationship Id="rId10" Type="http://schemas.openxmlformats.org/officeDocument/2006/relationships/tags" Target="../tags/tag126.xml"/><Relationship Id="rId4" Type="http://schemas.openxmlformats.org/officeDocument/2006/relationships/tags" Target="../tags/tag120.xml"/><Relationship Id="rId9" Type="http://schemas.openxmlformats.org/officeDocument/2006/relationships/tags" Target="../tags/tag125.xml"/><Relationship Id="rId14" Type="http://schemas.openxmlformats.org/officeDocument/2006/relationships/image" Target="../media/image1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t="-13000" b="-13000"/>
          </a:stretch>
        </a:blipFill>
        <a:effectLst/>
      </p:bgPr>
    </p:bg>
    <p:spTree>
      <p:nvGrpSpPr>
        <p:cNvPr id="1" name=""/>
        <p:cNvGrpSpPr/>
        <p:nvPr/>
      </p:nvGrpSpPr>
      <p:grpSpPr>
        <a:xfrm>
          <a:off x="0" y="0"/>
          <a:ext cx="0" cy="0"/>
          <a:chOff x="0" y="0"/>
          <a:chExt cx="0" cy="0"/>
        </a:xfrm>
      </p:grpSpPr>
      <p:sp>
        <p:nvSpPr>
          <p:cNvPr id="14" name="Text Placeholder 13"/>
          <p:cNvSpPr>
            <a:spLocks noGrp="1"/>
          </p:cNvSpPr>
          <p:nvPr>
            <p:ph type="body" sz="quarter" idx="13"/>
          </p:nvPr>
        </p:nvSpPr>
        <p:spPr/>
        <p:txBody>
          <a:bodyPr/>
          <a:lstStyle/>
          <a:p>
            <a:r>
              <a:rPr lang="en-CA" dirty="0" smtClean="0"/>
              <a:t>Git Admin</a:t>
            </a:r>
            <a:endParaRPr lang="en-CA" dirty="0"/>
          </a:p>
        </p:txBody>
      </p:sp>
    </p:spTree>
    <p:extLst>
      <p:ext uri="{BB962C8B-B14F-4D97-AF65-F5344CB8AC3E}">
        <p14:creationId xmlns:p14="http://schemas.microsoft.com/office/powerpoint/2010/main" val="36019394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343559" y="1144722"/>
            <a:ext cx="6625277" cy="4023359"/>
          </a:xfrm>
        </p:spPr>
        <p:txBody>
          <a:bodyPr>
            <a:normAutofit/>
          </a:bodyPr>
          <a:lstStyle/>
          <a:p>
            <a:pPr marL="635013" lvl="1" indent="-342900">
              <a:buClr>
                <a:srgbClr val="558AAB"/>
              </a:buClr>
              <a:buFont typeface="Arial" panose="020B0604020202020204" pitchFamily="34" charset="0"/>
              <a:buChar char="•"/>
            </a:pPr>
            <a:r>
              <a:rPr lang="fr-FR" dirty="0" smtClean="0">
                <a:ea typeface="Helvetica Neue"/>
                <a:cs typeface="Helvetica Neue"/>
                <a:sym typeface="Helvetica Neue"/>
              </a:rPr>
              <a:t>Opérations GIT</a:t>
            </a:r>
            <a:endParaRPr lang="fr-CA" dirty="0" smtClean="0">
              <a:ea typeface="Helvetica Neue"/>
              <a:cs typeface="Helvetica Neue"/>
              <a:sym typeface="Helvetica Neue"/>
            </a:endParaRPr>
          </a:p>
          <a:p>
            <a:pPr marL="817893" lvl="2" indent="-342900">
              <a:buClr>
                <a:schemeClr val="accent2"/>
              </a:buClr>
              <a:buFont typeface="Arial" panose="020B0604020202020204" pitchFamily="34" charset="0"/>
              <a:buChar char="•"/>
            </a:pPr>
            <a:r>
              <a:rPr lang="fr-CA" dirty="0">
                <a:ea typeface="Helvetica Neue"/>
                <a:cs typeface="Helvetica Neue"/>
                <a:sym typeface="Helvetica Neue"/>
              </a:rPr>
              <a:t>C</a:t>
            </a:r>
            <a:r>
              <a:rPr lang="fr-CA" dirty="0" smtClean="0">
                <a:ea typeface="Helvetica Neue"/>
                <a:cs typeface="Helvetica Neue"/>
                <a:sym typeface="Helvetica Neue"/>
              </a:rPr>
              <a:t>ommit</a:t>
            </a:r>
          </a:p>
          <a:p>
            <a:pPr marL="817893" lvl="2" indent="-342900">
              <a:buClr>
                <a:schemeClr val="accent2"/>
              </a:buClr>
              <a:buFont typeface="Arial" panose="020B0604020202020204" pitchFamily="34" charset="0"/>
              <a:buChar char="•"/>
            </a:pPr>
            <a:r>
              <a:rPr lang="fr-FR" dirty="0">
                <a:ea typeface="Helvetica Neue"/>
                <a:cs typeface="Helvetica Neue"/>
                <a:sym typeface="Helvetica Neue"/>
              </a:rPr>
              <a:t>C0 représente le commit initial</a:t>
            </a:r>
          </a:p>
          <a:p>
            <a:pPr marL="817893" lvl="2" indent="-342900">
              <a:buClr>
                <a:schemeClr val="accent2"/>
              </a:buClr>
              <a:buFont typeface="Arial" panose="020B0604020202020204" pitchFamily="34" charset="0"/>
              <a:buChar char="•"/>
            </a:pPr>
            <a:r>
              <a:rPr lang="fr-FR" dirty="0" smtClean="0">
                <a:ea typeface="Helvetica Neue"/>
                <a:cs typeface="Helvetica Neue"/>
                <a:sym typeface="Helvetica Neue"/>
              </a:rPr>
              <a:t>C1 </a:t>
            </a:r>
            <a:r>
              <a:rPr lang="fr-FR" dirty="0">
                <a:ea typeface="Helvetica Neue"/>
                <a:cs typeface="Helvetica Neue"/>
                <a:sym typeface="Helvetica Neue"/>
              </a:rPr>
              <a:t>représente le commit suivant</a:t>
            </a:r>
          </a:p>
          <a:p>
            <a:pPr marL="817893" lvl="2" indent="-342900">
              <a:buClr>
                <a:schemeClr val="accent2"/>
              </a:buClr>
              <a:buFont typeface="Arial" panose="020B0604020202020204" pitchFamily="34" charset="0"/>
              <a:buChar char="•"/>
            </a:pPr>
            <a:r>
              <a:rPr lang="fr-FR" dirty="0">
                <a:ea typeface="Helvetica Neue"/>
                <a:cs typeface="Helvetica Neue"/>
                <a:sym typeface="Helvetica Neue"/>
              </a:rPr>
              <a:t>V</a:t>
            </a:r>
            <a:r>
              <a:rPr lang="fr-FR" dirty="0" smtClean="0">
                <a:ea typeface="Helvetica Neue"/>
                <a:cs typeface="Helvetica Neue"/>
                <a:sym typeface="Helvetica Neue"/>
              </a:rPr>
              <a:t>ous </a:t>
            </a:r>
            <a:r>
              <a:rPr lang="fr-FR" dirty="0">
                <a:ea typeface="Helvetica Neue"/>
                <a:cs typeface="Helvetica Neue"/>
                <a:sym typeface="Helvetica Neue"/>
              </a:rPr>
              <a:t>avez des changements à </a:t>
            </a:r>
            <a:r>
              <a:rPr lang="fr-FR" dirty="0" smtClean="0">
                <a:ea typeface="Helvetica Neue"/>
                <a:cs typeface="Helvetica Neue"/>
                <a:sym typeface="Helvetica Neue"/>
              </a:rPr>
              <a:t>valider, </a:t>
            </a:r>
            <a:r>
              <a:rPr lang="fr-FR" dirty="0">
                <a:ea typeface="Helvetica Neue"/>
                <a:cs typeface="Helvetica Neue"/>
                <a:sym typeface="Helvetica Neue"/>
              </a:rPr>
              <a:t>vous effectuez donc la commande git commit</a:t>
            </a:r>
          </a:p>
          <a:p>
            <a:pPr marL="817893" lvl="2" indent="-342900">
              <a:buClr>
                <a:schemeClr val="accent2"/>
              </a:buClr>
              <a:buFont typeface="Arial" panose="020B0604020202020204" pitchFamily="34" charset="0"/>
              <a:buChar char="•"/>
            </a:pPr>
            <a:r>
              <a:rPr lang="fr-FR" dirty="0">
                <a:ea typeface="Helvetica Neue"/>
                <a:cs typeface="Helvetica Neue"/>
                <a:sym typeface="Helvetica Neue"/>
              </a:rPr>
              <a:t>* sur master indique que vous êtes </a:t>
            </a:r>
            <a:r>
              <a:rPr lang="fr-FR" dirty="0" smtClean="0">
                <a:ea typeface="Helvetica Neue"/>
                <a:cs typeface="Helvetica Neue"/>
                <a:sym typeface="Helvetica Neue"/>
              </a:rPr>
              <a:t>positionné </a:t>
            </a:r>
            <a:r>
              <a:rPr lang="fr-FR" dirty="0">
                <a:ea typeface="Helvetica Neue"/>
                <a:cs typeface="Helvetica Neue"/>
                <a:sym typeface="Helvetica Neue"/>
              </a:rPr>
              <a:t>sur cette branche</a:t>
            </a:r>
          </a:p>
          <a:p>
            <a:pPr marL="817893" lvl="2" indent="-342900">
              <a:buClr>
                <a:schemeClr val="accent2"/>
              </a:buClr>
              <a:buFont typeface="Arial" panose="020B0604020202020204" pitchFamily="34" charset="0"/>
              <a:buChar char="•"/>
            </a:pPr>
            <a:endParaRPr lang="fr-CA" dirty="0" smtClean="0">
              <a:ea typeface="Helvetica Neue"/>
              <a:cs typeface="Helvetica Neue"/>
              <a:sym typeface="Helvetica Neue"/>
            </a:endParaRPr>
          </a:p>
          <a:p>
            <a:endParaRPr lang="fr-CA" dirty="0" smtClean="0">
              <a:ea typeface="Helvetica Neue"/>
              <a:cs typeface="Helvetica Neue"/>
              <a:sym typeface="Helvetica Neue"/>
            </a:endParaRPr>
          </a:p>
          <a:p>
            <a:endParaRPr lang="fr-CA" dirty="0" smtClean="0">
              <a:ea typeface="Helvetica Neue"/>
              <a:cs typeface="Helvetica Neue"/>
              <a:sym typeface="Helvetica Neue"/>
            </a:endParaRPr>
          </a:p>
          <a:p>
            <a:endParaRPr lang="fr-CA" dirty="0"/>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10</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grpSp>
        <p:nvGrpSpPr>
          <p:cNvPr id="9" name="Group 8"/>
          <p:cNvGrpSpPr/>
          <p:nvPr/>
        </p:nvGrpSpPr>
        <p:grpSpPr>
          <a:xfrm>
            <a:off x="8362522" y="1633055"/>
            <a:ext cx="2722135" cy="3535026"/>
            <a:chOff x="7628231" y="1856966"/>
            <a:chExt cx="2722135" cy="3535026"/>
          </a:xfrm>
        </p:grpSpPr>
        <p:grpSp>
          <p:nvGrpSpPr>
            <p:cNvPr id="10" name="Shape 180"/>
            <p:cNvGrpSpPr/>
            <p:nvPr>
              <p:custDataLst>
                <p:tags r:id="rId1"/>
              </p:custDataLst>
            </p:nvPr>
          </p:nvGrpSpPr>
          <p:grpSpPr>
            <a:xfrm>
              <a:off x="7628231" y="4701765"/>
              <a:ext cx="714463" cy="690227"/>
              <a:chOff x="-21" y="-23"/>
              <a:chExt cx="1659456" cy="1752557"/>
            </a:xfrm>
          </p:grpSpPr>
          <p:sp>
            <p:nvSpPr>
              <p:cNvPr id="19" name="Shape 181"/>
              <p:cNvSpPr/>
              <p:nvPr/>
            </p:nvSpPr>
            <p:spPr>
              <a:xfrm>
                <a:off x="-21" y="-23"/>
                <a:ext cx="1659393" cy="1752557"/>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8">
                  <a:alphaModFix/>
                </a:blip>
                <a:tile tx="0" ty="0" sx="100000" sy="100000" flip="none" algn="tl"/>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20" name="Shape 182"/>
              <p:cNvSpPr/>
              <p:nvPr/>
            </p:nvSpPr>
            <p:spPr>
              <a:xfrm>
                <a:off x="0" y="515468"/>
                <a:ext cx="1659434" cy="721665"/>
              </a:xfrm>
              <a:prstGeom prst="rect">
                <a:avLst/>
              </a:prstGeom>
              <a:noFill/>
              <a:ln>
                <a:noFill/>
              </a:ln>
            </p:spPr>
            <p:txBody>
              <a:bodyPr lIns="21175" tIns="21175" rIns="21175" bIns="21175" anchor="ctr" anchorCtr="0">
                <a:noAutofit/>
              </a:bodyPr>
              <a:lstStyle/>
              <a:p>
                <a:pPr algn="ctr">
                  <a:buSzPct val="25000"/>
                </a:pPr>
                <a:r>
                  <a:rPr lang="en-US" sz="1800">
                    <a:solidFill>
                      <a:srgbClr val="DEDEDE"/>
                    </a:solidFill>
                    <a:latin typeface="Helvetica Neue"/>
                    <a:ea typeface="Helvetica Neue"/>
                    <a:cs typeface="Helvetica Neue"/>
                    <a:sym typeface="Helvetica Neue"/>
                  </a:rPr>
                  <a:t>C1</a:t>
                </a:r>
              </a:p>
            </p:txBody>
          </p:sp>
        </p:grpSp>
        <p:grpSp>
          <p:nvGrpSpPr>
            <p:cNvPr id="11" name="Shape 183"/>
            <p:cNvGrpSpPr/>
            <p:nvPr>
              <p:custDataLst>
                <p:tags r:id="rId2"/>
              </p:custDataLst>
            </p:nvPr>
          </p:nvGrpSpPr>
          <p:grpSpPr>
            <a:xfrm>
              <a:off x="7628232" y="1856966"/>
              <a:ext cx="714490" cy="618577"/>
              <a:chOff x="-21" y="-23"/>
              <a:chExt cx="1659456" cy="1752557"/>
            </a:xfrm>
          </p:grpSpPr>
          <p:sp>
            <p:nvSpPr>
              <p:cNvPr id="17" name="Shape 184"/>
              <p:cNvSpPr/>
              <p:nvPr/>
            </p:nvSpPr>
            <p:spPr>
              <a:xfrm>
                <a:off x="-21" y="-23"/>
                <a:ext cx="1659393" cy="1752557"/>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8">
                  <a:alphaModFix/>
                </a:blip>
                <a:tile tx="0" ty="0" sx="100000" sy="100000" flip="none" algn="tl"/>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18" name="Shape 185"/>
              <p:cNvSpPr/>
              <p:nvPr/>
            </p:nvSpPr>
            <p:spPr>
              <a:xfrm>
                <a:off x="0" y="515468"/>
                <a:ext cx="1659434" cy="721665"/>
              </a:xfrm>
              <a:prstGeom prst="rect">
                <a:avLst/>
              </a:prstGeom>
              <a:noFill/>
              <a:ln>
                <a:noFill/>
              </a:ln>
            </p:spPr>
            <p:txBody>
              <a:bodyPr lIns="21175" tIns="21175" rIns="21175" bIns="21175" anchor="ctr" anchorCtr="0">
                <a:noAutofit/>
              </a:bodyPr>
              <a:lstStyle/>
              <a:p>
                <a:pPr algn="ctr">
                  <a:buSzPct val="25000"/>
                </a:pPr>
                <a:r>
                  <a:rPr lang="en-US" sz="1800">
                    <a:solidFill>
                      <a:srgbClr val="DEDEDE"/>
                    </a:solidFill>
                    <a:latin typeface="Helvetica Neue"/>
                    <a:ea typeface="Helvetica Neue"/>
                    <a:cs typeface="Helvetica Neue"/>
                    <a:sym typeface="Helvetica Neue"/>
                  </a:rPr>
                  <a:t>C0</a:t>
                </a:r>
              </a:p>
            </p:txBody>
          </p:sp>
        </p:grpSp>
        <p:sp>
          <p:nvSpPr>
            <p:cNvPr id="12" name="Shape 186"/>
            <p:cNvSpPr/>
            <p:nvPr>
              <p:custDataLst>
                <p:tags r:id="rId3"/>
              </p:custDataLst>
            </p:nvPr>
          </p:nvSpPr>
          <p:spPr>
            <a:xfrm rot="-5413031">
              <a:off x="6969381" y="3528598"/>
              <a:ext cx="2057714" cy="120903"/>
            </a:xfrm>
            <a:prstGeom prst="rightArrow">
              <a:avLst>
                <a:gd name="adj1" fmla="val 47109"/>
                <a:gd name="adj2" fmla="val 259311"/>
              </a:avLst>
            </a:prstGeom>
            <a:blipFill rotWithShape="1">
              <a:blip r:embed="rId9">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grpSp>
          <p:nvGrpSpPr>
            <p:cNvPr id="13" name="Shape 187"/>
            <p:cNvGrpSpPr/>
            <p:nvPr>
              <p:custDataLst>
                <p:tags r:id="rId4"/>
              </p:custDataLst>
            </p:nvPr>
          </p:nvGrpSpPr>
          <p:grpSpPr>
            <a:xfrm>
              <a:off x="8861973" y="3758753"/>
              <a:ext cx="1488393" cy="635000"/>
              <a:chOff x="0" y="0"/>
              <a:chExt cx="3969048" cy="1270001"/>
            </a:xfrm>
          </p:grpSpPr>
          <p:sp>
            <p:nvSpPr>
              <p:cNvPr id="15" name="Shape 188"/>
              <p:cNvSpPr/>
              <p:nvPr/>
            </p:nvSpPr>
            <p:spPr>
              <a:xfrm>
                <a:off x="0" y="0"/>
                <a:ext cx="3969048" cy="1270001"/>
              </a:xfrm>
              <a:prstGeom prst="roundRect">
                <a:avLst>
                  <a:gd name="adj" fmla="val 15000"/>
                </a:avLst>
              </a:prstGeom>
              <a:blipFill rotWithShape="1">
                <a:blip r:embed="rId8">
                  <a:alphaModFix/>
                </a:blip>
                <a:tile tx="0" ty="0" sx="100000" sy="100000" flip="none" algn="tl"/>
              </a:blipFill>
              <a:ln>
                <a:noFill/>
              </a:ln>
            </p:spPr>
            <p:txBody>
              <a:bodyPr lIns="0" tIns="0" rIns="0" bIns="0" anchor="ctr" anchorCtr="0">
                <a:noAutofit/>
              </a:bodyPr>
              <a:lstStyle/>
              <a:p>
                <a:pPr algn="ctr"/>
                <a:endParaRPr sz="700">
                  <a:latin typeface="Helvetica Neue"/>
                  <a:ea typeface="Helvetica Neue"/>
                  <a:cs typeface="Helvetica Neue"/>
                  <a:sym typeface="Helvetica Neue"/>
                </a:endParaRPr>
              </a:p>
            </p:txBody>
          </p:sp>
          <p:sp>
            <p:nvSpPr>
              <p:cNvPr id="16" name="Shape 189"/>
              <p:cNvSpPr/>
              <p:nvPr/>
            </p:nvSpPr>
            <p:spPr>
              <a:xfrm>
                <a:off x="55795" y="274167"/>
                <a:ext cx="3857457" cy="721665"/>
              </a:xfrm>
              <a:prstGeom prst="rect">
                <a:avLst/>
              </a:prstGeom>
              <a:noFill/>
              <a:ln>
                <a:noFill/>
              </a:ln>
            </p:spPr>
            <p:txBody>
              <a:bodyPr lIns="21175" tIns="21175" rIns="21175" bIns="21175" anchor="ctr" anchorCtr="0">
                <a:noAutofit/>
              </a:bodyPr>
              <a:lstStyle/>
              <a:p>
                <a:pPr algn="ctr">
                  <a:buSzPct val="25000"/>
                </a:pPr>
                <a:r>
                  <a:rPr lang="en-US" sz="1800" dirty="0">
                    <a:solidFill>
                      <a:srgbClr val="DEDEDE"/>
                    </a:solidFill>
                    <a:latin typeface="Helvetica Neue"/>
                    <a:ea typeface="Helvetica Neue"/>
                    <a:cs typeface="Helvetica Neue"/>
                    <a:sym typeface="Helvetica Neue"/>
                  </a:rPr>
                  <a:t>master*</a:t>
                </a:r>
              </a:p>
            </p:txBody>
          </p:sp>
        </p:grpSp>
        <p:sp>
          <p:nvSpPr>
            <p:cNvPr id="14" name="Shape 190"/>
            <p:cNvSpPr/>
            <p:nvPr>
              <p:custDataLst>
                <p:tags r:id="rId5"/>
              </p:custDataLst>
            </p:nvPr>
          </p:nvSpPr>
          <p:spPr>
            <a:xfrm rot="8204643">
              <a:off x="8109755" y="4405764"/>
              <a:ext cx="968831" cy="586855"/>
            </a:xfrm>
            <a:prstGeom prst="rightArrow">
              <a:avLst>
                <a:gd name="adj1" fmla="val 32000"/>
                <a:gd name="adj2" fmla="val 64000"/>
              </a:avLst>
            </a:prstGeom>
            <a:blipFill rotWithShape="1">
              <a:blip r:embed="rId9">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grpSp>
    </p:spTree>
    <p:extLst>
      <p:ext uri="{BB962C8B-B14F-4D97-AF65-F5344CB8AC3E}">
        <p14:creationId xmlns:p14="http://schemas.microsoft.com/office/powerpoint/2010/main" val="53814229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7" y="1498270"/>
            <a:ext cx="12068293" cy="2159330"/>
          </a:xfrm>
        </p:spPr>
        <p:txBody>
          <a:bodyPr>
            <a:noAutofit/>
          </a:bodyPr>
          <a:lstStyle/>
          <a:p>
            <a:pPr marL="635013" lvl="1" indent="-342900">
              <a:buClr>
                <a:srgbClr val="558AAB"/>
              </a:buClr>
              <a:buFont typeface="Arial" panose="020B0604020202020204" pitchFamily="34" charset="0"/>
              <a:buChar char="•"/>
            </a:pPr>
            <a:r>
              <a:rPr lang="fr-CA" dirty="0">
                <a:ea typeface="Helvetica Neue"/>
                <a:cs typeface="Helvetica Neue"/>
                <a:sym typeface="Helvetica Neue"/>
              </a:rPr>
              <a:t>Inspecter le contenu d'un </a:t>
            </a:r>
            <a:r>
              <a:rPr lang="fr-CA" dirty="0" smtClean="0">
                <a:ea typeface="Helvetica Neue"/>
                <a:cs typeface="Helvetica Neue"/>
                <a:sym typeface="Helvetica Neue"/>
              </a:rPr>
              <a:t>dépôt/</a:t>
            </a:r>
            <a:r>
              <a:rPr lang="fr-CA" dirty="0" err="1" smtClean="0">
                <a:ea typeface="Helvetica Neue"/>
                <a:cs typeface="Helvetica Neue"/>
                <a:sym typeface="Helvetica Neue"/>
              </a:rPr>
              <a:t>Gitk</a:t>
            </a:r>
            <a:endParaRPr lang="fr-CA" dirty="0" smtClean="0">
              <a:ea typeface="Helvetica Neue"/>
              <a:cs typeface="Helvetica Neue"/>
              <a:sym typeface="Helvetica Neue"/>
            </a:endParaRP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Équivalent du Git </a:t>
            </a:r>
            <a:r>
              <a:rPr lang="fr-CA" dirty="0" err="1" smtClean="0">
                <a:ea typeface="Helvetica Neue"/>
                <a:cs typeface="Helvetica Neue"/>
                <a:sym typeface="Helvetica Neue"/>
              </a:rPr>
              <a:t>History</a:t>
            </a:r>
            <a:endParaRPr lang="fr-CA" dirty="0" smtClean="0">
              <a:ea typeface="Helvetica Neue"/>
              <a:cs typeface="Helvetica Neue"/>
              <a:sym typeface="Helvetica Neue"/>
            </a:endParaRP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Une interface graphique qui vous permet de visualiser les commits</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Le gitk.exe ce trouve dans …/git/cmd</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Il doit être lancé à partir de votre dossier contenant votre dépôt local</a:t>
            </a:r>
          </a:p>
          <a:p>
            <a:pPr marL="657873" lvl="3" indent="0">
              <a:buClr>
                <a:srgbClr val="558AAB"/>
              </a:buClr>
              <a:buNone/>
            </a:pPr>
            <a:endParaRPr lang="fr-CA" dirty="0">
              <a:ea typeface="Helvetica Neue"/>
              <a:cs typeface="Helvetica Neue"/>
              <a:sym typeface="Helvetica Neue"/>
            </a:endParaRP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100</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pic>
        <p:nvPicPr>
          <p:cNvPr id="6" name="Picture 5"/>
          <p:cNvPicPr>
            <a:picLocks noChangeAspect="1"/>
          </p:cNvPicPr>
          <p:nvPr/>
        </p:nvPicPr>
        <p:blipFill>
          <a:blip r:embed="rId3"/>
          <a:stretch>
            <a:fillRect/>
          </a:stretch>
        </p:blipFill>
        <p:spPr>
          <a:xfrm>
            <a:off x="7800109" y="3671966"/>
            <a:ext cx="3581400" cy="2172540"/>
          </a:xfrm>
          <a:prstGeom prst="rect">
            <a:avLst/>
          </a:prstGeom>
        </p:spPr>
      </p:pic>
    </p:spTree>
    <p:extLst>
      <p:ext uri="{BB962C8B-B14F-4D97-AF65-F5344CB8AC3E}">
        <p14:creationId xmlns:p14="http://schemas.microsoft.com/office/powerpoint/2010/main" val="125337593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0" y="902523"/>
            <a:ext cx="5630329" cy="1175659"/>
          </a:xfrm>
        </p:spPr>
        <p:txBody>
          <a:bodyPr>
            <a:noAutofit/>
          </a:bodyPr>
          <a:lstStyle/>
          <a:p>
            <a:pPr marL="635013" lvl="1" indent="-342900">
              <a:buClr>
                <a:srgbClr val="558AAB"/>
              </a:buClr>
              <a:buFont typeface="Arial" panose="020B0604020202020204" pitchFamily="34" charset="0"/>
              <a:buChar char="•"/>
            </a:pPr>
            <a:r>
              <a:rPr lang="fr-CA" dirty="0">
                <a:ea typeface="Helvetica Neue"/>
                <a:cs typeface="Helvetica Neue"/>
                <a:sym typeface="Helvetica Neue"/>
              </a:rPr>
              <a:t>Inspecter le contenu d'un </a:t>
            </a:r>
            <a:r>
              <a:rPr lang="fr-CA" dirty="0" smtClean="0">
                <a:ea typeface="Helvetica Neue"/>
                <a:cs typeface="Helvetica Neue"/>
                <a:sym typeface="Helvetica Neue"/>
              </a:rPr>
              <a:t>dépôt/</a:t>
            </a:r>
            <a:r>
              <a:rPr lang="fr-CA" dirty="0" err="1">
                <a:ea typeface="Helvetica Neue"/>
                <a:cs typeface="Helvetica Neue"/>
                <a:sym typeface="Helvetica Neue"/>
              </a:rPr>
              <a:t>G</a:t>
            </a:r>
            <a:r>
              <a:rPr lang="fr-CA" dirty="0" err="1" smtClean="0">
                <a:ea typeface="Helvetica Neue"/>
                <a:cs typeface="Helvetica Neue"/>
                <a:sym typeface="Helvetica Neue"/>
              </a:rPr>
              <a:t>itk</a:t>
            </a:r>
            <a:endParaRPr lang="fr-CA" dirty="0" smtClean="0">
              <a:ea typeface="Helvetica Neue"/>
              <a:cs typeface="Helvetica Neue"/>
              <a:sym typeface="Helvetica Neue"/>
            </a:endParaRP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Très peu documenté</a:t>
            </a:r>
          </a:p>
          <a:p>
            <a:pPr marL="1000773" lvl="3" indent="-342900">
              <a:buClr>
                <a:srgbClr val="558AAB"/>
              </a:buClr>
              <a:buFont typeface="Arial" panose="020B0604020202020204" pitchFamily="34" charset="0"/>
              <a:buChar char="•"/>
            </a:pPr>
            <a:r>
              <a:rPr lang="fr-CA" dirty="0">
                <a:ea typeface="Helvetica Neue"/>
                <a:cs typeface="Helvetica Neue"/>
                <a:sym typeface="Helvetica Neue"/>
              </a:rPr>
              <a:t>http://gitolite.com/gitk.html</a:t>
            </a:r>
            <a:endParaRPr lang="fr-CA" dirty="0" smtClean="0">
              <a:ea typeface="Helvetica Neue"/>
              <a:cs typeface="Helvetica Neue"/>
              <a:sym typeface="Helvetica Neue"/>
            </a:endParaRPr>
          </a:p>
          <a:p>
            <a:pPr marL="1000773" lvl="3" indent="-342900">
              <a:buClr>
                <a:srgbClr val="558AAB"/>
              </a:buClr>
              <a:buFont typeface="Arial" panose="020B0604020202020204" pitchFamily="34" charset="0"/>
              <a:buChar char="•"/>
            </a:pPr>
            <a:endParaRPr lang="fr-CA" dirty="0" smtClean="0">
              <a:ea typeface="Helvetica Neue"/>
              <a:cs typeface="Helvetica Neue"/>
              <a:sym typeface="Helvetica Neue"/>
            </a:endParaRPr>
          </a:p>
          <a:p>
            <a:pPr marL="657873" lvl="3" indent="0">
              <a:buClr>
                <a:srgbClr val="558AAB"/>
              </a:buClr>
              <a:buNone/>
            </a:pPr>
            <a:endParaRPr lang="fr-CA" dirty="0">
              <a:ea typeface="Helvetica Neue"/>
              <a:cs typeface="Helvetica Neue"/>
              <a:sym typeface="Helvetica Neue"/>
            </a:endParaRP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101</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pic>
        <p:nvPicPr>
          <p:cNvPr id="5" name="Picture 4"/>
          <p:cNvPicPr>
            <a:picLocks noChangeAspect="1"/>
          </p:cNvPicPr>
          <p:nvPr/>
        </p:nvPicPr>
        <p:blipFill>
          <a:blip r:embed="rId3"/>
          <a:stretch>
            <a:fillRect/>
          </a:stretch>
        </p:blipFill>
        <p:spPr>
          <a:xfrm>
            <a:off x="5959491" y="1128712"/>
            <a:ext cx="5474405" cy="4302270"/>
          </a:xfrm>
          <a:prstGeom prst="rect">
            <a:avLst/>
          </a:prstGeom>
        </p:spPr>
      </p:pic>
      <p:sp>
        <p:nvSpPr>
          <p:cNvPr id="6" name="TextBox 5"/>
          <p:cNvSpPr txBox="1"/>
          <p:nvPr/>
        </p:nvSpPr>
        <p:spPr>
          <a:xfrm>
            <a:off x="484897" y="2793731"/>
            <a:ext cx="3962400" cy="400110"/>
          </a:xfrm>
          <a:prstGeom prst="rect">
            <a:avLst/>
          </a:prstGeom>
          <a:noFill/>
        </p:spPr>
        <p:txBody>
          <a:bodyPr wrap="square" rtlCol="0">
            <a:spAutoFit/>
          </a:bodyPr>
          <a:lstStyle/>
          <a:p>
            <a:r>
              <a:rPr lang="fr-FR" sz="2000" dirty="0" smtClean="0"/>
              <a:t>les </a:t>
            </a:r>
            <a:r>
              <a:rPr lang="fr-FR" sz="2000" dirty="0"/>
              <a:t>branches locales </a:t>
            </a:r>
            <a:r>
              <a:rPr lang="fr-FR" sz="2000" dirty="0" smtClean="0"/>
              <a:t>ont </a:t>
            </a:r>
            <a:r>
              <a:rPr lang="fr-FR" sz="2000" dirty="0"/>
              <a:t>un fond vert</a:t>
            </a:r>
            <a:endParaRPr lang="fr-CA" sz="2000" dirty="0"/>
          </a:p>
        </p:txBody>
      </p:sp>
      <p:sp>
        <p:nvSpPr>
          <p:cNvPr id="9" name="TextBox 8"/>
          <p:cNvSpPr txBox="1"/>
          <p:nvPr/>
        </p:nvSpPr>
        <p:spPr>
          <a:xfrm>
            <a:off x="484903" y="3505206"/>
            <a:ext cx="4291551" cy="400110"/>
          </a:xfrm>
          <a:prstGeom prst="rect">
            <a:avLst/>
          </a:prstGeom>
          <a:noFill/>
        </p:spPr>
        <p:txBody>
          <a:bodyPr wrap="square" rtlCol="0">
            <a:spAutoFit/>
          </a:bodyPr>
          <a:lstStyle/>
          <a:p>
            <a:r>
              <a:rPr lang="fr-FR" sz="2000" dirty="0" smtClean="0"/>
              <a:t>les </a:t>
            </a:r>
            <a:r>
              <a:rPr lang="fr-FR" sz="2000" dirty="0"/>
              <a:t>branches </a:t>
            </a:r>
            <a:r>
              <a:rPr lang="fr-FR" sz="2000" dirty="0" err="1" smtClean="0"/>
              <a:t>remote</a:t>
            </a:r>
            <a:r>
              <a:rPr lang="fr-FR" sz="2000" dirty="0" smtClean="0"/>
              <a:t> ont </a:t>
            </a:r>
            <a:r>
              <a:rPr lang="fr-FR" sz="2000" dirty="0"/>
              <a:t>un fond </a:t>
            </a:r>
            <a:r>
              <a:rPr lang="fr-FR" sz="2000" dirty="0" smtClean="0"/>
              <a:t>mixed</a:t>
            </a:r>
            <a:endParaRPr lang="fr-CA" sz="2000" dirty="0"/>
          </a:p>
        </p:txBody>
      </p:sp>
      <p:sp>
        <p:nvSpPr>
          <p:cNvPr id="10" name="TextBox 9"/>
          <p:cNvSpPr txBox="1"/>
          <p:nvPr/>
        </p:nvSpPr>
        <p:spPr>
          <a:xfrm>
            <a:off x="484910" y="2502882"/>
            <a:ext cx="4461164" cy="400110"/>
          </a:xfrm>
          <a:prstGeom prst="rect">
            <a:avLst/>
          </a:prstGeom>
          <a:noFill/>
        </p:spPr>
        <p:txBody>
          <a:bodyPr wrap="square" rtlCol="0">
            <a:spAutoFit/>
          </a:bodyPr>
          <a:lstStyle/>
          <a:p>
            <a:r>
              <a:rPr lang="fr-FR" sz="2000" dirty="0" smtClean="0"/>
              <a:t>la branche checkout est en caractère gras</a:t>
            </a:r>
            <a:endParaRPr lang="fr-CA" sz="2000" dirty="0"/>
          </a:p>
        </p:txBody>
      </p:sp>
      <p:sp>
        <p:nvSpPr>
          <p:cNvPr id="11" name="TextBox 10"/>
          <p:cNvSpPr txBox="1"/>
          <p:nvPr/>
        </p:nvSpPr>
        <p:spPr>
          <a:xfrm>
            <a:off x="484897" y="3149863"/>
            <a:ext cx="3532914" cy="400110"/>
          </a:xfrm>
          <a:prstGeom prst="rect">
            <a:avLst/>
          </a:prstGeom>
          <a:noFill/>
        </p:spPr>
        <p:txBody>
          <a:bodyPr wrap="square" rtlCol="0">
            <a:spAutoFit/>
          </a:bodyPr>
          <a:lstStyle/>
          <a:p>
            <a:r>
              <a:rPr lang="fr-FR" sz="2000" dirty="0" smtClean="0"/>
              <a:t>les tags sont sur un fond jaune</a:t>
            </a:r>
            <a:endParaRPr lang="fr-CA" sz="2000" dirty="0"/>
          </a:p>
        </p:txBody>
      </p:sp>
      <p:sp>
        <p:nvSpPr>
          <p:cNvPr id="12" name="TextBox 11"/>
          <p:cNvSpPr txBox="1"/>
          <p:nvPr/>
        </p:nvSpPr>
        <p:spPr>
          <a:xfrm>
            <a:off x="484901" y="2211955"/>
            <a:ext cx="3532917" cy="400110"/>
          </a:xfrm>
          <a:prstGeom prst="rect">
            <a:avLst/>
          </a:prstGeom>
          <a:noFill/>
        </p:spPr>
        <p:txBody>
          <a:bodyPr wrap="square" rtlCol="0">
            <a:spAutoFit/>
          </a:bodyPr>
          <a:lstStyle/>
          <a:p>
            <a:r>
              <a:rPr lang="fr-FR" sz="2000" dirty="0" smtClean="0"/>
              <a:t>le point jaune démonte le HEAD</a:t>
            </a:r>
            <a:endParaRPr lang="fr-CA" sz="2000" dirty="0"/>
          </a:p>
        </p:txBody>
      </p:sp>
      <p:cxnSp>
        <p:nvCxnSpPr>
          <p:cNvPr id="14" name="Straight Arrow Connector 13"/>
          <p:cNvCxnSpPr/>
          <p:nvPr/>
        </p:nvCxnSpPr>
        <p:spPr>
          <a:xfrm flipV="1">
            <a:off x="3893127" y="1490352"/>
            <a:ext cx="2066364" cy="921658"/>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15343" y="2702937"/>
            <a:ext cx="346364" cy="0"/>
          </a:xfrm>
          <a:prstGeom prst="line">
            <a:avLst/>
          </a:prstGeom>
          <a:ln w="25400">
            <a:solidFill>
              <a:srgbClr val="FF0000"/>
            </a:solidFill>
            <a:tailEnd w="lg" len="lg"/>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6" idx="3"/>
          </p:cNvCxnSpPr>
          <p:nvPr/>
        </p:nvCxnSpPr>
        <p:spPr>
          <a:xfrm>
            <a:off x="4447297" y="2993786"/>
            <a:ext cx="908503" cy="0"/>
          </a:xfrm>
          <a:prstGeom prst="line">
            <a:avLst/>
          </a:prstGeom>
          <a:ln w="25400">
            <a:solidFill>
              <a:srgbClr val="FF0000"/>
            </a:solidFill>
            <a:tailEnd w="lg" len="lg"/>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5355800" y="2702937"/>
            <a:ext cx="5907" cy="29084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5355800" y="1662545"/>
            <a:ext cx="1072709" cy="1131186"/>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9" idx="3"/>
          </p:cNvCxnSpPr>
          <p:nvPr/>
        </p:nvCxnSpPr>
        <p:spPr>
          <a:xfrm flipV="1">
            <a:off x="4776454" y="1974869"/>
            <a:ext cx="2995946" cy="1730392"/>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3818934" y="2415787"/>
            <a:ext cx="2660073" cy="937908"/>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96233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102</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343" y="1256520"/>
            <a:ext cx="8956955" cy="5038287"/>
          </a:xfrm>
          <a:prstGeom prst="rect">
            <a:avLst/>
          </a:prstGeom>
        </p:spPr>
      </p:pic>
      <p:sp>
        <p:nvSpPr>
          <p:cNvPr id="8" name="Content Placeholder 7"/>
          <p:cNvSpPr>
            <a:spLocks noGrp="1"/>
          </p:cNvSpPr>
          <p:nvPr>
            <p:ph sz="half" idx="1"/>
          </p:nvPr>
        </p:nvSpPr>
        <p:spPr>
          <a:xfrm>
            <a:off x="146629" y="1255746"/>
            <a:ext cx="2964714" cy="510425"/>
          </a:xfrm>
        </p:spPr>
        <p:txBody>
          <a:bodyPr>
            <a:noAutofit/>
          </a:bodyPr>
          <a:lstStyle/>
          <a:p>
            <a:pPr marL="635013" lvl="1" indent="-342900">
              <a:buClr>
                <a:srgbClr val="558AAB"/>
              </a:buClr>
              <a:buFont typeface="Arial" panose="020B0604020202020204" pitchFamily="34" charset="0"/>
              <a:buChar char="•"/>
            </a:pPr>
            <a:r>
              <a:rPr lang="fr-CA" dirty="0" smtClean="0">
                <a:ea typeface="Helvetica Neue"/>
                <a:cs typeface="Helvetica Neue"/>
                <a:sym typeface="Helvetica Neue"/>
              </a:rPr>
              <a:t>Menu contextuel</a:t>
            </a:r>
          </a:p>
        </p:txBody>
      </p:sp>
      <p:sp>
        <p:nvSpPr>
          <p:cNvPr id="22" name="Content Placeholder 7"/>
          <p:cNvSpPr>
            <a:spLocks noGrp="1"/>
          </p:cNvSpPr>
          <p:nvPr>
            <p:ph sz="half" idx="1"/>
          </p:nvPr>
        </p:nvSpPr>
        <p:spPr>
          <a:xfrm>
            <a:off x="0" y="902523"/>
            <a:ext cx="7182196" cy="353223"/>
          </a:xfrm>
        </p:spPr>
        <p:txBody>
          <a:bodyPr>
            <a:noAutofit/>
          </a:bodyPr>
          <a:lstStyle/>
          <a:p>
            <a:pPr marL="635013" lvl="1" indent="-342900">
              <a:buClr>
                <a:srgbClr val="558AAB"/>
              </a:buClr>
              <a:buFont typeface="Arial" panose="020B0604020202020204" pitchFamily="34" charset="0"/>
              <a:buChar char="•"/>
            </a:pPr>
            <a:r>
              <a:rPr lang="fr-CA" dirty="0" smtClean="0">
                <a:ea typeface="Helvetica Neue"/>
                <a:cs typeface="Helvetica Neue"/>
                <a:sym typeface="Helvetica Neue"/>
              </a:rPr>
              <a:t>Inspecter </a:t>
            </a:r>
            <a:r>
              <a:rPr lang="fr-CA" dirty="0">
                <a:ea typeface="Helvetica Neue"/>
                <a:cs typeface="Helvetica Neue"/>
                <a:sym typeface="Helvetica Neue"/>
              </a:rPr>
              <a:t>le contenu d'un </a:t>
            </a:r>
            <a:r>
              <a:rPr lang="fr-CA" dirty="0" smtClean="0">
                <a:ea typeface="Helvetica Neue"/>
                <a:cs typeface="Helvetica Neue"/>
                <a:sym typeface="Helvetica Neue"/>
              </a:rPr>
              <a:t>dépôt/</a:t>
            </a:r>
            <a:r>
              <a:rPr lang="fr-CA" dirty="0" err="1">
                <a:ea typeface="Helvetica Neue"/>
                <a:cs typeface="Helvetica Neue"/>
                <a:sym typeface="Helvetica Neue"/>
              </a:rPr>
              <a:t>G</a:t>
            </a:r>
            <a:r>
              <a:rPr lang="fr-CA" dirty="0" err="1" smtClean="0">
                <a:ea typeface="Helvetica Neue"/>
                <a:cs typeface="Helvetica Neue"/>
                <a:sym typeface="Helvetica Neue"/>
              </a:rPr>
              <a:t>itk</a:t>
            </a:r>
            <a:endParaRPr lang="fr-CA" dirty="0" smtClean="0">
              <a:ea typeface="Helvetica Neue"/>
              <a:cs typeface="Helvetica Neue"/>
              <a:sym typeface="Helvetica Neue"/>
            </a:endParaRPr>
          </a:p>
        </p:txBody>
      </p:sp>
    </p:spTree>
    <p:extLst>
      <p:ext uri="{BB962C8B-B14F-4D97-AF65-F5344CB8AC3E}">
        <p14:creationId xmlns:p14="http://schemas.microsoft.com/office/powerpoint/2010/main" val="42073558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103</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
        <p:nvSpPr>
          <p:cNvPr id="8" name="Content Placeholder 7"/>
          <p:cNvSpPr>
            <a:spLocks noGrp="1"/>
          </p:cNvSpPr>
          <p:nvPr>
            <p:ph sz="half" idx="1"/>
          </p:nvPr>
        </p:nvSpPr>
        <p:spPr>
          <a:xfrm>
            <a:off x="146628" y="1255746"/>
            <a:ext cx="6256423" cy="4629665"/>
          </a:xfrm>
        </p:spPr>
        <p:txBody>
          <a:bodyPr>
            <a:noAutofit/>
          </a:bodyPr>
          <a:lstStyle/>
          <a:p>
            <a:pPr marL="635013" lvl="1" indent="-342900">
              <a:buClr>
                <a:srgbClr val="558AAB"/>
              </a:buClr>
              <a:buFont typeface="Arial" panose="020B0604020202020204" pitchFamily="34" charset="0"/>
              <a:buChar char="•"/>
            </a:pPr>
            <a:r>
              <a:rPr lang="fr-CA" dirty="0" smtClean="0">
                <a:ea typeface="Helvetica Neue"/>
                <a:cs typeface="Helvetica Neue"/>
                <a:sym typeface="Helvetica Neue"/>
              </a:rPr>
              <a:t>Naviguer pour voir les commits</a:t>
            </a:r>
          </a:p>
          <a:p>
            <a:pPr marL="635013" lvl="1" indent="-342900">
              <a:buClr>
                <a:srgbClr val="558AAB"/>
              </a:buClr>
              <a:buFont typeface="Arial" panose="020B0604020202020204" pitchFamily="34" charset="0"/>
              <a:buChar char="•"/>
            </a:pPr>
            <a:r>
              <a:rPr lang="en-CA" dirty="0" smtClean="0">
                <a:ea typeface="Helvetica Neue"/>
                <a:cs typeface="Helvetica Neue"/>
                <a:sym typeface="Helvetica Neue"/>
              </a:rPr>
              <a:t>Les </a:t>
            </a:r>
            <a:r>
              <a:rPr lang="en-CA" dirty="0" err="1" smtClean="0">
                <a:ea typeface="Helvetica Neue"/>
                <a:cs typeface="Helvetica Neue"/>
                <a:sym typeface="Helvetica Neue"/>
              </a:rPr>
              <a:t>flèches</a:t>
            </a:r>
            <a:r>
              <a:rPr lang="en-CA" dirty="0" smtClean="0">
                <a:ea typeface="Helvetica Neue"/>
                <a:cs typeface="Helvetica Neue"/>
                <a:sym typeface="Helvetica Neue"/>
              </a:rPr>
              <a:t>, Page-up/down</a:t>
            </a:r>
          </a:p>
        </p:txBody>
      </p:sp>
      <p:sp>
        <p:nvSpPr>
          <p:cNvPr id="22" name="Content Placeholder 7"/>
          <p:cNvSpPr>
            <a:spLocks noGrp="1"/>
          </p:cNvSpPr>
          <p:nvPr>
            <p:ph sz="half" idx="1"/>
          </p:nvPr>
        </p:nvSpPr>
        <p:spPr>
          <a:xfrm>
            <a:off x="0" y="902523"/>
            <a:ext cx="7182196" cy="353223"/>
          </a:xfrm>
        </p:spPr>
        <p:txBody>
          <a:bodyPr>
            <a:noAutofit/>
          </a:bodyPr>
          <a:lstStyle/>
          <a:p>
            <a:pPr marL="635013" lvl="1" indent="-342900">
              <a:buClr>
                <a:srgbClr val="558AAB"/>
              </a:buClr>
              <a:buFont typeface="Arial" panose="020B0604020202020204" pitchFamily="34" charset="0"/>
              <a:buChar char="•"/>
            </a:pPr>
            <a:r>
              <a:rPr lang="fr-CA" dirty="0" smtClean="0">
                <a:ea typeface="Helvetica Neue"/>
                <a:cs typeface="Helvetica Neue"/>
                <a:sym typeface="Helvetica Neue"/>
              </a:rPr>
              <a:t>Inspecter </a:t>
            </a:r>
            <a:r>
              <a:rPr lang="fr-CA" dirty="0">
                <a:ea typeface="Helvetica Neue"/>
                <a:cs typeface="Helvetica Neue"/>
                <a:sym typeface="Helvetica Neue"/>
              </a:rPr>
              <a:t>le contenu d'un </a:t>
            </a:r>
            <a:r>
              <a:rPr lang="fr-CA" dirty="0" smtClean="0">
                <a:ea typeface="Helvetica Neue"/>
                <a:cs typeface="Helvetica Neue"/>
                <a:sym typeface="Helvetica Neue"/>
              </a:rPr>
              <a:t>dépôt/</a:t>
            </a:r>
            <a:r>
              <a:rPr lang="fr-CA" dirty="0" err="1">
                <a:ea typeface="Helvetica Neue"/>
                <a:cs typeface="Helvetica Neue"/>
                <a:sym typeface="Helvetica Neue"/>
              </a:rPr>
              <a:t>G</a:t>
            </a:r>
            <a:r>
              <a:rPr lang="fr-CA" dirty="0" err="1" smtClean="0">
                <a:ea typeface="Helvetica Neue"/>
                <a:cs typeface="Helvetica Neue"/>
                <a:sym typeface="Helvetica Neue"/>
              </a:rPr>
              <a:t>itk</a:t>
            </a:r>
            <a:endParaRPr lang="fr-CA" dirty="0" smtClean="0">
              <a:ea typeface="Helvetica Neue"/>
              <a:cs typeface="Helvetica Neue"/>
              <a:sym typeface="Helvetica Neue"/>
            </a:endParaRPr>
          </a:p>
        </p:txBody>
      </p:sp>
      <p:pic>
        <p:nvPicPr>
          <p:cNvPr id="5" name="Picture 4"/>
          <p:cNvPicPr>
            <a:picLocks noChangeAspect="1"/>
          </p:cNvPicPr>
          <p:nvPr/>
        </p:nvPicPr>
        <p:blipFill>
          <a:blip r:embed="rId3"/>
          <a:stretch>
            <a:fillRect/>
          </a:stretch>
        </p:blipFill>
        <p:spPr>
          <a:xfrm>
            <a:off x="6403052" y="1337605"/>
            <a:ext cx="4972050" cy="4333875"/>
          </a:xfrm>
          <a:prstGeom prst="rect">
            <a:avLst/>
          </a:prstGeom>
        </p:spPr>
      </p:pic>
    </p:spTree>
    <p:extLst>
      <p:ext uri="{BB962C8B-B14F-4D97-AF65-F5344CB8AC3E}">
        <p14:creationId xmlns:p14="http://schemas.microsoft.com/office/powerpoint/2010/main" val="338027638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104</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
        <p:nvSpPr>
          <p:cNvPr id="8" name="Content Placeholder 7"/>
          <p:cNvSpPr>
            <a:spLocks noGrp="1"/>
          </p:cNvSpPr>
          <p:nvPr>
            <p:ph sz="half" idx="1"/>
          </p:nvPr>
        </p:nvSpPr>
        <p:spPr>
          <a:xfrm>
            <a:off x="146628" y="1255746"/>
            <a:ext cx="6256423" cy="4629665"/>
          </a:xfrm>
        </p:spPr>
        <p:txBody>
          <a:bodyPr>
            <a:noAutofit/>
          </a:bodyPr>
          <a:lstStyle/>
          <a:p>
            <a:pPr marL="635013" lvl="1" indent="-342900">
              <a:buClr>
                <a:srgbClr val="558AAB"/>
              </a:buClr>
              <a:buFont typeface="Arial" panose="020B0604020202020204" pitchFamily="34" charset="0"/>
              <a:buChar char="•"/>
            </a:pPr>
            <a:r>
              <a:rPr lang="fr-CA" dirty="0" smtClean="0">
                <a:ea typeface="Helvetica Neue"/>
                <a:cs typeface="Helvetica Neue"/>
                <a:sym typeface="Helvetica Neue"/>
              </a:rPr>
              <a:t>Afficher les </a:t>
            </a:r>
            <a:r>
              <a:rPr lang="fr-CA" dirty="0" err="1" smtClean="0">
                <a:ea typeface="Helvetica Neue"/>
                <a:cs typeface="Helvetica Neue"/>
                <a:sym typeface="Helvetica Neue"/>
              </a:rPr>
              <a:t>diff</a:t>
            </a:r>
            <a:r>
              <a:rPr lang="fr-CA" dirty="0" smtClean="0">
                <a:ea typeface="Helvetica Neue"/>
                <a:cs typeface="Helvetica Neue"/>
                <a:sym typeface="Helvetica Neue"/>
              </a:rPr>
              <a:t> entre fichier</a:t>
            </a:r>
          </a:p>
          <a:p>
            <a:pPr marL="635013" lvl="1" indent="-342900">
              <a:buClr>
                <a:srgbClr val="558AAB"/>
              </a:buClr>
              <a:buFont typeface="Arial" panose="020B0604020202020204" pitchFamily="34" charset="0"/>
              <a:buChar char="•"/>
            </a:pPr>
            <a:r>
              <a:rPr lang="fr-CA" dirty="0">
                <a:ea typeface="Helvetica Neue"/>
                <a:cs typeface="Helvetica Neue"/>
                <a:sym typeface="Helvetica Neue"/>
              </a:rPr>
              <a:t>B</a:t>
            </a:r>
            <a:r>
              <a:rPr lang="fr-CA" dirty="0" smtClean="0">
                <a:ea typeface="Helvetica Neue"/>
                <a:cs typeface="Helvetica Neue"/>
                <a:sym typeface="Helvetica Neue"/>
              </a:rPr>
              <a:t>arre </a:t>
            </a:r>
            <a:r>
              <a:rPr lang="fr-CA" dirty="0">
                <a:ea typeface="Helvetica Neue"/>
                <a:cs typeface="Helvetica Neue"/>
                <a:sym typeface="Helvetica Neue"/>
              </a:rPr>
              <a:t>d'espace: aller de l'avant une page dans la vue </a:t>
            </a:r>
            <a:r>
              <a:rPr lang="fr-CA" dirty="0" err="1">
                <a:ea typeface="Helvetica Neue"/>
                <a:cs typeface="Helvetica Neue"/>
                <a:sym typeface="Helvetica Neue"/>
              </a:rPr>
              <a:t>diff</a:t>
            </a:r>
            <a:endParaRPr lang="fr-CA" dirty="0">
              <a:ea typeface="Helvetica Neue"/>
              <a:cs typeface="Helvetica Neue"/>
              <a:sym typeface="Helvetica Neue"/>
            </a:endParaRPr>
          </a:p>
          <a:p>
            <a:pPr marL="635013" lvl="1" indent="-342900">
              <a:buClr>
                <a:srgbClr val="558AAB"/>
              </a:buClr>
              <a:buFont typeface="Arial" panose="020B0604020202020204" pitchFamily="34" charset="0"/>
              <a:buChar char="•"/>
            </a:pPr>
            <a:r>
              <a:rPr lang="fr-CA" dirty="0" err="1">
                <a:ea typeface="Helvetica Neue"/>
                <a:cs typeface="Helvetica Neue"/>
                <a:sym typeface="Helvetica Neue"/>
              </a:rPr>
              <a:t>B</a:t>
            </a:r>
            <a:r>
              <a:rPr lang="fr-CA" dirty="0" err="1" smtClean="0">
                <a:ea typeface="Helvetica Neue"/>
                <a:cs typeface="Helvetica Neue"/>
                <a:sym typeface="Helvetica Neue"/>
              </a:rPr>
              <a:t>ackspace</a:t>
            </a:r>
            <a:r>
              <a:rPr lang="fr-CA" dirty="0" smtClean="0">
                <a:ea typeface="Helvetica Neue"/>
                <a:cs typeface="Helvetica Neue"/>
                <a:sym typeface="Helvetica Neue"/>
              </a:rPr>
              <a:t> </a:t>
            </a:r>
            <a:r>
              <a:rPr lang="fr-CA" dirty="0">
                <a:ea typeface="Helvetica Neue"/>
                <a:cs typeface="Helvetica Neue"/>
                <a:sym typeface="Helvetica Neue"/>
              </a:rPr>
              <a:t>/ supprimer: idem, mais en arrière</a:t>
            </a:r>
          </a:p>
          <a:p>
            <a:pPr marL="635013" lvl="1" indent="-342900">
              <a:buClr>
                <a:srgbClr val="558AAB"/>
              </a:buClr>
              <a:buFont typeface="Arial" panose="020B0604020202020204" pitchFamily="34" charset="0"/>
              <a:buChar char="•"/>
            </a:pPr>
            <a:r>
              <a:rPr lang="fr-CA" dirty="0">
                <a:ea typeface="Helvetica Neue"/>
                <a:cs typeface="Helvetica Neue"/>
                <a:sym typeface="Helvetica Neue"/>
              </a:rPr>
              <a:t>"f": déplacer au fichier suivant dans le </a:t>
            </a:r>
            <a:r>
              <a:rPr lang="fr-CA" dirty="0" err="1">
                <a:ea typeface="Helvetica Neue"/>
                <a:cs typeface="Helvetica Neue"/>
                <a:sym typeface="Helvetica Neue"/>
              </a:rPr>
              <a:t>diff</a:t>
            </a:r>
            <a:r>
              <a:rPr lang="fr-CA" dirty="0">
                <a:ea typeface="Helvetica Neue"/>
                <a:cs typeface="Helvetica Neue"/>
                <a:sym typeface="Helvetica Neue"/>
              </a:rPr>
              <a:t>. </a:t>
            </a:r>
          </a:p>
          <a:p>
            <a:pPr marL="635013" lvl="1" indent="-342900">
              <a:buClr>
                <a:srgbClr val="558AAB"/>
              </a:buClr>
              <a:buFont typeface="Arial" panose="020B0604020202020204" pitchFamily="34" charset="0"/>
              <a:buChar char="•"/>
            </a:pPr>
            <a:r>
              <a:rPr lang="fr-CA" dirty="0">
                <a:ea typeface="Helvetica Neue"/>
                <a:cs typeface="Helvetica Neue"/>
                <a:sym typeface="Helvetica Neue"/>
              </a:rPr>
              <a:t>"b": idem, mais </a:t>
            </a:r>
            <a:r>
              <a:rPr lang="fr-CA" dirty="0" err="1" smtClean="0">
                <a:ea typeface="Helvetica Neue"/>
                <a:cs typeface="Helvetica Neue"/>
                <a:sym typeface="Helvetica Neue"/>
              </a:rPr>
              <a:t>deplcer</a:t>
            </a:r>
            <a:r>
              <a:rPr lang="fr-CA" dirty="0" smtClean="0">
                <a:ea typeface="Helvetica Neue"/>
                <a:cs typeface="Helvetica Neue"/>
                <a:sym typeface="Helvetica Neue"/>
              </a:rPr>
              <a:t> au fichier </a:t>
            </a:r>
            <a:r>
              <a:rPr lang="fr-CA" dirty="0">
                <a:ea typeface="Helvetica Neue"/>
                <a:cs typeface="Helvetica Neue"/>
                <a:sym typeface="Helvetica Neue"/>
              </a:rPr>
              <a:t>précédente</a:t>
            </a:r>
          </a:p>
          <a:p>
            <a:pPr marL="635013" lvl="1" indent="-342900">
              <a:buClr>
                <a:srgbClr val="558AAB"/>
              </a:buClr>
              <a:buFont typeface="Arial" panose="020B0604020202020204" pitchFamily="34" charset="0"/>
              <a:buChar char="•"/>
            </a:pPr>
            <a:r>
              <a:rPr lang="fr-CA" dirty="0">
                <a:ea typeface="Helvetica Neue"/>
                <a:cs typeface="Helvetica Neue"/>
                <a:sym typeface="Helvetica Neue"/>
              </a:rPr>
              <a:t>C</a:t>
            </a:r>
            <a:r>
              <a:rPr lang="fr-CA" dirty="0" smtClean="0">
                <a:ea typeface="Helvetica Neue"/>
                <a:cs typeface="Helvetica Neue"/>
                <a:sym typeface="Helvetica Neue"/>
              </a:rPr>
              <a:t>liquez </a:t>
            </a:r>
            <a:r>
              <a:rPr lang="fr-CA" dirty="0">
                <a:ea typeface="Helvetica Neue"/>
                <a:cs typeface="Helvetica Neue"/>
                <a:sym typeface="Helvetica Neue"/>
              </a:rPr>
              <a:t>sur un fichier dans le volet en bas à droite: fait défiler le volet de gauche pour montrer les changements de ce fichier</a:t>
            </a:r>
            <a:endParaRPr lang="fr-CA" dirty="0" smtClean="0">
              <a:ea typeface="Helvetica Neue"/>
              <a:cs typeface="Helvetica Neue"/>
              <a:sym typeface="Helvetica Neue"/>
            </a:endParaRPr>
          </a:p>
        </p:txBody>
      </p:sp>
      <p:sp>
        <p:nvSpPr>
          <p:cNvPr id="22" name="Content Placeholder 7"/>
          <p:cNvSpPr>
            <a:spLocks noGrp="1"/>
          </p:cNvSpPr>
          <p:nvPr>
            <p:ph sz="half" idx="1"/>
          </p:nvPr>
        </p:nvSpPr>
        <p:spPr>
          <a:xfrm>
            <a:off x="0" y="902523"/>
            <a:ext cx="7182196" cy="353223"/>
          </a:xfrm>
        </p:spPr>
        <p:txBody>
          <a:bodyPr>
            <a:noAutofit/>
          </a:bodyPr>
          <a:lstStyle/>
          <a:p>
            <a:pPr marL="635013" lvl="1" indent="-342900">
              <a:buClr>
                <a:srgbClr val="558AAB"/>
              </a:buClr>
              <a:buFont typeface="Arial" panose="020B0604020202020204" pitchFamily="34" charset="0"/>
              <a:buChar char="•"/>
            </a:pPr>
            <a:r>
              <a:rPr lang="fr-CA" dirty="0" smtClean="0">
                <a:ea typeface="Helvetica Neue"/>
                <a:cs typeface="Helvetica Neue"/>
                <a:sym typeface="Helvetica Neue"/>
              </a:rPr>
              <a:t>Inspecter </a:t>
            </a:r>
            <a:r>
              <a:rPr lang="fr-CA" dirty="0">
                <a:ea typeface="Helvetica Neue"/>
                <a:cs typeface="Helvetica Neue"/>
                <a:sym typeface="Helvetica Neue"/>
              </a:rPr>
              <a:t>le contenu d'un </a:t>
            </a:r>
            <a:r>
              <a:rPr lang="fr-CA" dirty="0" smtClean="0">
                <a:ea typeface="Helvetica Neue"/>
                <a:cs typeface="Helvetica Neue"/>
                <a:sym typeface="Helvetica Neue"/>
              </a:rPr>
              <a:t>dépôt/</a:t>
            </a:r>
            <a:r>
              <a:rPr lang="fr-CA" dirty="0" err="1">
                <a:ea typeface="Helvetica Neue"/>
                <a:cs typeface="Helvetica Neue"/>
                <a:sym typeface="Helvetica Neue"/>
              </a:rPr>
              <a:t>G</a:t>
            </a:r>
            <a:r>
              <a:rPr lang="fr-CA" dirty="0" err="1" smtClean="0">
                <a:ea typeface="Helvetica Neue"/>
                <a:cs typeface="Helvetica Neue"/>
                <a:sym typeface="Helvetica Neue"/>
              </a:rPr>
              <a:t>itk</a:t>
            </a:r>
            <a:endParaRPr lang="fr-CA" dirty="0" smtClean="0">
              <a:ea typeface="Helvetica Neue"/>
              <a:cs typeface="Helvetica Neue"/>
              <a:sym typeface="Helvetica Neue"/>
            </a:endParaRPr>
          </a:p>
        </p:txBody>
      </p:sp>
      <p:pic>
        <p:nvPicPr>
          <p:cNvPr id="6" name="Picture 5"/>
          <p:cNvPicPr>
            <a:picLocks noChangeAspect="1"/>
          </p:cNvPicPr>
          <p:nvPr/>
        </p:nvPicPr>
        <p:blipFill>
          <a:blip r:embed="rId3"/>
          <a:stretch>
            <a:fillRect/>
          </a:stretch>
        </p:blipFill>
        <p:spPr>
          <a:xfrm>
            <a:off x="6586305" y="902523"/>
            <a:ext cx="5069052" cy="4550626"/>
          </a:xfrm>
          <a:prstGeom prst="rect">
            <a:avLst/>
          </a:prstGeom>
        </p:spPr>
      </p:pic>
    </p:spTree>
    <p:extLst>
      <p:ext uri="{BB962C8B-B14F-4D97-AF65-F5344CB8AC3E}">
        <p14:creationId xmlns:p14="http://schemas.microsoft.com/office/powerpoint/2010/main" val="100707930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6" y="957943"/>
            <a:ext cx="12068293" cy="5221184"/>
          </a:xfrm>
        </p:spPr>
        <p:txBody>
          <a:bodyPr>
            <a:noAutofit/>
          </a:bodyPr>
          <a:lstStyle/>
          <a:p>
            <a:pPr marL="635013" lvl="1" indent="-342900">
              <a:buClr>
                <a:srgbClr val="558AAB"/>
              </a:buClr>
              <a:buFont typeface="Arial" panose="020B0604020202020204" pitchFamily="34" charset="0"/>
              <a:buChar char="•"/>
            </a:pPr>
            <a:r>
              <a:rPr lang="fr-CA" dirty="0">
                <a:ea typeface="Helvetica Neue"/>
                <a:cs typeface="Helvetica Neue"/>
                <a:sym typeface="Helvetica Neue"/>
              </a:rPr>
              <a:t>Inspecter le contenu d'un </a:t>
            </a:r>
            <a:r>
              <a:rPr lang="fr-CA" dirty="0" smtClean="0">
                <a:ea typeface="Helvetica Neue"/>
                <a:cs typeface="Helvetica Neue"/>
                <a:sym typeface="Helvetica Neue"/>
              </a:rPr>
              <a:t>dépôt/Git Gui</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Lancer Git Gui à partir du menu contextuel </a:t>
            </a:r>
            <a:endParaRPr lang="fr-CA" dirty="0">
              <a:ea typeface="Helvetica Neue"/>
              <a:cs typeface="Helvetica Neue"/>
              <a:sym typeface="Helvetica Neue"/>
            </a:endParaRPr>
          </a:p>
          <a:p>
            <a:pPr marL="635013" lvl="1" indent="-342900">
              <a:buClr>
                <a:srgbClr val="558AAB"/>
              </a:buClr>
              <a:buFont typeface="Arial" panose="020B0604020202020204" pitchFamily="34" charset="0"/>
              <a:buChar char="•"/>
            </a:pPr>
            <a:endParaRPr lang="fr-FR" dirty="0" smtClean="0">
              <a:ea typeface="Helvetica Neue"/>
              <a:cs typeface="Helvetica Neue"/>
              <a:sym typeface="Helvetica Neue"/>
            </a:endParaRP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105</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pic>
        <p:nvPicPr>
          <p:cNvPr id="6" name="Picture 5"/>
          <p:cNvPicPr>
            <a:picLocks noChangeAspect="1"/>
          </p:cNvPicPr>
          <p:nvPr/>
        </p:nvPicPr>
        <p:blipFill>
          <a:blip r:embed="rId3"/>
          <a:stretch>
            <a:fillRect/>
          </a:stretch>
        </p:blipFill>
        <p:spPr>
          <a:xfrm>
            <a:off x="6598660" y="1569027"/>
            <a:ext cx="4961565" cy="2809009"/>
          </a:xfrm>
          <a:prstGeom prst="rect">
            <a:avLst/>
          </a:prstGeom>
        </p:spPr>
      </p:pic>
      <p:pic>
        <p:nvPicPr>
          <p:cNvPr id="9" name="Picture 8"/>
          <p:cNvPicPr>
            <a:picLocks noChangeAspect="1"/>
          </p:cNvPicPr>
          <p:nvPr/>
        </p:nvPicPr>
        <p:blipFill>
          <a:blip r:embed="rId4"/>
          <a:stretch>
            <a:fillRect/>
          </a:stretch>
        </p:blipFill>
        <p:spPr>
          <a:xfrm>
            <a:off x="1094212" y="2182523"/>
            <a:ext cx="5130385" cy="3359295"/>
          </a:xfrm>
          <a:prstGeom prst="rect">
            <a:avLst/>
          </a:prstGeom>
        </p:spPr>
      </p:pic>
    </p:spTree>
    <p:extLst>
      <p:ext uri="{BB962C8B-B14F-4D97-AF65-F5344CB8AC3E}">
        <p14:creationId xmlns:p14="http://schemas.microsoft.com/office/powerpoint/2010/main" val="115810064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6" y="957943"/>
            <a:ext cx="12068293" cy="5221184"/>
          </a:xfrm>
        </p:spPr>
        <p:txBody>
          <a:bodyPr>
            <a:noAutofit/>
          </a:bodyPr>
          <a:lstStyle/>
          <a:p>
            <a:pPr marL="635013" lvl="1" indent="-342900">
              <a:buClr>
                <a:srgbClr val="558AAB"/>
              </a:buClr>
              <a:buFont typeface="Arial" panose="020B0604020202020204" pitchFamily="34" charset="0"/>
              <a:buChar char="•"/>
            </a:pPr>
            <a:r>
              <a:rPr lang="fr-CA" dirty="0">
                <a:ea typeface="Helvetica Neue"/>
                <a:cs typeface="Helvetica Neue"/>
                <a:sym typeface="Helvetica Neue"/>
              </a:rPr>
              <a:t>Inspecter le contenu d'un </a:t>
            </a:r>
            <a:r>
              <a:rPr lang="fr-CA" dirty="0" smtClean="0">
                <a:ea typeface="Helvetica Neue"/>
                <a:cs typeface="Helvetica Neue"/>
                <a:sym typeface="Helvetica Neue"/>
              </a:rPr>
              <a:t>dépôt/Git Gui</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Ajouter un commentaire et cliquez sur « Commit » </a:t>
            </a:r>
            <a:endParaRPr lang="fr-CA" dirty="0">
              <a:ea typeface="Helvetica Neue"/>
              <a:cs typeface="Helvetica Neue"/>
              <a:sym typeface="Helvetica Neue"/>
            </a:endParaRPr>
          </a:p>
          <a:p>
            <a:pPr marL="474993" lvl="2" indent="0">
              <a:buClr>
                <a:srgbClr val="558AAB"/>
              </a:buClr>
              <a:buNone/>
            </a:pPr>
            <a:endParaRPr lang="fr-FR" dirty="0" smtClean="0">
              <a:ea typeface="Helvetica Neue"/>
              <a:cs typeface="Helvetica Neue"/>
              <a:sym typeface="Helvetica Neue"/>
            </a:endParaRP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106</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pic>
        <p:nvPicPr>
          <p:cNvPr id="5" name="Picture 4"/>
          <p:cNvPicPr>
            <a:picLocks noChangeAspect="1"/>
          </p:cNvPicPr>
          <p:nvPr/>
        </p:nvPicPr>
        <p:blipFill>
          <a:blip r:embed="rId3"/>
          <a:stretch>
            <a:fillRect/>
          </a:stretch>
        </p:blipFill>
        <p:spPr>
          <a:xfrm>
            <a:off x="6409537" y="1814182"/>
            <a:ext cx="5380681" cy="3963163"/>
          </a:xfrm>
          <a:prstGeom prst="rect">
            <a:avLst/>
          </a:prstGeom>
        </p:spPr>
      </p:pic>
    </p:spTree>
    <p:extLst>
      <p:ext uri="{BB962C8B-B14F-4D97-AF65-F5344CB8AC3E}">
        <p14:creationId xmlns:p14="http://schemas.microsoft.com/office/powerpoint/2010/main" val="92838579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6" y="957943"/>
            <a:ext cx="12068293" cy="5221184"/>
          </a:xfrm>
        </p:spPr>
        <p:txBody>
          <a:bodyPr>
            <a:noAutofit/>
          </a:bodyPr>
          <a:lstStyle/>
          <a:p>
            <a:pPr marL="635013" lvl="1" indent="-342900">
              <a:buClr>
                <a:srgbClr val="558AAB"/>
              </a:buClr>
              <a:buFont typeface="Arial" panose="020B0604020202020204" pitchFamily="34" charset="0"/>
              <a:buChar char="•"/>
            </a:pPr>
            <a:r>
              <a:rPr lang="fr-CA" dirty="0">
                <a:ea typeface="Helvetica Neue"/>
                <a:cs typeface="Helvetica Neue"/>
                <a:sym typeface="Helvetica Neue"/>
              </a:rPr>
              <a:t>Inspecter le contenu d'un </a:t>
            </a:r>
            <a:r>
              <a:rPr lang="fr-CA" dirty="0" smtClean="0">
                <a:ea typeface="Helvetica Neue"/>
                <a:cs typeface="Helvetica Neue"/>
                <a:sym typeface="Helvetica Neue"/>
              </a:rPr>
              <a:t>dépôt/Git Gui</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Autre opérations </a:t>
            </a:r>
            <a:endParaRPr lang="fr-CA" dirty="0">
              <a:ea typeface="Helvetica Neue"/>
              <a:cs typeface="Helvetica Neue"/>
              <a:sym typeface="Helvetica Neue"/>
            </a:endParaRPr>
          </a:p>
          <a:p>
            <a:pPr marL="474993" lvl="2" indent="0">
              <a:buClr>
                <a:srgbClr val="558AAB"/>
              </a:buClr>
              <a:buNone/>
            </a:pPr>
            <a:endParaRPr lang="fr-FR" dirty="0" smtClean="0">
              <a:ea typeface="Helvetica Neue"/>
              <a:cs typeface="Helvetica Neue"/>
              <a:sym typeface="Helvetica Neue"/>
            </a:endParaRP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107</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pic>
        <p:nvPicPr>
          <p:cNvPr id="19" name="Picture 18"/>
          <p:cNvPicPr>
            <a:picLocks noChangeAspect="1"/>
          </p:cNvPicPr>
          <p:nvPr/>
        </p:nvPicPr>
        <p:blipFill>
          <a:blip r:embed="rId3"/>
          <a:stretch>
            <a:fillRect/>
          </a:stretch>
        </p:blipFill>
        <p:spPr>
          <a:xfrm>
            <a:off x="8146473" y="3654696"/>
            <a:ext cx="3276772" cy="1746411"/>
          </a:xfrm>
          <a:prstGeom prst="rect">
            <a:avLst/>
          </a:prstGeom>
        </p:spPr>
      </p:pic>
      <p:pic>
        <p:nvPicPr>
          <p:cNvPr id="20" name="Picture 19"/>
          <p:cNvPicPr>
            <a:picLocks noChangeAspect="1"/>
          </p:cNvPicPr>
          <p:nvPr/>
        </p:nvPicPr>
        <p:blipFill>
          <a:blip r:embed="rId4"/>
          <a:stretch>
            <a:fillRect/>
          </a:stretch>
        </p:blipFill>
        <p:spPr>
          <a:xfrm>
            <a:off x="7130068" y="1414843"/>
            <a:ext cx="4416552" cy="1104138"/>
          </a:xfrm>
          <a:prstGeom prst="rect">
            <a:avLst/>
          </a:prstGeom>
        </p:spPr>
      </p:pic>
      <p:pic>
        <p:nvPicPr>
          <p:cNvPr id="21" name="Picture 20"/>
          <p:cNvPicPr>
            <a:picLocks noChangeAspect="1"/>
          </p:cNvPicPr>
          <p:nvPr/>
        </p:nvPicPr>
        <p:blipFill>
          <a:blip r:embed="rId5"/>
          <a:stretch>
            <a:fillRect/>
          </a:stretch>
        </p:blipFill>
        <p:spPr>
          <a:xfrm>
            <a:off x="5165410" y="3654696"/>
            <a:ext cx="2676261" cy="2302160"/>
          </a:xfrm>
          <a:prstGeom prst="rect">
            <a:avLst/>
          </a:prstGeom>
        </p:spPr>
      </p:pic>
      <p:pic>
        <p:nvPicPr>
          <p:cNvPr id="22" name="Picture 21"/>
          <p:cNvPicPr>
            <a:picLocks noChangeAspect="1"/>
          </p:cNvPicPr>
          <p:nvPr/>
        </p:nvPicPr>
        <p:blipFill>
          <a:blip r:embed="rId6"/>
          <a:stretch>
            <a:fillRect/>
          </a:stretch>
        </p:blipFill>
        <p:spPr>
          <a:xfrm>
            <a:off x="4060366" y="1445374"/>
            <a:ext cx="2700652" cy="1721892"/>
          </a:xfrm>
          <a:prstGeom prst="rect">
            <a:avLst/>
          </a:prstGeom>
        </p:spPr>
      </p:pic>
      <p:pic>
        <p:nvPicPr>
          <p:cNvPr id="23" name="Picture 22"/>
          <p:cNvPicPr>
            <a:picLocks noChangeAspect="1"/>
          </p:cNvPicPr>
          <p:nvPr/>
        </p:nvPicPr>
        <p:blipFill>
          <a:blip r:embed="rId7"/>
          <a:stretch>
            <a:fillRect/>
          </a:stretch>
        </p:blipFill>
        <p:spPr>
          <a:xfrm>
            <a:off x="909781" y="2518981"/>
            <a:ext cx="2659770" cy="2921387"/>
          </a:xfrm>
          <a:prstGeom prst="rect">
            <a:avLst/>
          </a:prstGeom>
        </p:spPr>
      </p:pic>
    </p:spTree>
    <p:extLst>
      <p:ext uri="{BB962C8B-B14F-4D97-AF65-F5344CB8AC3E}">
        <p14:creationId xmlns:p14="http://schemas.microsoft.com/office/powerpoint/2010/main" val="254959108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6" y="957943"/>
            <a:ext cx="12068293" cy="5221184"/>
          </a:xfrm>
        </p:spPr>
        <p:txBody>
          <a:bodyPr>
            <a:noAutofit/>
          </a:bodyPr>
          <a:lstStyle/>
          <a:p>
            <a:pPr marL="635013" lvl="1" indent="-342900">
              <a:buClr>
                <a:srgbClr val="558AAB"/>
              </a:buClr>
              <a:buFont typeface="Arial" panose="020B0604020202020204" pitchFamily="34" charset="0"/>
              <a:buChar char="•"/>
            </a:pPr>
            <a:r>
              <a:rPr lang="fr-CA" dirty="0" smtClean="0">
                <a:ea typeface="Helvetica Neue"/>
                <a:cs typeface="Helvetica Neue"/>
                <a:sym typeface="Helvetica Neue"/>
              </a:rPr>
              <a:t>Inspecter le contenu d'un dépôt/</a:t>
            </a:r>
            <a:r>
              <a:rPr lang="fr-CA" dirty="0" err="1" smtClean="0">
                <a:ea typeface="Helvetica Neue"/>
                <a:cs typeface="Helvetica Neue"/>
                <a:sym typeface="Helvetica Neue"/>
              </a:rPr>
              <a:t>Gitweb</a:t>
            </a:r>
            <a:endParaRPr lang="fr-CA" dirty="0" smtClean="0">
              <a:ea typeface="Helvetica Neue"/>
              <a:cs typeface="Helvetica Neue"/>
              <a:sym typeface="Helvetica Neue"/>
            </a:endParaRPr>
          </a:p>
          <a:p>
            <a:pPr marL="817893" lvl="2" indent="-342900">
              <a:buClr>
                <a:srgbClr val="558AAB"/>
              </a:buClr>
              <a:buFont typeface="Arial" panose="020B0604020202020204" pitchFamily="34" charset="0"/>
              <a:buChar char="•"/>
            </a:pPr>
            <a:r>
              <a:rPr lang="fr-CA" dirty="0" err="1" smtClean="0">
                <a:ea typeface="Helvetica Neue"/>
                <a:cs typeface="Helvetica Neue"/>
                <a:sym typeface="Helvetica Neue"/>
              </a:rPr>
              <a:t>Gitweb</a:t>
            </a:r>
            <a:r>
              <a:rPr lang="fr-CA" dirty="0" smtClean="0">
                <a:ea typeface="Helvetica Neue"/>
                <a:cs typeface="Helvetica Neue"/>
                <a:sym typeface="Helvetica Neue"/>
              </a:rPr>
              <a:t> offre une interface Web pour les dépôts Git (ne supporte pas Windows)</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Exécuter $ git </a:t>
            </a:r>
            <a:r>
              <a:rPr lang="fr-CA" dirty="0" err="1" smtClean="0">
                <a:ea typeface="Helvetica Neue"/>
                <a:cs typeface="Helvetica Neue"/>
                <a:sym typeface="Helvetica Neue"/>
              </a:rPr>
              <a:t>instaweb</a:t>
            </a:r>
            <a:r>
              <a:rPr lang="fr-CA" dirty="0" smtClean="0">
                <a:ea typeface="Helvetica Neue"/>
                <a:cs typeface="Helvetica Neue"/>
                <a:sym typeface="Helvetica Neue"/>
              </a:rPr>
              <a:t> à partir d’un référentiel Git </a:t>
            </a:r>
          </a:p>
          <a:p>
            <a:pPr marL="817893" lvl="2" indent="-342900">
              <a:buClr>
                <a:srgbClr val="558AAB"/>
              </a:buClr>
              <a:buFont typeface="Arial" panose="020B0604020202020204" pitchFamily="34" charset="0"/>
              <a:buChar char="•"/>
            </a:pPr>
            <a:r>
              <a:rPr lang="fr-FR" dirty="0"/>
              <a:t>Divers aspects du comportement de </a:t>
            </a:r>
            <a:r>
              <a:rPr lang="fr-FR" dirty="0" err="1"/>
              <a:t>gitweb</a:t>
            </a:r>
            <a:r>
              <a:rPr lang="fr-FR" dirty="0"/>
              <a:t> peuvent être contrôlés par le fichier de </a:t>
            </a:r>
            <a:r>
              <a:rPr lang="fr-FR" dirty="0" smtClean="0"/>
              <a:t>configuration …/</a:t>
            </a:r>
            <a:r>
              <a:rPr lang="fr-FR" dirty="0" err="1" smtClean="0"/>
              <a:t>etc</a:t>
            </a:r>
            <a:r>
              <a:rPr lang="fr-FR" dirty="0" smtClean="0"/>
              <a:t>/</a:t>
            </a:r>
            <a:r>
              <a:rPr lang="fr-FR" dirty="0" err="1" smtClean="0"/>
              <a:t>gitweb.conf</a:t>
            </a:r>
            <a:endParaRPr lang="fr-FR" dirty="0" smtClean="0"/>
          </a:p>
          <a:p>
            <a:pPr marL="817893" lvl="2" indent="-342900">
              <a:buClr>
                <a:srgbClr val="558AAB"/>
              </a:buClr>
              <a:buFont typeface="Arial" panose="020B0604020202020204" pitchFamily="34" charset="0"/>
              <a:buChar char="•"/>
            </a:pPr>
            <a:r>
              <a:rPr lang="fr-FR" dirty="0" smtClean="0">
                <a:ea typeface="Helvetica Neue"/>
                <a:cs typeface="Helvetica Neue"/>
                <a:sym typeface="Helvetica Neue"/>
              </a:rPr>
              <a:t>Utilise le port 1234 par défaut et </a:t>
            </a:r>
            <a:r>
              <a:rPr lang="fr-FR" dirty="0" err="1" smtClean="0">
                <a:ea typeface="Helvetica Neue"/>
                <a:cs typeface="Helvetica Neue"/>
                <a:sym typeface="Helvetica Neue"/>
              </a:rPr>
              <a:t>lighttpd</a:t>
            </a:r>
            <a:endParaRPr lang="fr-FR" dirty="0" smtClean="0">
              <a:ea typeface="Helvetica Neue"/>
              <a:cs typeface="Helvetica Neue"/>
              <a:sym typeface="Helvetica Neue"/>
            </a:endParaRPr>
          </a:p>
          <a:p>
            <a:pPr marL="817893" lvl="2" indent="-342900">
              <a:buClr>
                <a:srgbClr val="558AAB"/>
              </a:buClr>
              <a:buFont typeface="Arial" panose="020B0604020202020204" pitchFamily="34" charset="0"/>
              <a:buChar char="•"/>
            </a:pPr>
            <a:r>
              <a:rPr lang="fr-FR" dirty="0" smtClean="0">
                <a:ea typeface="Helvetica Neue"/>
                <a:cs typeface="Helvetica Neue"/>
                <a:sym typeface="Helvetica Neue"/>
              </a:rPr>
              <a:t>$ git </a:t>
            </a:r>
            <a:r>
              <a:rPr lang="fr-FR" dirty="0" err="1" smtClean="0">
                <a:ea typeface="Helvetica Neue"/>
                <a:cs typeface="Helvetica Neue"/>
                <a:sym typeface="Helvetica Neue"/>
              </a:rPr>
              <a:t>instaweb</a:t>
            </a:r>
            <a:r>
              <a:rPr lang="fr-FR" dirty="0" smtClean="0">
                <a:ea typeface="Helvetica Neue"/>
                <a:cs typeface="Helvetica Neue"/>
                <a:sym typeface="Helvetica Neue"/>
              </a:rPr>
              <a:t> --stop </a:t>
            </a:r>
          </a:p>
          <a:p>
            <a:pPr marL="1000773" lvl="3" indent="-342900">
              <a:buClr>
                <a:srgbClr val="558AAB"/>
              </a:buClr>
              <a:buFont typeface="Arial" panose="020B0604020202020204" pitchFamily="34" charset="0"/>
              <a:buChar char="•"/>
            </a:pPr>
            <a:r>
              <a:rPr lang="fr-FR" dirty="0" smtClean="0">
                <a:ea typeface="Helvetica Neue"/>
                <a:cs typeface="Helvetica Neue"/>
                <a:sym typeface="Helvetica Neue"/>
              </a:rPr>
              <a:t>Pour arrêter le service</a:t>
            </a:r>
            <a:endParaRPr lang="fr-CA" dirty="0" smtClean="0">
              <a:ea typeface="Helvetica Neue"/>
              <a:cs typeface="Helvetica Neue"/>
              <a:sym typeface="Helvetica Neue"/>
            </a:endParaRPr>
          </a:p>
          <a:p>
            <a:pPr marL="817893" lvl="2" indent="-342900">
              <a:buClr>
                <a:srgbClr val="558AAB"/>
              </a:buClr>
              <a:buFont typeface="Arial" panose="020B0604020202020204" pitchFamily="34" charset="0"/>
              <a:buChar char="•"/>
            </a:pPr>
            <a:endParaRPr lang="fr-CA" dirty="0" smtClean="0">
              <a:ea typeface="Helvetica Neue"/>
              <a:cs typeface="Helvetica Neue"/>
              <a:sym typeface="Helvetica Neue"/>
            </a:endParaRPr>
          </a:p>
          <a:p>
            <a:pPr marL="474993" lvl="2" indent="0">
              <a:buClr>
                <a:srgbClr val="558AAB"/>
              </a:buClr>
              <a:buNone/>
            </a:pPr>
            <a:endParaRPr lang="fr-CA" dirty="0" smtClean="0">
              <a:ea typeface="Helvetica Neue"/>
              <a:cs typeface="Helvetica Neue"/>
              <a:sym typeface="Helvetica Neue"/>
            </a:endParaRP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108</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160178611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6" y="957943"/>
            <a:ext cx="5681349" cy="5221184"/>
          </a:xfrm>
        </p:spPr>
        <p:txBody>
          <a:bodyPr>
            <a:noAutofit/>
          </a:bodyPr>
          <a:lstStyle/>
          <a:p>
            <a:pPr marL="635013" lvl="1" indent="-342900">
              <a:buClr>
                <a:srgbClr val="558AAB"/>
              </a:buClr>
              <a:buFont typeface="Arial" panose="020B0604020202020204" pitchFamily="34" charset="0"/>
              <a:buChar char="•"/>
            </a:pPr>
            <a:r>
              <a:rPr lang="fr-CA" dirty="0" smtClean="0">
                <a:ea typeface="Helvetica Neue"/>
                <a:cs typeface="Helvetica Neue"/>
                <a:sym typeface="Helvetica Neue"/>
              </a:rPr>
              <a:t>Inspecter le contenu d'un dépôt/</a:t>
            </a:r>
            <a:r>
              <a:rPr lang="fr-CA" dirty="0" err="1" smtClean="0">
                <a:ea typeface="Helvetica Neue"/>
                <a:cs typeface="Helvetica Neue"/>
                <a:sym typeface="Helvetica Neue"/>
              </a:rPr>
              <a:t>Gitweb</a:t>
            </a:r>
            <a:endParaRPr lang="fr-CA" dirty="0" smtClean="0">
              <a:ea typeface="Helvetica Neue"/>
              <a:cs typeface="Helvetica Neue"/>
              <a:sym typeface="Helvetica Neue"/>
            </a:endParaRPr>
          </a:p>
          <a:p>
            <a:pPr marL="817893" lvl="2" indent="-342900">
              <a:buClr>
                <a:srgbClr val="558AAB"/>
              </a:buClr>
              <a:buFont typeface="Arial" panose="020B0604020202020204" pitchFamily="34" charset="0"/>
              <a:buChar char="•"/>
            </a:pPr>
            <a:endParaRPr lang="fr-CA" dirty="0" smtClean="0">
              <a:ea typeface="Helvetica Neue"/>
              <a:cs typeface="Helvetica Neue"/>
              <a:sym typeface="Helvetica Neue"/>
            </a:endParaRPr>
          </a:p>
          <a:p>
            <a:pPr marL="474993" lvl="2" indent="0">
              <a:buClr>
                <a:srgbClr val="558AAB"/>
              </a:buClr>
              <a:buNone/>
            </a:pPr>
            <a:endParaRPr lang="fr-CA" dirty="0" smtClean="0">
              <a:ea typeface="Helvetica Neue"/>
              <a:cs typeface="Helvetica Neue"/>
              <a:sym typeface="Helvetica Neue"/>
            </a:endParaRP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109</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pic>
        <p:nvPicPr>
          <p:cNvPr id="5" name="Picture 4"/>
          <p:cNvPicPr>
            <a:picLocks noChangeAspect="1"/>
          </p:cNvPicPr>
          <p:nvPr/>
        </p:nvPicPr>
        <p:blipFill>
          <a:blip r:embed="rId3"/>
          <a:stretch>
            <a:fillRect/>
          </a:stretch>
        </p:blipFill>
        <p:spPr>
          <a:xfrm>
            <a:off x="5118743" y="1378529"/>
            <a:ext cx="6780491" cy="4856018"/>
          </a:xfrm>
          <a:prstGeom prst="rect">
            <a:avLst/>
          </a:prstGeom>
        </p:spPr>
      </p:pic>
    </p:spTree>
    <p:extLst>
      <p:ext uri="{BB962C8B-B14F-4D97-AF65-F5344CB8AC3E}">
        <p14:creationId xmlns:p14="http://schemas.microsoft.com/office/powerpoint/2010/main" val="3347048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343559" y="1144722"/>
            <a:ext cx="7899896" cy="4023359"/>
          </a:xfrm>
        </p:spPr>
        <p:txBody>
          <a:bodyPr>
            <a:normAutofit/>
          </a:bodyPr>
          <a:lstStyle/>
          <a:p>
            <a:pPr marL="635013" lvl="1" indent="-342900">
              <a:buClr>
                <a:srgbClr val="558AAB"/>
              </a:buClr>
              <a:buFont typeface="Arial" panose="020B0604020202020204" pitchFamily="34" charset="0"/>
              <a:buChar char="•"/>
            </a:pPr>
            <a:r>
              <a:rPr lang="fr-FR" dirty="0" smtClean="0">
                <a:ea typeface="Helvetica Neue"/>
                <a:cs typeface="Helvetica Neue"/>
                <a:sym typeface="Helvetica Neue"/>
              </a:rPr>
              <a:t>Opérations GIT</a:t>
            </a:r>
            <a:endParaRPr lang="fr-CA" dirty="0" smtClean="0">
              <a:ea typeface="Helvetica Neue"/>
              <a:cs typeface="Helvetica Neue"/>
              <a:sym typeface="Helvetica Neue"/>
            </a:endParaRPr>
          </a:p>
          <a:p>
            <a:pPr marL="817893" lvl="2" indent="-342900">
              <a:buClr>
                <a:schemeClr val="accent2"/>
              </a:buClr>
              <a:buFont typeface="Arial" panose="020B0604020202020204" pitchFamily="34" charset="0"/>
              <a:buChar char="•"/>
            </a:pPr>
            <a:r>
              <a:rPr lang="fr-CA" dirty="0">
                <a:ea typeface="Helvetica Neue"/>
                <a:cs typeface="Helvetica Neue"/>
                <a:sym typeface="Helvetica Neue"/>
              </a:rPr>
              <a:t>C</a:t>
            </a:r>
            <a:r>
              <a:rPr lang="fr-CA" dirty="0" smtClean="0">
                <a:ea typeface="Helvetica Neue"/>
                <a:cs typeface="Helvetica Neue"/>
                <a:sym typeface="Helvetica Neue"/>
              </a:rPr>
              <a:t>ommit</a:t>
            </a:r>
            <a:endParaRPr lang="fr-CA" dirty="0">
              <a:ea typeface="Helvetica Neue"/>
              <a:cs typeface="Helvetica Neue"/>
              <a:sym typeface="Helvetica Neue"/>
            </a:endParaRPr>
          </a:p>
          <a:p>
            <a:pPr marL="817893" lvl="2" indent="-342900">
              <a:buClr>
                <a:schemeClr val="accent2"/>
              </a:buClr>
              <a:buFont typeface="Arial" panose="020B0604020202020204" pitchFamily="34" charset="0"/>
              <a:buChar char="•"/>
            </a:pPr>
            <a:r>
              <a:rPr lang="fr-CA" dirty="0">
                <a:ea typeface="Helvetica Neue"/>
                <a:cs typeface="Helvetica Neue"/>
                <a:sym typeface="Helvetica Neue"/>
              </a:rPr>
              <a:t>$ git </a:t>
            </a:r>
            <a:r>
              <a:rPr lang="fr-CA" dirty="0" smtClean="0">
                <a:ea typeface="Helvetica Neue"/>
                <a:cs typeface="Helvetica Neue"/>
                <a:sym typeface="Helvetica Neue"/>
              </a:rPr>
              <a:t>commit …</a:t>
            </a:r>
          </a:p>
          <a:p>
            <a:pPr marL="817893" lvl="2" indent="-342900">
              <a:buClr>
                <a:schemeClr val="accent2"/>
              </a:buClr>
              <a:buFont typeface="Arial" panose="020B0604020202020204" pitchFamily="34" charset="0"/>
              <a:buChar char="•"/>
            </a:pPr>
            <a:r>
              <a:rPr lang="fr-FR" dirty="0">
                <a:ea typeface="Helvetica Neue"/>
                <a:cs typeface="Helvetica Neue"/>
                <a:sym typeface="Helvetica Neue"/>
              </a:rPr>
              <a:t>V</a:t>
            </a:r>
            <a:r>
              <a:rPr lang="fr-FR" dirty="0" smtClean="0">
                <a:ea typeface="Helvetica Neue"/>
                <a:cs typeface="Helvetica Neue"/>
                <a:sym typeface="Helvetica Neue"/>
              </a:rPr>
              <a:t>ous </a:t>
            </a:r>
            <a:r>
              <a:rPr lang="fr-FR" dirty="0">
                <a:ea typeface="Helvetica Neue"/>
                <a:cs typeface="Helvetica Neue"/>
                <a:sym typeface="Helvetica Neue"/>
              </a:rPr>
              <a:t>avez maintenant modifié votre dépôt local</a:t>
            </a:r>
          </a:p>
          <a:p>
            <a:pPr marL="817893" lvl="2" indent="-342900">
              <a:buClr>
                <a:schemeClr val="accent2"/>
              </a:buClr>
              <a:buFont typeface="Arial" panose="020B0604020202020204" pitchFamily="34" charset="0"/>
              <a:buChar char="•"/>
            </a:pPr>
            <a:r>
              <a:rPr lang="fr-FR" dirty="0">
                <a:ea typeface="Helvetica Neue"/>
                <a:cs typeface="Helvetica Neue"/>
                <a:sym typeface="Helvetica Neue"/>
              </a:rPr>
              <a:t>L</a:t>
            </a:r>
            <a:r>
              <a:rPr lang="fr-FR" dirty="0" smtClean="0">
                <a:ea typeface="Helvetica Neue"/>
                <a:cs typeface="Helvetica Neue"/>
                <a:sym typeface="Helvetica Neue"/>
              </a:rPr>
              <a:t>a </a:t>
            </a:r>
            <a:r>
              <a:rPr lang="fr-FR" dirty="0">
                <a:ea typeface="Helvetica Neue"/>
                <a:cs typeface="Helvetica Neue"/>
                <a:sym typeface="Helvetica Neue"/>
              </a:rPr>
              <a:t>tête (HEAD) de la branche master pointe sur votre dernier commit C2</a:t>
            </a:r>
          </a:p>
          <a:p>
            <a:pPr marL="817893" lvl="2" indent="-342900">
              <a:buClr>
                <a:schemeClr val="accent2"/>
              </a:buClr>
              <a:buFont typeface="Arial" panose="020B0604020202020204" pitchFamily="34" charset="0"/>
              <a:buChar char="•"/>
            </a:pPr>
            <a:endParaRPr lang="fr-CA" dirty="0" smtClean="0">
              <a:ea typeface="Helvetica Neue"/>
              <a:cs typeface="Helvetica Neue"/>
              <a:sym typeface="Helvetica Neue"/>
            </a:endParaRPr>
          </a:p>
          <a:p>
            <a:endParaRPr lang="fr-CA" dirty="0" smtClean="0">
              <a:ea typeface="Helvetica Neue"/>
              <a:cs typeface="Helvetica Neue"/>
              <a:sym typeface="Helvetica Neue"/>
            </a:endParaRPr>
          </a:p>
          <a:p>
            <a:endParaRPr lang="fr-CA" dirty="0" smtClean="0">
              <a:ea typeface="Helvetica Neue"/>
              <a:cs typeface="Helvetica Neue"/>
              <a:sym typeface="Helvetica Neue"/>
            </a:endParaRPr>
          </a:p>
          <a:p>
            <a:endParaRPr lang="fr-CA" dirty="0"/>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11</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grpSp>
        <p:nvGrpSpPr>
          <p:cNvPr id="5" name="Group 4"/>
          <p:cNvGrpSpPr/>
          <p:nvPr/>
        </p:nvGrpSpPr>
        <p:grpSpPr>
          <a:xfrm>
            <a:off x="8393318" y="1635293"/>
            <a:ext cx="2724481" cy="3837821"/>
            <a:chOff x="7625885" y="1856966"/>
            <a:chExt cx="2724481" cy="3837821"/>
          </a:xfrm>
        </p:grpSpPr>
        <p:grpSp>
          <p:nvGrpSpPr>
            <p:cNvPr id="10" name="Shape 180"/>
            <p:cNvGrpSpPr/>
            <p:nvPr>
              <p:custDataLst>
                <p:tags r:id="rId1"/>
              </p:custDataLst>
            </p:nvPr>
          </p:nvGrpSpPr>
          <p:grpSpPr>
            <a:xfrm>
              <a:off x="7628231" y="3435668"/>
              <a:ext cx="714463" cy="690227"/>
              <a:chOff x="-21" y="-23"/>
              <a:chExt cx="1659456" cy="1752557"/>
            </a:xfrm>
          </p:grpSpPr>
          <p:sp>
            <p:nvSpPr>
              <p:cNvPr id="19" name="Shape 181"/>
              <p:cNvSpPr/>
              <p:nvPr/>
            </p:nvSpPr>
            <p:spPr>
              <a:xfrm>
                <a:off x="-21" y="-23"/>
                <a:ext cx="1659393" cy="1752557"/>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10">
                  <a:alphaModFix/>
                </a:blip>
                <a:tile tx="0" ty="0" sx="100000" sy="100000" flip="none" algn="tl"/>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20" name="Shape 182"/>
              <p:cNvSpPr/>
              <p:nvPr/>
            </p:nvSpPr>
            <p:spPr>
              <a:xfrm>
                <a:off x="0" y="515468"/>
                <a:ext cx="1659434" cy="721665"/>
              </a:xfrm>
              <a:prstGeom prst="rect">
                <a:avLst/>
              </a:prstGeom>
              <a:noFill/>
              <a:ln>
                <a:noFill/>
              </a:ln>
            </p:spPr>
            <p:txBody>
              <a:bodyPr lIns="21175" tIns="21175" rIns="21175" bIns="21175" anchor="ctr" anchorCtr="0">
                <a:noAutofit/>
              </a:bodyPr>
              <a:lstStyle/>
              <a:p>
                <a:pPr algn="ctr">
                  <a:buSzPct val="25000"/>
                </a:pPr>
                <a:r>
                  <a:rPr lang="en-US" sz="1800" dirty="0">
                    <a:solidFill>
                      <a:srgbClr val="DEDEDE"/>
                    </a:solidFill>
                    <a:latin typeface="Helvetica Neue"/>
                    <a:ea typeface="Helvetica Neue"/>
                    <a:cs typeface="Helvetica Neue"/>
                    <a:sym typeface="Helvetica Neue"/>
                  </a:rPr>
                  <a:t>C1</a:t>
                </a:r>
              </a:p>
            </p:txBody>
          </p:sp>
        </p:grpSp>
        <p:grpSp>
          <p:nvGrpSpPr>
            <p:cNvPr id="11" name="Shape 183"/>
            <p:cNvGrpSpPr/>
            <p:nvPr>
              <p:custDataLst>
                <p:tags r:id="rId2"/>
              </p:custDataLst>
            </p:nvPr>
          </p:nvGrpSpPr>
          <p:grpSpPr>
            <a:xfrm>
              <a:off x="7628232" y="1856966"/>
              <a:ext cx="714435" cy="674935"/>
              <a:chOff x="-21" y="-23"/>
              <a:chExt cx="1659456" cy="1752557"/>
            </a:xfrm>
          </p:grpSpPr>
          <p:sp>
            <p:nvSpPr>
              <p:cNvPr id="17" name="Shape 184"/>
              <p:cNvSpPr/>
              <p:nvPr/>
            </p:nvSpPr>
            <p:spPr>
              <a:xfrm>
                <a:off x="-21" y="-23"/>
                <a:ext cx="1659393" cy="1752557"/>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10">
                  <a:alphaModFix/>
                </a:blip>
                <a:tile tx="0" ty="0" sx="100000" sy="100000" flip="none" algn="tl"/>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18" name="Shape 185"/>
              <p:cNvSpPr/>
              <p:nvPr/>
            </p:nvSpPr>
            <p:spPr>
              <a:xfrm>
                <a:off x="0" y="515468"/>
                <a:ext cx="1659434" cy="721665"/>
              </a:xfrm>
              <a:prstGeom prst="rect">
                <a:avLst/>
              </a:prstGeom>
              <a:noFill/>
              <a:ln>
                <a:noFill/>
              </a:ln>
            </p:spPr>
            <p:txBody>
              <a:bodyPr lIns="21175" tIns="21175" rIns="21175" bIns="21175" anchor="ctr" anchorCtr="0">
                <a:noAutofit/>
              </a:bodyPr>
              <a:lstStyle/>
              <a:p>
                <a:pPr algn="ctr">
                  <a:buSzPct val="25000"/>
                </a:pPr>
                <a:r>
                  <a:rPr lang="en-US" sz="1800">
                    <a:solidFill>
                      <a:srgbClr val="DEDEDE"/>
                    </a:solidFill>
                    <a:latin typeface="Helvetica Neue"/>
                    <a:ea typeface="Helvetica Neue"/>
                    <a:cs typeface="Helvetica Neue"/>
                    <a:sym typeface="Helvetica Neue"/>
                  </a:rPr>
                  <a:t>C0</a:t>
                </a:r>
              </a:p>
            </p:txBody>
          </p:sp>
        </p:grpSp>
        <p:sp>
          <p:nvSpPr>
            <p:cNvPr id="12" name="Shape 186"/>
            <p:cNvSpPr/>
            <p:nvPr>
              <p:custDataLst>
                <p:tags r:id="rId3"/>
              </p:custDataLst>
            </p:nvPr>
          </p:nvSpPr>
          <p:spPr>
            <a:xfrm rot="16186969">
              <a:off x="7552115" y="2915514"/>
              <a:ext cx="869954" cy="103113"/>
            </a:xfrm>
            <a:prstGeom prst="rightArrow">
              <a:avLst>
                <a:gd name="adj1" fmla="val 47109"/>
                <a:gd name="adj2" fmla="val 259311"/>
              </a:avLst>
            </a:prstGeom>
            <a:blipFill rotWithShape="1">
              <a:blip r:embed="rId11">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grpSp>
          <p:nvGrpSpPr>
            <p:cNvPr id="13" name="Shape 187"/>
            <p:cNvGrpSpPr/>
            <p:nvPr>
              <p:custDataLst>
                <p:tags r:id="rId4"/>
              </p:custDataLst>
            </p:nvPr>
          </p:nvGrpSpPr>
          <p:grpSpPr>
            <a:xfrm>
              <a:off x="8861973" y="3758753"/>
              <a:ext cx="1488393" cy="635000"/>
              <a:chOff x="0" y="0"/>
              <a:chExt cx="3969048" cy="1270001"/>
            </a:xfrm>
          </p:grpSpPr>
          <p:sp>
            <p:nvSpPr>
              <p:cNvPr id="15" name="Shape 188"/>
              <p:cNvSpPr/>
              <p:nvPr/>
            </p:nvSpPr>
            <p:spPr>
              <a:xfrm>
                <a:off x="0" y="0"/>
                <a:ext cx="3969048" cy="1270001"/>
              </a:xfrm>
              <a:prstGeom prst="roundRect">
                <a:avLst>
                  <a:gd name="adj" fmla="val 15000"/>
                </a:avLst>
              </a:prstGeom>
              <a:blipFill rotWithShape="1">
                <a:blip r:embed="rId10">
                  <a:alphaModFix/>
                </a:blip>
                <a:tile tx="0" ty="0" sx="100000" sy="100000" flip="none" algn="tl"/>
              </a:blipFill>
              <a:ln>
                <a:noFill/>
              </a:ln>
            </p:spPr>
            <p:txBody>
              <a:bodyPr lIns="0" tIns="0" rIns="0" bIns="0" anchor="ctr" anchorCtr="0">
                <a:noAutofit/>
              </a:bodyPr>
              <a:lstStyle/>
              <a:p>
                <a:pPr algn="ctr"/>
                <a:endParaRPr sz="700">
                  <a:latin typeface="Helvetica Neue"/>
                  <a:ea typeface="Helvetica Neue"/>
                  <a:cs typeface="Helvetica Neue"/>
                  <a:sym typeface="Helvetica Neue"/>
                </a:endParaRPr>
              </a:p>
            </p:txBody>
          </p:sp>
          <p:sp>
            <p:nvSpPr>
              <p:cNvPr id="16" name="Shape 189"/>
              <p:cNvSpPr/>
              <p:nvPr/>
            </p:nvSpPr>
            <p:spPr>
              <a:xfrm>
                <a:off x="55795" y="274167"/>
                <a:ext cx="3857457" cy="721665"/>
              </a:xfrm>
              <a:prstGeom prst="rect">
                <a:avLst/>
              </a:prstGeom>
              <a:noFill/>
              <a:ln>
                <a:noFill/>
              </a:ln>
            </p:spPr>
            <p:txBody>
              <a:bodyPr lIns="21175" tIns="21175" rIns="21175" bIns="21175" anchor="ctr" anchorCtr="0">
                <a:noAutofit/>
              </a:bodyPr>
              <a:lstStyle/>
              <a:p>
                <a:pPr algn="ctr">
                  <a:buSzPct val="25000"/>
                </a:pPr>
                <a:r>
                  <a:rPr lang="en-US" sz="1800" dirty="0">
                    <a:solidFill>
                      <a:srgbClr val="DEDEDE"/>
                    </a:solidFill>
                    <a:latin typeface="Helvetica Neue"/>
                    <a:ea typeface="Helvetica Neue"/>
                    <a:cs typeface="Helvetica Neue"/>
                    <a:sym typeface="Helvetica Neue"/>
                  </a:rPr>
                  <a:t>master*</a:t>
                </a:r>
              </a:p>
            </p:txBody>
          </p:sp>
        </p:grpSp>
        <p:sp>
          <p:nvSpPr>
            <p:cNvPr id="14" name="Shape 190"/>
            <p:cNvSpPr/>
            <p:nvPr>
              <p:custDataLst>
                <p:tags r:id="rId5"/>
              </p:custDataLst>
            </p:nvPr>
          </p:nvSpPr>
          <p:spPr>
            <a:xfrm rot="8204643">
              <a:off x="8109755" y="4405764"/>
              <a:ext cx="968831" cy="586855"/>
            </a:xfrm>
            <a:prstGeom prst="rightArrow">
              <a:avLst>
                <a:gd name="adj1" fmla="val 32000"/>
                <a:gd name="adj2" fmla="val 64000"/>
              </a:avLst>
            </a:prstGeom>
            <a:blipFill rotWithShape="1">
              <a:blip r:embed="rId11">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21" name="Shape 186"/>
            <p:cNvSpPr/>
            <p:nvPr>
              <p:custDataLst>
                <p:tags r:id="rId6"/>
              </p:custDataLst>
            </p:nvPr>
          </p:nvSpPr>
          <p:spPr>
            <a:xfrm rot="16186969">
              <a:off x="7535705" y="4502821"/>
              <a:ext cx="869954" cy="103113"/>
            </a:xfrm>
            <a:prstGeom prst="rightArrow">
              <a:avLst>
                <a:gd name="adj1" fmla="val 47109"/>
                <a:gd name="adj2" fmla="val 259311"/>
              </a:avLst>
            </a:prstGeom>
            <a:blipFill rotWithShape="1">
              <a:blip r:embed="rId11">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grpSp>
          <p:nvGrpSpPr>
            <p:cNvPr id="22" name="Shape 183"/>
            <p:cNvGrpSpPr/>
            <p:nvPr>
              <p:custDataLst>
                <p:tags r:id="rId7"/>
              </p:custDataLst>
            </p:nvPr>
          </p:nvGrpSpPr>
          <p:grpSpPr>
            <a:xfrm>
              <a:off x="7625885" y="5019852"/>
              <a:ext cx="714435" cy="674935"/>
              <a:chOff x="-21" y="-23"/>
              <a:chExt cx="1659456" cy="1752557"/>
            </a:xfrm>
          </p:grpSpPr>
          <p:sp>
            <p:nvSpPr>
              <p:cNvPr id="23" name="Shape 184"/>
              <p:cNvSpPr/>
              <p:nvPr/>
            </p:nvSpPr>
            <p:spPr>
              <a:xfrm>
                <a:off x="-21" y="-23"/>
                <a:ext cx="1659393" cy="1752557"/>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10">
                  <a:alphaModFix/>
                </a:blip>
                <a:tile tx="0" ty="0" sx="100000" sy="100000" flip="none" algn="tl"/>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24" name="Shape 185"/>
              <p:cNvSpPr/>
              <p:nvPr/>
            </p:nvSpPr>
            <p:spPr>
              <a:xfrm>
                <a:off x="0" y="515468"/>
                <a:ext cx="1659434" cy="721665"/>
              </a:xfrm>
              <a:prstGeom prst="rect">
                <a:avLst/>
              </a:prstGeom>
              <a:noFill/>
              <a:ln>
                <a:noFill/>
              </a:ln>
            </p:spPr>
            <p:txBody>
              <a:bodyPr lIns="21175" tIns="21175" rIns="21175" bIns="21175" anchor="ctr" anchorCtr="0">
                <a:noAutofit/>
              </a:bodyPr>
              <a:lstStyle/>
              <a:p>
                <a:pPr algn="ctr">
                  <a:buSzPct val="25000"/>
                </a:pPr>
                <a:r>
                  <a:rPr lang="en-US" sz="1800" dirty="0" smtClean="0">
                    <a:solidFill>
                      <a:srgbClr val="DEDEDE"/>
                    </a:solidFill>
                    <a:latin typeface="Helvetica Neue"/>
                    <a:ea typeface="Helvetica Neue"/>
                    <a:cs typeface="Helvetica Neue"/>
                    <a:sym typeface="Helvetica Neue"/>
                  </a:rPr>
                  <a:t>C2</a:t>
                </a:r>
                <a:endParaRPr lang="en-US" sz="1800" dirty="0">
                  <a:solidFill>
                    <a:srgbClr val="DEDEDE"/>
                  </a:solidFill>
                  <a:latin typeface="Helvetica Neue"/>
                  <a:ea typeface="Helvetica Neue"/>
                  <a:cs typeface="Helvetica Neue"/>
                  <a:sym typeface="Helvetica Neue"/>
                </a:endParaRPr>
              </a:p>
            </p:txBody>
          </p:sp>
        </p:grpSp>
      </p:grpSp>
    </p:spTree>
    <p:extLst>
      <p:ext uri="{BB962C8B-B14F-4D97-AF65-F5344CB8AC3E}">
        <p14:creationId xmlns:p14="http://schemas.microsoft.com/office/powerpoint/2010/main" val="158398376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454257-7B8D-42C0-8DB2-776EFA202679}"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110</a:t>
            </a:fld>
            <a:endParaRPr lang="en-CA"/>
          </a:p>
        </p:txBody>
      </p:sp>
      <p:sp>
        <p:nvSpPr>
          <p:cNvPr id="7" name="Title 6"/>
          <p:cNvSpPr>
            <a:spLocks noGrp="1"/>
          </p:cNvSpPr>
          <p:nvPr>
            <p:ph type="title"/>
          </p:nvPr>
        </p:nvSpPr>
        <p:spPr/>
        <p:txBody>
          <a:bodyPr/>
          <a:lstStyle/>
          <a:p>
            <a:r>
              <a:rPr lang="en-CA" sz="4000" dirty="0" smtClean="0">
                <a:solidFill>
                  <a:srgbClr val="558AAB"/>
                </a:solidFill>
                <a:latin typeface="Helvetica Neue"/>
                <a:ea typeface="Helvetica Neue"/>
                <a:cs typeface="Helvetica Neue"/>
                <a:sym typeface="Helvetica Neue"/>
              </a:rPr>
              <a:t>EXERCICE 3</a:t>
            </a:r>
            <a:endParaRPr lang="en-CA" sz="4000" dirty="0"/>
          </a:p>
        </p:txBody>
      </p:sp>
      <p:sp>
        <p:nvSpPr>
          <p:cNvPr id="8" name="Text Placeholder 7"/>
          <p:cNvSpPr>
            <a:spLocks noGrp="1"/>
          </p:cNvSpPr>
          <p:nvPr>
            <p:ph type="body" idx="1"/>
          </p:nvPr>
        </p:nvSpPr>
        <p:spPr/>
        <p:txBody>
          <a:bodyPr/>
          <a:lstStyle/>
          <a:p>
            <a:pPr marL="190506" indent="-228610">
              <a:spcBef>
                <a:spcPts val="1801"/>
              </a:spcBef>
              <a:buClr>
                <a:srgbClr val="737373"/>
              </a:buClr>
            </a:pPr>
            <a:r>
              <a:rPr lang="fr-CA" sz="1800" dirty="0" smtClean="0">
                <a:solidFill>
                  <a:schemeClr val="tx1"/>
                </a:solidFill>
                <a:latin typeface="Helvetica Neue"/>
                <a:ea typeface="Helvetica Neue"/>
                <a:cs typeface="Helvetica Neue"/>
                <a:sym typeface="Helvetica Neue"/>
              </a:rPr>
              <a:t>Se familiariser avec les outils de navigation graphique </a:t>
            </a:r>
            <a:r>
              <a:rPr lang="fr-CA" sz="1800" dirty="0" err="1" smtClean="0">
                <a:solidFill>
                  <a:schemeClr val="tx1"/>
                </a:solidFill>
                <a:latin typeface="Helvetica Neue"/>
                <a:ea typeface="Helvetica Neue"/>
                <a:cs typeface="Helvetica Neue"/>
                <a:sym typeface="Helvetica Neue"/>
              </a:rPr>
              <a:t>Gitk</a:t>
            </a:r>
            <a:r>
              <a:rPr lang="fr-CA" sz="1800" dirty="0" smtClean="0">
                <a:solidFill>
                  <a:schemeClr val="tx1"/>
                </a:solidFill>
                <a:latin typeface="Helvetica Neue"/>
                <a:ea typeface="Helvetica Neue"/>
                <a:cs typeface="Helvetica Neue"/>
                <a:sym typeface="Helvetica Neue"/>
              </a:rPr>
              <a:t> et Git Gui</a:t>
            </a:r>
            <a:endParaRPr lang="fr-CA" sz="1800" dirty="0">
              <a:solidFill>
                <a:schemeClr val="tx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94597266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454257-7B8D-42C0-8DB2-776EFA202679}"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111</a:t>
            </a:fld>
            <a:endParaRPr lang="en-CA"/>
          </a:p>
        </p:txBody>
      </p:sp>
      <p:sp>
        <p:nvSpPr>
          <p:cNvPr id="9" name="Title 8"/>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
        <p:nvSpPr>
          <p:cNvPr id="11" name="Text Placeholder 10"/>
          <p:cNvSpPr>
            <a:spLocks noGrp="1"/>
          </p:cNvSpPr>
          <p:nvPr>
            <p:ph type="body" idx="4294967295"/>
          </p:nvPr>
        </p:nvSpPr>
        <p:spPr>
          <a:xfrm>
            <a:off x="956600" y="1648942"/>
            <a:ext cx="9381558" cy="4309405"/>
          </a:xfrm>
        </p:spPr>
        <p:txBody>
          <a:bodyPr/>
          <a:lstStyle/>
          <a:p>
            <a:pPr marL="635013" lvl="1" indent="-342900">
              <a:buClr>
                <a:srgbClr val="558AAB"/>
              </a:buClr>
              <a:buFont typeface="Arial" panose="020B0604020202020204" pitchFamily="34" charset="0"/>
              <a:buChar char="•"/>
            </a:pPr>
            <a:r>
              <a:rPr lang="fr-CA" sz="2100" dirty="0" smtClean="0">
                <a:solidFill>
                  <a:schemeClr val="tx1"/>
                </a:solidFill>
                <a:latin typeface="Helvetica Neue"/>
                <a:ea typeface="Helvetica Neue"/>
                <a:cs typeface="Helvetica Neue"/>
                <a:sym typeface="Helvetica Neue"/>
              </a:rPr>
              <a:t>Personnalisation</a:t>
            </a:r>
            <a:endParaRPr lang="fr-CA" sz="2100" dirty="0">
              <a:solidFill>
                <a:schemeClr val="tx1"/>
              </a:solidFill>
              <a:latin typeface="Helvetica Neue"/>
              <a:ea typeface="Helvetica Neue"/>
              <a:cs typeface="Helvetica Neue"/>
              <a:sym typeface="Helvetica Neue"/>
            </a:endParaRPr>
          </a:p>
          <a:p>
            <a:pPr marL="635013" lvl="1" indent="-342900">
              <a:buClr>
                <a:srgbClr val="558AAB"/>
              </a:buClr>
              <a:buFont typeface="Wingdings" panose="05000000000000000000" pitchFamily="2" charset="2"/>
              <a:buChar char="ü"/>
            </a:pPr>
            <a:r>
              <a:rPr lang="fr-CA" sz="2100" dirty="0" smtClean="0">
                <a:solidFill>
                  <a:schemeClr val="tx1"/>
                </a:solidFill>
                <a:latin typeface="Helvetica Neue"/>
                <a:ea typeface="Helvetica Neue"/>
                <a:cs typeface="Helvetica Neue"/>
                <a:sym typeface="Helvetica Neue"/>
              </a:rPr>
              <a:t>Les </a:t>
            </a:r>
            <a:r>
              <a:rPr lang="fr-CA" sz="2100" dirty="0" err="1" smtClean="0">
                <a:solidFill>
                  <a:schemeClr val="tx1"/>
                </a:solidFill>
                <a:latin typeface="Helvetica Neue"/>
                <a:ea typeface="Helvetica Neue"/>
                <a:cs typeface="Helvetica Neue"/>
                <a:sym typeface="Helvetica Neue"/>
              </a:rPr>
              <a:t>hooks</a:t>
            </a:r>
            <a:endParaRPr lang="fr-CA" sz="2100" dirty="0">
              <a:solidFill>
                <a:schemeClr val="tx1"/>
              </a:solidFill>
              <a:latin typeface="Helvetica Neue"/>
              <a:ea typeface="Helvetica Neue"/>
              <a:cs typeface="Helvetica Neue"/>
              <a:sym typeface="Helvetica Neue"/>
            </a:endParaRPr>
          </a:p>
          <a:p>
            <a:pPr marL="635013" lvl="1" indent="-342900">
              <a:buClr>
                <a:srgbClr val="558AAB"/>
              </a:buClr>
              <a:buFont typeface="Wingdings" panose="05000000000000000000" pitchFamily="2" charset="2"/>
              <a:buChar char="ü"/>
            </a:pPr>
            <a:r>
              <a:rPr lang="fr-CA" sz="2100" dirty="0" smtClean="0">
                <a:solidFill>
                  <a:schemeClr val="tx1"/>
                </a:solidFill>
                <a:latin typeface="Helvetica Neue"/>
                <a:ea typeface="Helvetica Neue"/>
                <a:cs typeface="Helvetica Neue"/>
                <a:sym typeface="Helvetica Neue"/>
              </a:rPr>
              <a:t>Définir </a:t>
            </a:r>
            <a:r>
              <a:rPr lang="fr-CA" sz="2100" dirty="0">
                <a:solidFill>
                  <a:schemeClr val="tx1"/>
                </a:solidFill>
                <a:latin typeface="Helvetica Neue"/>
                <a:ea typeface="Helvetica Neue"/>
                <a:cs typeface="Helvetica Neue"/>
                <a:sym typeface="Helvetica Neue"/>
              </a:rPr>
              <a:t>un gabarit de messages de commit</a:t>
            </a:r>
          </a:p>
          <a:p>
            <a:pPr marL="635013" lvl="1" indent="-342900">
              <a:buClr>
                <a:srgbClr val="558AAB"/>
              </a:buClr>
              <a:buFont typeface="Wingdings" panose="05000000000000000000" pitchFamily="2" charset="2"/>
              <a:buChar char="ü"/>
            </a:pPr>
            <a:r>
              <a:rPr lang="fr-CA" sz="2100" dirty="0">
                <a:solidFill>
                  <a:schemeClr val="tx1"/>
                </a:solidFill>
                <a:latin typeface="Helvetica Neue"/>
                <a:ea typeface="Helvetica Neue"/>
                <a:cs typeface="Helvetica Neue"/>
                <a:sym typeface="Helvetica Neue"/>
              </a:rPr>
              <a:t>Envoyer des courriels automatiquement</a:t>
            </a:r>
          </a:p>
        </p:txBody>
      </p:sp>
    </p:spTree>
    <p:extLst>
      <p:ext uri="{BB962C8B-B14F-4D97-AF65-F5344CB8AC3E}">
        <p14:creationId xmlns:p14="http://schemas.microsoft.com/office/powerpoint/2010/main" val="145901263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7" y="1498270"/>
            <a:ext cx="12068293" cy="4445330"/>
          </a:xfrm>
        </p:spPr>
        <p:txBody>
          <a:bodyPr>
            <a:noAutofit/>
          </a:bodyPr>
          <a:lstStyle/>
          <a:p>
            <a:pPr marL="635013" lvl="1" indent="-342900">
              <a:buClr>
                <a:srgbClr val="558AAB"/>
              </a:buClr>
              <a:buFont typeface="Arial" panose="020B0604020202020204" pitchFamily="34" charset="0"/>
              <a:buChar char="•"/>
            </a:pPr>
            <a:r>
              <a:rPr lang="fr-CA" dirty="0" smtClean="0">
                <a:ea typeface="Helvetica Neue"/>
                <a:cs typeface="Helvetica Neue"/>
                <a:sym typeface="Helvetica Neue"/>
              </a:rPr>
              <a:t>Personnalisation/Les </a:t>
            </a:r>
            <a:r>
              <a:rPr lang="fr-CA" dirty="0" err="1" smtClean="0">
                <a:ea typeface="Helvetica Neue"/>
                <a:cs typeface="Helvetica Neue"/>
                <a:sym typeface="Helvetica Neue"/>
              </a:rPr>
              <a:t>hooks</a:t>
            </a:r>
            <a:endParaRPr lang="fr-CA" dirty="0" smtClean="0">
              <a:ea typeface="Helvetica Neue"/>
              <a:cs typeface="Helvetica Neue"/>
              <a:sym typeface="Helvetica Neue"/>
            </a:endParaRP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Déclencher des scripts personnalisés lorsque certaines actions importantes se produisent</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Ils sont emmagasinés dans le dossier </a:t>
            </a:r>
            <a:r>
              <a:rPr lang="fr-CA" dirty="0" err="1" smtClean="0">
                <a:ea typeface="Helvetica Neue"/>
                <a:cs typeface="Helvetica Neue"/>
                <a:sym typeface="Helvetica Neue"/>
              </a:rPr>
              <a:t>hooks</a:t>
            </a:r>
            <a:r>
              <a:rPr lang="fr-CA" dirty="0" smtClean="0">
                <a:ea typeface="Helvetica Neue"/>
                <a:cs typeface="Helvetica Neue"/>
                <a:sym typeface="Helvetica Neue"/>
              </a:rPr>
              <a:t> sous les dossiers .git</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Ils peuvent être écrits en </a:t>
            </a:r>
            <a:r>
              <a:rPr lang="fr-CA" dirty="0" err="1" smtClean="0">
                <a:ea typeface="Helvetica Neue"/>
                <a:cs typeface="Helvetica Neue"/>
                <a:sym typeface="Helvetica Neue"/>
              </a:rPr>
              <a:t>shell</a:t>
            </a:r>
            <a:r>
              <a:rPr lang="fr-CA" dirty="0" smtClean="0">
                <a:ea typeface="Helvetica Neue"/>
                <a:cs typeface="Helvetica Neue"/>
                <a:sym typeface="Helvetica Neue"/>
              </a:rPr>
              <a:t> scripts avec Perl, Ruby, Python etc…</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Des exemples existent dans le dossier </a:t>
            </a:r>
            <a:r>
              <a:rPr lang="fr-CA" dirty="0" err="1" smtClean="0">
                <a:ea typeface="Helvetica Neue"/>
                <a:cs typeface="Helvetica Neue"/>
                <a:sym typeface="Helvetica Neue"/>
              </a:rPr>
              <a:t>hooks</a:t>
            </a:r>
            <a:r>
              <a:rPr lang="fr-CA" dirty="0" smtClean="0">
                <a:ea typeface="Helvetica Neue"/>
                <a:cs typeface="Helvetica Neue"/>
                <a:sym typeface="Helvetica Neue"/>
              </a:rPr>
              <a:t> sous .git</a:t>
            </a:r>
          </a:p>
          <a:p>
            <a:pPr marL="817893" lvl="2" indent="-342900">
              <a:buClr>
                <a:srgbClr val="558AAB"/>
              </a:buClr>
              <a:buFont typeface="Arial" panose="020B0604020202020204" pitchFamily="34" charset="0"/>
              <a:buChar char="•"/>
            </a:pPr>
            <a:endParaRPr lang="fr-CA" dirty="0" smtClean="0">
              <a:ea typeface="Helvetica Neue"/>
              <a:cs typeface="Helvetica Neue"/>
              <a:sym typeface="Helvetica Neue"/>
            </a:endParaRPr>
          </a:p>
          <a:p>
            <a:pPr marL="817893" lvl="2" indent="-342900">
              <a:buClr>
                <a:srgbClr val="558AAB"/>
              </a:buClr>
              <a:buFont typeface="Arial" panose="020B0604020202020204" pitchFamily="34" charset="0"/>
              <a:buChar char="•"/>
            </a:pPr>
            <a:endParaRPr lang="fr-CA" dirty="0" smtClean="0">
              <a:ea typeface="Helvetica Neue"/>
              <a:cs typeface="Helvetica Neue"/>
              <a:sym typeface="Helvetica Neue"/>
            </a:endParaRPr>
          </a:p>
          <a:p>
            <a:pPr marL="657873" lvl="3" indent="0">
              <a:buClr>
                <a:srgbClr val="558AAB"/>
              </a:buClr>
              <a:buNone/>
            </a:pPr>
            <a:endParaRPr lang="fr-CA" dirty="0">
              <a:ea typeface="Helvetica Neue"/>
              <a:cs typeface="Helvetica Neue"/>
              <a:sym typeface="Helvetica Neue"/>
            </a:endParaRP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112</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364548180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7" y="1498270"/>
            <a:ext cx="12068293" cy="4445330"/>
          </a:xfrm>
        </p:spPr>
        <p:txBody>
          <a:bodyPr>
            <a:noAutofit/>
          </a:bodyPr>
          <a:lstStyle/>
          <a:p>
            <a:pPr marL="635013" lvl="1" indent="-342900">
              <a:buClr>
                <a:srgbClr val="558AAB"/>
              </a:buClr>
              <a:buFont typeface="Arial" panose="020B0604020202020204" pitchFamily="34" charset="0"/>
              <a:buChar char="•"/>
            </a:pPr>
            <a:r>
              <a:rPr lang="fr-CA" dirty="0" smtClean="0">
                <a:ea typeface="Helvetica Neue"/>
                <a:cs typeface="Helvetica Neue"/>
                <a:sym typeface="Helvetica Neue"/>
              </a:rPr>
              <a:t>Personnalisation/Les </a:t>
            </a:r>
            <a:r>
              <a:rPr lang="fr-CA" dirty="0" err="1" smtClean="0">
                <a:ea typeface="Helvetica Neue"/>
                <a:cs typeface="Helvetica Neue"/>
                <a:sym typeface="Helvetica Neue"/>
              </a:rPr>
              <a:t>hooks</a:t>
            </a:r>
            <a:endParaRPr lang="fr-CA" dirty="0" smtClean="0">
              <a:ea typeface="Helvetica Neue"/>
              <a:cs typeface="Helvetica Neue"/>
              <a:sym typeface="Helvetica Neue"/>
            </a:endParaRPr>
          </a:p>
          <a:p>
            <a:pPr marL="817893" lvl="2" indent="-342900">
              <a:buClr>
                <a:srgbClr val="558AAB"/>
              </a:buClr>
              <a:buFont typeface="Arial" panose="020B0604020202020204" pitchFamily="34" charset="0"/>
              <a:buChar char="•"/>
            </a:pPr>
            <a:r>
              <a:rPr lang="fr-CA" dirty="0" err="1" smtClean="0">
                <a:ea typeface="Helvetica Neue"/>
                <a:cs typeface="Helvetica Neue"/>
                <a:sym typeface="Helvetica Neue"/>
              </a:rPr>
              <a:t>Hooks</a:t>
            </a:r>
            <a:r>
              <a:rPr lang="fr-CA" dirty="0" smtClean="0">
                <a:ea typeface="Helvetica Neue"/>
                <a:cs typeface="Helvetica Neue"/>
                <a:sym typeface="Helvetica Neue"/>
              </a:rPr>
              <a:t> côté client</a:t>
            </a:r>
          </a:p>
          <a:p>
            <a:pPr marL="1000773" lvl="3" indent="-342900">
              <a:buClr>
                <a:srgbClr val="558AAB"/>
              </a:buClr>
              <a:buFont typeface="Arial" panose="020B0604020202020204" pitchFamily="34" charset="0"/>
              <a:buChar char="•"/>
            </a:pPr>
            <a:r>
              <a:rPr lang="fr-CA" dirty="0" smtClean="0">
                <a:ea typeface="Helvetica Neue"/>
                <a:cs typeface="Helvetica Neue"/>
                <a:sym typeface="Helvetica Neue"/>
              </a:rPr>
              <a:t>Validation</a:t>
            </a:r>
          </a:p>
          <a:p>
            <a:pPr marL="1183653" lvl="4" indent="-342900">
              <a:buClr>
                <a:srgbClr val="558AAB"/>
              </a:buClr>
              <a:buFont typeface="Arial" panose="020B0604020202020204" pitchFamily="34" charset="0"/>
              <a:buChar char="•"/>
            </a:pPr>
            <a:r>
              <a:rPr lang="fr-CA" dirty="0">
                <a:ea typeface="Helvetica Neue"/>
                <a:cs typeface="Helvetica Neue"/>
                <a:sym typeface="Helvetica Neue"/>
              </a:rPr>
              <a:t>p</a:t>
            </a:r>
            <a:r>
              <a:rPr lang="fr-CA" dirty="0" smtClean="0">
                <a:ea typeface="Helvetica Neue"/>
                <a:cs typeface="Helvetica Neue"/>
                <a:sym typeface="Helvetica Neue"/>
              </a:rPr>
              <a:t>ré-commit</a:t>
            </a:r>
          </a:p>
          <a:p>
            <a:pPr marL="1183653" lvl="4" indent="-342900">
              <a:buClr>
                <a:srgbClr val="558AAB"/>
              </a:buClr>
              <a:buFont typeface="Arial" panose="020B0604020202020204" pitchFamily="34" charset="0"/>
              <a:buChar char="•"/>
            </a:pPr>
            <a:r>
              <a:rPr lang="fr-CA" dirty="0">
                <a:ea typeface="Helvetica Neue"/>
                <a:cs typeface="Helvetica Neue"/>
                <a:sym typeface="Helvetica Neue"/>
              </a:rPr>
              <a:t>Le pré-commit est lancé en </a:t>
            </a:r>
            <a:r>
              <a:rPr lang="fr-CA" dirty="0" smtClean="0">
                <a:ea typeface="Helvetica Neue"/>
                <a:cs typeface="Helvetica Neue"/>
                <a:sym typeface="Helvetica Neue"/>
              </a:rPr>
              <a:t>premier </a:t>
            </a:r>
            <a:r>
              <a:rPr lang="fr-CA" dirty="0">
                <a:ea typeface="Helvetica Neue"/>
                <a:cs typeface="Helvetica Neue"/>
                <a:sym typeface="Helvetica Neue"/>
              </a:rPr>
              <a:t>avant </a:t>
            </a:r>
            <a:r>
              <a:rPr lang="fr-CA" dirty="0" smtClean="0">
                <a:ea typeface="Helvetica Neue"/>
                <a:cs typeface="Helvetica Neue"/>
                <a:sym typeface="Helvetica Neue"/>
              </a:rPr>
              <a:t>même </a:t>
            </a:r>
            <a:r>
              <a:rPr lang="fr-CA" dirty="0">
                <a:ea typeface="Helvetica Neue"/>
                <a:cs typeface="Helvetica Neue"/>
                <a:sym typeface="Helvetica Neue"/>
              </a:rPr>
              <a:t>de taper </a:t>
            </a:r>
            <a:r>
              <a:rPr lang="fr-CA" dirty="0" smtClean="0">
                <a:ea typeface="Helvetica Neue"/>
                <a:cs typeface="Helvetica Neue"/>
                <a:sym typeface="Helvetica Neue"/>
              </a:rPr>
              <a:t>un </a:t>
            </a:r>
            <a:r>
              <a:rPr lang="fr-CA" dirty="0">
                <a:ea typeface="Helvetica Neue"/>
                <a:cs typeface="Helvetica Neue"/>
                <a:sym typeface="Helvetica Neue"/>
              </a:rPr>
              <a:t>message de </a:t>
            </a:r>
            <a:r>
              <a:rPr lang="fr-CA" dirty="0" smtClean="0">
                <a:ea typeface="Helvetica Neue"/>
                <a:cs typeface="Helvetica Neue"/>
                <a:sym typeface="Helvetica Neue"/>
              </a:rPr>
              <a:t>commit</a:t>
            </a:r>
          </a:p>
          <a:p>
            <a:pPr marL="1183653" lvl="4" indent="-342900">
              <a:buClr>
                <a:srgbClr val="558AAB"/>
              </a:buClr>
              <a:buFont typeface="Arial" panose="020B0604020202020204" pitchFamily="34" charset="0"/>
              <a:buChar char="•"/>
            </a:pPr>
            <a:r>
              <a:rPr lang="fr-CA" dirty="0" smtClean="0">
                <a:ea typeface="Helvetica Neue"/>
                <a:cs typeface="Helvetica Neue"/>
                <a:sym typeface="Helvetica Neue"/>
              </a:rPr>
              <a:t>Utilisé pour vérifier le </a:t>
            </a:r>
            <a:r>
              <a:rPr lang="fr-CA" dirty="0" err="1" smtClean="0">
                <a:ea typeface="Helvetica Neue"/>
                <a:cs typeface="Helvetica Neue"/>
                <a:sym typeface="Helvetica Neue"/>
              </a:rPr>
              <a:t>snapshot</a:t>
            </a:r>
            <a:r>
              <a:rPr lang="fr-CA" dirty="0" smtClean="0">
                <a:ea typeface="Helvetica Neue"/>
                <a:cs typeface="Helvetica Neue"/>
                <a:sym typeface="Helvetica Neue"/>
              </a:rPr>
              <a:t> sur le point d’être validé</a:t>
            </a:r>
          </a:p>
          <a:p>
            <a:pPr marL="657873" lvl="3" indent="0">
              <a:buClr>
                <a:srgbClr val="558AAB"/>
              </a:buClr>
              <a:buNone/>
            </a:pPr>
            <a:endParaRPr lang="fr-CA" dirty="0" smtClean="0">
              <a:ea typeface="Helvetica Neue"/>
              <a:cs typeface="Helvetica Neue"/>
              <a:sym typeface="Helvetica Neue"/>
            </a:endParaRPr>
          </a:p>
          <a:p>
            <a:pPr marL="817893" lvl="2" indent="-342900">
              <a:buClr>
                <a:srgbClr val="558AAB"/>
              </a:buClr>
              <a:buFont typeface="Arial" panose="020B0604020202020204" pitchFamily="34" charset="0"/>
              <a:buChar char="•"/>
            </a:pPr>
            <a:endParaRPr lang="fr-CA" dirty="0" smtClean="0">
              <a:ea typeface="Helvetica Neue"/>
              <a:cs typeface="Helvetica Neue"/>
              <a:sym typeface="Helvetica Neue"/>
            </a:endParaRPr>
          </a:p>
          <a:p>
            <a:pPr marL="657873" lvl="3" indent="0">
              <a:buClr>
                <a:srgbClr val="558AAB"/>
              </a:buClr>
              <a:buNone/>
            </a:pPr>
            <a:endParaRPr lang="fr-CA" dirty="0">
              <a:ea typeface="Helvetica Neue"/>
              <a:cs typeface="Helvetica Neue"/>
              <a:sym typeface="Helvetica Neue"/>
            </a:endParaRP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113</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422227511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7" y="1498270"/>
            <a:ext cx="12068293" cy="4445330"/>
          </a:xfrm>
        </p:spPr>
        <p:txBody>
          <a:bodyPr>
            <a:noAutofit/>
          </a:bodyPr>
          <a:lstStyle/>
          <a:p>
            <a:pPr marL="635013" lvl="1" indent="-342900">
              <a:buClr>
                <a:srgbClr val="558AAB"/>
              </a:buClr>
              <a:buFont typeface="Arial" panose="020B0604020202020204" pitchFamily="34" charset="0"/>
              <a:buChar char="•"/>
            </a:pPr>
            <a:r>
              <a:rPr lang="fr-CA" dirty="0" smtClean="0">
                <a:ea typeface="Helvetica Neue"/>
                <a:cs typeface="Helvetica Neue"/>
                <a:sym typeface="Helvetica Neue"/>
              </a:rPr>
              <a:t>Personnalisation/Les </a:t>
            </a:r>
            <a:r>
              <a:rPr lang="fr-CA" dirty="0" err="1" smtClean="0">
                <a:ea typeface="Helvetica Neue"/>
                <a:cs typeface="Helvetica Neue"/>
                <a:sym typeface="Helvetica Neue"/>
              </a:rPr>
              <a:t>hooks</a:t>
            </a:r>
            <a:endParaRPr lang="fr-CA" dirty="0" smtClean="0">
              <a:ea typeface="Helvetica Neue"/>
              <a:cs typeface="Helvetica Neue"/>
              <a:sym typeface="Helvetica Neue"/>
            </a:endParaRPr>
          </a:p>
          <a:p>
            <a:pPr marL="817893" lvl="2" indent="-342900">
              <a:buClr>
                <a:srgbClr val="558AAB"/>
              </a:buClr>
              <a:buFont typeface="Arial" panose="020B0604020202020204" pitchFamily="34" charset="0"/>
              <a:buChar char="•"/>
            </a:pPr>
            <a:r>
              <a:rPr lang="fr-CA" dirty="0" err="1" smtClean="0">
                <a:ea typeface="Helvetica Neue"/>
                <a:cs typeface="Helvetica Neue"/>
                <a:sym typeface="Helvetica Neue"/>
              </a:rPr>
              <a:t>Hooks</a:t>
            </a:r>
            <a:r>
              <a:rPr lang="fr-CA" dirty="0" smtClean="0">
                <a:ea typeface="Helvetica Neue"/>
                <a:cs typeface="Helvetica Neue"/>
                <a:sym typeface="Helvetica Neue"/>
              </a:rPr>
              <a:t> côté client</a:t>
            </a:r>
          </a:p>
          <a:p>
            <a:pPr marL="1000773" lvl="3" indent="-342900">
              <a:buClr>
                <a:srgbClr val="558AAB"/>
              </a:buClr>
              <a:buFont typeface="Arial" panose="020B0604020202020204" pitchFamily="34" charset="0"/>
              <a:buChar char="•"/>
            </a:pPr>
            <a:r>
              <a:rPr lang="fr-CA" dirty="0" smtClean="0">
                <a:ea typeface="Helvetica Neue"/>
                <a:cs typeface="Helvetica Neue"/>
                <a:sym typeface="Helvetica Neue"/>
              </a:rPr>
              <a:t>Validation</a:t>
            </a:r>
          </a:p>
          <a:p>
            <a:pPr marL="1183653" lvl="4" indent="-342900">
              <a:buClr>
                <a:srgbClr val="558AAB"/>
              </a:buClr>
              <a:buFont typeface="Arial" panose="020B0604020202020204" pitchFamily="34" charset="0"/>
              <a:buChar char="•"/>
            </a:pPr>
            <a:r>
              <a:rPr lang="fr-CA" dirty="0" err="1">
                <a:ea typeface="Helvetica Neue"/>
                <a:cs typeface="Helvetica Neue"/>
                <a:sym typeface="Helvetica Neue"/>
              </a:rPr>
              <a:t>p</a:t>
            </a:r>
            <a:r>
              <a:rPr lang="fr-CA" dirty="0" err="1" smtClean="0">
                <a:ea typeface="Helvetica Neue"/>
                <a:cs typeface="Helvetica Neue"/>
                <a:sym typeface="Helvetica Neue"/>
              </a:rPr>
              <a:t>repare</a:t>
            </a:r>
            <a:r>
              <a:rPr lang="fr-CA" dirty="0" smtClean="0">
                <a:ea typeface="Helvetica Neue"/>
                <a:cs typeface="Helvetica Neue"/>
                <a:sym typeface="Helvetica Neue"/>
              </a:rPr>
              <a:t>-commit-</a:t>
            </a:r>
            <a:r>
              <a:rPr lang="fr-CA" dirty="0" err="1" smtClean="0">
                <a:ea typeface="Helvetica Neue"/>
                <a:cs typeface="Helvetica Neue"/>
                <a:sym typeface="Helvetica Neue"/>
              </a:rPr>
              <a:t>msg</a:t>
            </a:r>
            <a:endParaRPr lang="fr-CA" dirty="0" smtClean="0">
              <a:ea typeface="Helvetica Neue"/>
              <a:cs typeface="Helvetica Neue"/>
              <a:sym typeface="Helvetica Neue"/>
            </a:endParaRPr>
          </a:p>
          <a:p>
            <a:pPr marL="1183653" lvl="4" indent="-342900">
              <a:buClr>
                <a:srgbClr val="558AAB"/>
              </a:buClr>
              <a:buFont typeface="Arial" panose="020B0604020202020204" pitchFamily="34" charset="0"/>
              <a:buChar char="•"/>
            </a:pPr>
            <a:r>
              <a:rPr lang="fr-FR" dirty="0" smtClean="0"/>
              <a:t>Exécuté </a:t>
            </a:r>
            <a:r>
              <a:rPr lang="fr-FR" dirty="0"/>
              <a:t>avant </a:t>
            </a:r>
            <a:r>
              <a:rPr lang="fr-FR" dirty="0" smtClean="0"/>
              <a:t>l'éditeur </a:t>
            </a:r>
            <a:r>
              <a:rPr lang="fr-FR" dirty="0"/>
              <a:t>de message </a:t>
            </a:r>
            <a:r>
              <a:rPr lang="fr-FR" dirty="0" smtClean="0"/>
              <a:t>mais </a:t>
            </a:r>
            <a:r>
              <a:rPr lang="fr-FR" dirty="0"/>
              <a:t>après </a:t>
            </a:r>
            <a:r>
              <a:rPr lang="fr-FR" dirty="0" smtClean="0"/>
              <a:t>que le </a:t>
            </a:r>
            <a:r>
              <a:rPr lang="fr-FR" dirty="0"/>
              <a:t>message par défaut est </a:t>
            </a:r>
            <a:r>
              <a:rPr lang="fr-FR" dirty="0" smtClean="0"/>
              <a:t>créé</a:t>
            </a:r>
          </a:p>
          <a:p>
            <a:pPr marL="1183653" lvl="4" indent="-342900">
              <a:buClr>
                <a:srgbClr val="558AAB"/>
              </a:buClr>
              <a:buFont typeface="Arial" panose="020B0604020202020204" pitchFamily="34" charset="0"/>
              <a:buChar char="•"/>
            </a:pPr>
            <a:r>
              <a:rPr lang="fr-FR" dirty="0"/>
              <a:t>Il vous permet de modifier le message par </a:t>
            </a:r>
            <a:r>
              <a:rPr lang="fr-FR" dirty="0" smtClean="0"/>
              <a:t>défaut</a:t>
            </a:r>
            <a:endParaRPr lang="fr-CA" dirty="0" smtClean="0">
              <a:ea typeface="Helvetica Neue"/>
              <a:cs typeface="Helvetica Neue"/>
              <a:sym typeface="Helvetica Neue"/>
            </a:endParaRPr>
          </a:p>
          <a:p>
            <a:pPr marL="1000773" lvl="3" indent="-342900">
              <a:buClr>
                <a:srgbClr val="558AAB"/>
              </a:buClr>
              <a:buFont typeface="Arial" panose="020B0604020202020204" pitchFamily="34" charset="0"/>
              <a:buChar char="•"/>
            </a:pPr>
            <a:endParaRPr lang="fr-CA" dirty="0" smtClean="0">
              <a:ea typeface="Helvetica Neue"/>
              <a:cs typeface="Helvetica Neue"/>
              <a:sym typeface="Helvetica Neue"/>
            </a:endParaRPr>
          </a:p>
          <a:p>
            <a:pPr marL="817893" lvl="2" indent="-342900">
              <a:buClr>
                <a:srgbClr val="558AAB"/>
              </a:buClr>
              <a:buFont typeface="Arial" panose="020B0604020202020204" pitchFamily="34" charset="0"/>
              <a:buChar char="•"/>
            </a:pPr>
            <a:endParaRPr lang="fr-CA" dirty="0" smtClean="0">
              <a:ea typeface="Helvetica Neue"/>
              <a:cs typeface="Helvetica Neue"/>
              <a:sym typeface="Helvetica Neue"/>
            </a:endParaRPr>
          </a:p>
          <a:p>
            <a:pPr marL="657873" lvl="3" indent="0">
              <a:buClr>
                <a:srgbClr val="558AAB"/>
              </a:buClr>
              <a:buNone/>
            </a:pPr>
            <a:endParaRPr lang="fr-CA" dirty="0">
              <a:ea typeface="Helvetica Neue"/>
              <a:cs typeface="Helvetica Neue"/>
              <a:sym typeface="Helvetica Neue"/>
            </a:endParaRP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114</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263635782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7" y="1498270"/>
            <a:ext cx="12068293" cy="4445330"/>
          </a:xfrm>
        </p:spPr>
        <p:txBody>
          <a:bodyPr>
            <a:noAutofit/>
          </a:bodyPr>
          <a:lstStyle/>
          <a:p>
            <a:pPr marL="635013" lvl="1" indent="-342900">
              <a:buClr>
                <a:srgbClr val="558AAB"/>
              </a:buClr>
              <a:buFont typeface="Arial" panose="020B0604020202020204" pitchFamily="34" charset="0"/>
              <a:buChar char="•"/>
            </a:pPr>
            <a:r>
              <a:rPr lang="fr-CA" dirty="0" smtClean="0">
                <a:ea typeface="Helvetica Neue"/>
                <a:cs typeface="Helvetica Neue"/>
                <a:sym typeface="Helvetica Neue"/>
              </a:rPr>
              <a:t>Personnalisation/Les </a:t>
            </a:r>
            <a:r>
              <a:rPr lang="fr-CA" dirty="0" err="1" smtClean="0">
                <a:ea typeface="Helvetica Neue"/>
                <a:cs typeface="Helvetica Neue"/>
                <a:sym typeface="Helvetica Neue"/>
              </a:rPr>
              <a:t>hooks</a:t>
            </a:r>
            <a:endParaRPr lang="fr-CA" dirty="0" smtClean="0">
              <a:ea typeface="Helvetica Neue"/>
              <a:cs typeface="Helvetica Neue"/>
              <a:sym typeface="Helvetica Neue"/>
            </a:endParaRPr>
          </a:p>
          <a:p>
            <a:pPr marL="817893" lvl="2" indent="-342900">
              <a:buClr>
                <a:srgbClr val="558AAB"/>
              </a:buClr>
              <a:buFont typeface="Arial" panose="020B0604020202020204" pitchFamily="34" charset="0"/>
              <a:buChar char="•"/>
            </a:pPr>
            <a:r>
              <a:rPr lang="fr-CA" dirty="0" err="1" smtClean="0">
                <a:ea typeface="Helvetica Neue"/>
                <a:cs typeface="Helvetica Neue"/>
                <a:sym typeface="Helvetica Neue"/>
              </a:rPr>
              <a:t>Hooks</a:t>
            </a:r>
            <a:r>
              <a:rPr lang="fr-CA" dirty="0" smtClean="0">
                <a:ea typeface="Helvetica Neue"/>
                <a:cs typeface="Helvetica Neue"/>
                <a:sym typeface="Helvetica Neue"/>
              </a:rPr>
              <a:t> coté client</a:t>
            </a:r>
          </a:p>
          <a:p>
            <a:pPr marL="1000773" lvl="3" indent="-342900">
              <a:buClr>
                <a:srgbClr val="558AAB"/>
              </a:buClr>
              <a:buFont typeface="Arial" panose="020B0604020202020204" pitchFamily="34" charset="0"/>
              <a:buChar char="•"/>
            </a:pPr>
            <a:r>
              <a:rPr lang="fr-CA" dirty="0" smtClean="0">
                <a:ea typeface="Helvetica Neue"/>
                <a:cs typeface="Helvetica Neue"/>
                <a:sym typeface="Helvetica Neue"/>
              </a:rPr>
              <a:t>Validation</a:t>
            </a:r>
          </a:p>
          <a:p>
            <a:pPr marL="1183653" lvl="4" indent="-342900">
              <a:buClr>
                <a:srgbClr val="558AAB"/>
              </a:buClr>
              <a:buFont typeface="Arial" panose="020B0604020202020204" pitchFamily="34" charset="0"/>
              <a:buChar char="•"/>
            </a:pPr>
            <a:r>
              <a:rPr lang="fr-CA" dirty="0">
                <a:ea typeface="Helvetica Neue"/>
                <a:cs typeface="Helvetica Neue"/>
                <a:sym typeface="Helvetica Neue"/>
              </a:rPr>
              <a:t>c</a:t>
            </a:r>
            <a:r>
              <a:rPr lang="fr-CA" dirty="0" smtClean="0">
                <a:ea typeface="Helvetica Neue"/>
                <a:cs typeface="Helvetica Neue"/>
                <a:sym typeface="Helvetica Neue"/>
              </a:rPr>
              <a:t>ommit-</a:t>
            </a:r>
            <a:r>
              <a:rPr lang="fr-CA" dirty="0" err="1" smtClean="0">
                <a:ea typeface="Helvetica Neue"/>
                <a:cs typeface="Helvetica Neue"/>
                <a:sym typeface="Helvetica Neue"/>
              </a:rPr>
              <a:t>msg</a:t>
            </a:r>
            <a:endParaRPr lang="fr-CA" dirty="0" smtClean="0">
              <a:ea typeface="Helvetica Neue"/>
              <a:cs typeface="Helvetica Neue"/>
              <a:sym typeface="Helvetica Neue"/>
            </a:endParaRPr>
          </a:p>
          <a:p>
            <a:pPr marL="1183653" lvl="4" indent="-342900">
              <a:buClr>
                <a:srgbClr val="558AAB"/>
              </a:buClr>
              <a:buFont typeface="Arial" panose="020B0604020202020204" pitchFamily="34" charset="0"/>
              <a:buChar char="•"/>
            </a:pPr>
            <a:r>
              <a:rPr lang="fr-FR" dirty="0" smtClean="0"/>
              <a:t>Prend </a:t>
            </a:r>
            <a:r>
              <a:rPr lang="fr-FR" dirty="0"/>
              <a:t>un </a:t>
            </a:r>
            <a:r>
              <a:rPr lang="fr-FR" dirty="0" smtClean="0"/>
              <a:t>paramètre </a:t>
            </a:r>
            <a:r>
              <a:rPr lang="fr-FR" dirty="0"/>
              <a:t>qui </a:t>
            </a:r>
            <a:r>
              <a:rPr lang="fr-FR" dirty="0" smtClean="0"/>
              <a:t>signifie le </a:t>
            </a:r>
            <a:r>
              <a:rPr lang="fr-FR" dirty="0"/>
              <a:t>chemin vers un fichier temporaire qui contient le message de commit écrit par le </a:t>
            </a:r>
            <a:r>
              <a:rPr lang="fr-FR" dirty="0" smtClean="0"/>
              <a:t>développeur</a:t>
            </a:r>
            <a:endParaRPr lang="fr-CA" dirty="0" smtClean="0">
              <a:ea typeface="Helvetica Neue"/>
              <a:cs typeface="Helvetica Neue"/>
              <a:sym typeface="Helvetica Neue"/>
            </a:endParaRPr>
          </a:p>
          <a:p>
            <a:pPr marL="817893" lvl="2" indent="-342900">
              <a:buClr>
                <a:srgbClr val="558AAB"/>
              </a:buClr>
              <a:buFont typeface="Arial" panose="020B0604020202020204" pitchFamily="34" charset="0"/>
              <a:buChar char="•"/>
            </a:pPr>
            <a:endParaRPr lang="fr-CA" dirty="0" smtClean="0">
              <a:ea typeface="Helvetica Neue"/>
              <a:cs typeface="Helvetica Neue"/>
              <a:sym typeface="Helvetica Neue"/>
            </a:endParaRPr>
          </a:p>
          <a:p>
            <a:pPr marL="657873" lvl="3" indent="0">
              <a:buClr>
                <a:srgbClr val="558AAB"/>
              </a:buClr>
              <a:buNone/>
            </a:pPr>
            <a:endParaRPr lang="fr-CA" dirty="0">
              <a:ea typeface="Helvetica Neue"/>
              <a:cs typeface="Helvetica Neue"/>
              <a:sym typeface="Helvetica Neue"/>
            </a:endParaRP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115</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184334634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7" y="1498269"/>
            <a:ext cx="12068293" cy="4819403"/>
          </a:xfrm>
        </p:spPr>
        <p:txBody>
          <a:bodyPr>
            <a:noAutofit/>
          </a:bodyPr>
          <a:lstStyle/>
          <a:p>
            <a:pPr marL="635013" lvl="1" indent="-342900">
              <a:buClr>
                <a:srgbClr val="558AAB"/>
              </a:buClr>
              <a:buFont typeface="Arial" panose="020B0604020202020204" pitchFamily="34" charset="0"/>
              <a:buChar char="•"/>
            </a:pPr>
            <a:r>
              <a:rPr lang="fr-CA" dirty="0" smtClean="0">
                <a:ea typeface="Helvetica Neue"/>
                <a:cs typeface="Helvetica Neue"/>
                <a:sym typeface="Helvetica Neue"/>
              </a:rPr>
              <a:t>Personnalisation/Les </a:t>
            </a:r>
            <a:r>
              <a:rPr lang="fr-CA" dirty="0" err="1" smtClean="0">
                <a:ea typeface="Helvetica Neue"/>
                <a:cs typeface="Helvetica Neue"/>
                <a:sym typeface="Helvetica Neue"/>
              </a:rPr>
              <a:t>hooks</a:t>
            </a:r>
            <a:endParaRPr lang="fr-CA" dirty="0">
              <a:ea typeface="Helvetica Neue"/>
              <a:cs typeface="Helvetica Neue"/>
              <a:sym typeface="Helvetica Neue"/>
            </a:endParaRPr>
          </a:p>
          <a:p>
            <a:pPr marL="817893" lvl="2" indent="-342900">
              <a:buClr>
                <a:srgbClr val="558AAB"/>
              </a:buClr>
              <a:buFont typeface="Arial" panose="020B0604020202020204" pitchFamily="34" charset="0"/>
              <a:buChar char="•"/>
            </a:pPr>
            <a:r>
              <a:rPr lang="fr-CA" dirty="0" err="1" smtClean="0">
                <a:ea typeface="Helvetica Neue"/>
                <a:cs typeface="Helvetica Neue"/>
                <a:sym typeface="Helvetica Neue"/>
              </a:rPr>
              <a:t>Hooks</a:t>
            </a:r>
            <a:r>
              <a:rPr lang="fr-CA" dirty="0" smtClean="0">
                <a:ea typeface="Helvetica Neue"/>
                <a:cs typeface="Helvetica Neue"/>
                <a:sym typeface="Helvetica Neue"/>
              </a:rPr>
              <a:t> coté serveur</a:t>
            </a:r>
          </a:p>
          <a:p>
            <a:pPr marL="1000773" lvl="3" indent="-342900">
              <a:buClr>
                <a:srgbClr val="558AAB"/>
              </a:buClr>
              <a:buFont typeface="Arial" panose="020B0604020202020204" pitchFamily="34" charset="0"/>
              <a:buChar char="•"/>
            </a:pPr>
            <a:r>
              <a:rPr lang="fr-CA" dirty="0" smtClean="0">
                <a:ea typeface="Helvetica Neue"/>
                <a:cs typeface="Helvetica Neue"/>
                <a:sym typeface="Helvetica Neue"/>
              </a:rPr>
              <a:t>Exécute après et avant un « push »</a:t>
            </a:r>
          </a:p>
          <a:p>
            <a:pPr marL="1183653" lvl="4" indent="-342900">
              <a:buClr>
                <a:srgbClr val="558AAB"/>
              </a:buClr>
              <a:buFont typeface="Arial" panose="020B0604020202020204" pitchFamily="34" charset="0"/>
              <a:buChar char="•"/>
            </a:pPr>
            <a:r>
              <a:rPr lang="fr-CA" dirty="0" err="1">
                <a:ea typeface="Helvetica Neue"/>
                <a:cs typeface="Helvetica Neue"/>
                <a:sym typeface="Helvetica Neue"/>
              </a:rPr>
              <a:t>p</a:t>
            </a:r>
            <a:r>
              <a:rPr lang="fr-CA" dirty="0" err="1" smtClean="0">
                <a:ea typeface="Helvetica Neue"/>
                <a:cs typeface="Helvetica Neue"/>
                <a:sym typeface="Helvetica Neue"/>
              </a:rPr>
              <a:t>re-receive</a:t>
            </a:r>
            <a:endParaRPr lang="fr-CA" dirty="0" smtClean="0">
              <a:ea typeface="Helvetica Neue"/>
              <a:cs typeface="Helvetica Neue"/>
              <a:sym typeface="Helvetica Neue"/>
            </a:endParaRPr>
          </a:p>
          <a:p>
            <a:pPr marL="1350965" lvl="5" indent="-342900">
              <a:buClr>
                <a:srgbClr val="558AAB"/>
              </a:buClr>
              <a:buFont typeface="Arial" panose="020B0604020202020204" pitchFamily="34" charset="0"/>
              <a:buChar char="•"/>
            </a:pPr>
            <a:r>
              <a:rPr lang="fr-CA" sz="2400" dirty="0" smtClean="0">
                <a:solidFill>
                  <a:schemeClr val="tx1"/>
                </a:solidFill>
                <a:ea typeface="Helvetica Neue"/>
                <a:cs typeface="Helvetica Neue"/>
                <a:sym typeface="Helvetica Neue"/>
              </a:rPr>
              <a:t>Faire du contrôle d’accès  </a:t>
            </a:r>
          </a:p>
          <a:p>
            <a:pPr marL="1183653" lvl="4" indent="-342900">
              <a:buClr>
                <a:srgbClr val="558AAB"/>
              </a:buClr>
              <a:buFont typeface="Arial" panose="020B0604020202020204" pitchFamily="34" charset="0"/>
              <a:buChar char="•"/>
            </a:pPr>
            <a:r>
              <a:rPr lang="fr-CA" dirty="0">
                <a:ea typeface="Helvetica Neue"/>
                <a:cs typeface="Helvetica Neue"/>
                <a:sym typeface="Helvetica Neue"/>
              </a:rPr>
              <a:t>U</a:t>
            </a:r>
            <a:r>
              <a:rPr lang="fr-CA" dirty="0" smtClean="0">
                <a:ea typeface="Helvetica Neue"/>
                <a:cs typeface="Helvetica Neue"/>
                <a:sym typeface="Helvetica Neue"/>
              </a:rPr>
              <a:t>pdate</a:t>
            </a:r>
          </a:p>
          <a:p>
            <a:pPr marL="1350965" lvl="5" indent="-342900">
              <a:buClr>
                <a:srgbClr val="558AAB"/>
              </a:buClr>
              <a:buFont typeface="Arial" panose="020B0604020202020204" pitchFamily="34" charset="0"/>
              <a:buChar char="•"/>
            </a:pPr>
            <a:r>
              <a:rPr lang="fr-CA" sz="2400" dirty="0" smtClean="0">
                <a:solidFill>
                  <a:schemeClr val="tx1"/>
                </a:solidFill>
                <a:ea typeface="Helvetica Neue"/>
                <a:cs typeface="Helvetica Neue"/>
                <a:sym typeface="Helvetica Neue"/>
              </a:rPr>
              <a:t>Exécuté </a:t>
            </a:r>
            <a:r>
              <a:rPr lang="fr-CA" sz="2400" dirty="0">
                <a:solidFill>
                  <a:schemeClr val="tx1"/>
                </a:solidFill>
                <a:ea typeface="Helvetica Neue"/>
                <a:cs typeface="Helvetica Neue"/>
                <a:sym typeface="Helvetica Neue"/>
              </a:rPr>
              <a:t>une fois pour chaque branche </a:t>
            </a:r>
            <a:r>
              <a:rPr lang="fr-CA" sz="2400" dirty="0" smtClean="0">
                <a:solidFill>
                  <a:schemeClr val="tx1"/>
                </a:solidFill>
                <a:ea typeface="Helvetica Neue"/>
                <a:cs typeface="Helvetica Neue"/>
                <a:sym typeface="Helvetica Neue"/>
              </a:rPr>
              <a:t>que l’utilisateur tente </a:t>
            </a:r>
            <a:r>
              <a:rPr lang="fr-CA" sz="2400" dirty="0">
                <a:solidFill>
                  <a:schemeClr val="tx1"/>
                </a:solidFill>
                <a:ea typeface="Helvetica Neue"/>
                <a:cs typeface="Helvetica Neue"/>
                <a:sym typeface="Helvetica Neue"/>
              </a:rPr>
              <a:t>de mettre à jour</a:t>
            </a:r>
            <a:endParaRPr lang="fr-CA" sz="2400" dirty="0" smtClean="0">
              <a:solidFill>
                <a:schemeClr val="tx1"/>
              </a:solidFill>
              <a:ea typeface="Helvetica Neue"/>
              <a:cs typeface="Helvetica Neue"/>
              <a:sym typeface="Helvetica Neue"/>
            </a:endParaRPr>
          </a:p>
          <a:p>
            <a:pPr marL="1183653" lvl="4" indent="-342900">
              <a:buClr>
                <a:srgbClr val="558AAB"/>
              </a:buClr>
              <a:buFont typeface="Arial" panose="020B0604020202020204" pitchFamily="34" charset="0"/>
              <a:buChar char="•"/>
            </a:pPr>
            <a:r>
              <a:rPr lang="fr-CA" dirty="0">
                <a:ea typeface="Helvetica Neue"/>
                <a:cs typeface="Helvetica Neue"/>
                <a:sym typeface="Helvetica Neue"/>
              </a:rPr>
              <a:t>p</a:t>
            </a:r>
            <a:r>
              <a:rPr lang="fr-CA" dirty="0" smtClean="0">
                <a:ea typeface="Helvetica Neue"/>
                <a:cs typeface="Helvetica Neue"/>
                <a:sym typeface="Helvetica Neue"/>
              </a:rPr>
              <a:t>ost-</a:t>
            </a:r>
            <a:r>
              <a:rPr lang="fr-CA" dirty="0" err="1" smtClean="0">
                <a:ea typeface="Helvetica Neue"/>
                <a:cs typeface="Helvetica Neue"/>
                <a:sym typeface="Helvetica Neue"/>
              </a:rPr>
              <a:t>recieve</a:t>
            </a:r>
            <a:endParaRPr lang="fr-CA" dirty="0" smtClean="0">
              <a:ea typeface="Helvetica Neue"/>
              <a:cs typeface="Helvetica Neue"/>
              <a:sym typeface="Helvetica Neue"/>
            </a:endParaRPr>
          </a:p>
          <a:p>
            <a:pPr marL="1350965" lvl="5" indent="-342900">
              <a:buClr>
                <a:srgbClr val="558AAB"/>
              </a:buClr>
              <a:buFont typeface="Arial" panose="020B0604020202020204" pitchFamily="34" charset="0"/>
              <a:buChar char="•"/>
            </a:pPr>
            <a:r>
              <a:rPr lang="fr-CA" sz="2400" dirty="0" smtClean="0">
                <a:solidFill>
                  <a:schemeClr val="tx1"/>
                </a:solidFill>
                <a:ea typeface="Helvetica Neue"/>
                <a:cs typeface="Helvetica Neue"/>
                <a:sym typeface="Helvetica Neue"/>
              </a:rPr>
              <a:t>Exécuté </a:t>
            </a:r>
            <a:r>
              <a:rPr lang="fr-CA" sz="2400" dirty="0">
                <a:solidFill>
                  <a:schemeClr val="tx1"/>
                </a:solidFill>
                <a:ea typeface="Helvetica Neue"/>
                <a:cs typeface="Helvetica Neue"/>
                <a:sym typeface="Helvetica Neue"/>
              </a:rPr>
              <a:t>après </a:t>
            </a:r>
            <a:r>
              <a:rPr lang="fr-CA" sz="2400" dirty="0" smtClean="0">
                <a:solidFill>
                  <a:schemeClr val="tx1"/>
                </a:solidFill>
                <a:ea typeface="Helvetica Neue"/>
                <a:cs typeface="Helvetica Neue"/>
                <a:sym typeface="Helvetica Neue"/>
              </a:rPr>
              <a:t>que le push est terminé </a:t>
            </a:r>
          </a:p>
          <a:p>
            <a:pPr marL="1350965" lvl="5" indent="-342900">
              <a:buClr>
                <a:srgbClr val="558AAB"/>
              </a:buClr>
              <a:buFont typeface="Arial" panose="020B0604020202020204" pitchFamily="34" charset="0"/>
              <a:buChar char="•"/>
            </a:pPr>
            <a:r>
              <a:rPr lang="fr-CA" sz="2400" dirty="0" smtClean="0">
                <a:solidFill>
                  <a:schemeClr val="tx1"/>
                </a:solidFill>
                <a:ea typeface="Helvetica Neue"/>
                <a:cs typeface="Helvetica Neue"/>
                <a:sym typeface="Helvetica Neue"/>
              </a:rPr>
              <a:t>Peut </a:t>
            </a:r>
            <a:r>
              <a:rPr lang="fr-CA" sz="2400" dirty="0">
                <a:solidFill>
                  <a:schemeClr val="tx1"/>
                </a:solidFill>
                <a:ea typeface="Helvetica Neue"/>
                <a:cs typeface="Helvetica Neue"/>
                <a:sym typeface="Helvetica Neue"/>
              </a:rPr>
              <a:t>être utilisé pour mettre à jour d'autres services ou informer les </a:t>
            </a:r>
            <a:r>
              <a:rPr lang="fr-CA" sz="2400" dirty="0" smtClean="0">
                <a:solidFill>
                  <a:schemeClr val="tx1"/>
                </a:solidFill>
                <a:ea typeface="Helvetica Neue"/>
                <a:cs typeface="Helvetica Neue"/>
                <a:sym typeface="Helvetica Neue"/>
              </a:rPr>
              <a:t>utilisateurs</a:t>
            </a:r>
          </a:p>
          <a:p>
            <a:pPr marL="1350965" lvl="5" indent="-342900">
              <a:buClr>
                <a:srgbClr val="558AAB"/>
              </a:buClr>
              <a:buFont typeface="Arial" panose="020B0604020202020204" pitchFamily="34" charset="0"/>
              <a:buChar char="•"/>
            </a:pPr>
            <a:r>
              <a:rPr lang="fr-CA" sz="2400" dirty="0" smtClean="0">
                <a:solidFill>
                  <a:schemeClr val="tx1"/>
                </a:solidFill>
                <a:ea typeface="Helvetica Neue"/>
                <a:cs typeface="Helvetica Neue"/>
                <a:sym typeface="Helvetica Neue"/>
              </a:rPr>
              <a:t>Mettre à jour votre système de ticket</a:t>
            </a:r>
          </a:p>
          <a:p>
            <a:pPr marL="1350965" lvl="5" indent="-342900">
              <a:buClr>
                <a:srgbClr val="558AAB"/>
              </a:buClr>
              <a:buFont typeface="Arial" panose="020B0604020202020204" pitchFamily="34" charset="0"/>
              <a:buChar char="•"/>
            </a:pPr>
            <a:r>
              <a:rPr lang="fr-CA" sz="2400" dirty="0" smtClean="0">
                <a:solidFill>
                  <a:schemeClr val="tx1"/>
                </a:solidFill>
                <a:ea typeface="Helvetica Neue"/>
                <a:cs typeface="Helvetica Neue"/>
                <a:sym typeface="Helvetica Neue"/>
              </a:rPr>
              <a:t>Analyser le commentaire associé au commit</a:t>
            </a:r>
          </a:p>
          <a:p>
            <a:pPr marL="657873" lvl="3" indent="0">
              <a:buClr>
                <a:srgbClr val="558AAB"/>
              </a:buClr>
              <a:buNone/>
            </a:pPr>
            <a:endParaRPr lang="fr-CA" dirty="0">
              <a:ea typeface="Helvetica Neue"/>
              <a:cs typeface="Helvetica Neue"/>
              <a:sym typeface="Helvetica Neue"/>
            </a:endParaRP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116</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35409321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7" y="1498269"/>
            <a:ext cx="12068293" cy="4583876"/>
          </a:xfrm>
        </p:spPr>
        <p:txBody>
          <a:bodyPr>
            <a:noAutofit/>
          </a:bodyPr>
          <a:lstStyle/>
          <a:p>
            <a:pPr marL="635013" lvl="1" indent="-342900">
              <a:buClr>
                <a:srgbClr val="558AAB"/>
              </a:buClr>
              <a:buFont typeface="Arial" panose="020B0604020202020204" pitchFamily="34" charset="0"/>
              <a:buChar char="•"/>
            </a:pPr>
            <a:r>
              <a:rPr lang="fr-CA" dirty="0" smtClean="0">
                <a:ea typeface="Helvetica Neue"/>
                <a:cs typeface="Helvetica Neue"/>
                <a:sym typeface="Helvetica Neue"/>
              </a:rPr>
              <a:t>Personnalisation/</a:t>
            </a:r>
            <a:r>
              <a:rPr lang="fr-CA" dirty="0">
                <a:ea typeface="Helvetica Neue"/>
                <a:cs typeface="Helvetica Neue"/>
                <a:sym typeface="Helvetica Neue"/>
              </a:rPr>
              <a:t>Définir un gabarit de messages de commit</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C</a:t>
            </a:r>
            <a:r>
              <a:rPr lang="fr-CA" dirty="0">
                <a:ea typeface="Helvetica Neue"/>
                <a:cs typeface="Helvetica Neue"/>
                <a:sym typeface="Helvetica Neue"/>
              </a:rPr>
              <a:t>ô</a:t>
            </a:r>
            <a:r>
              <a:rPr lang="fr-CA" dirty="0" smtClean="0">
                <a:ea typeface="Helvetica Neue"/>
                <a:cs typeface="Helvetica Neue"/>
                <a:sym typeface="Helvetica Neue"/>
              </a:rPr>
              <a:t>té client</a:t>
            </a:r>
          </a:p>
          <a:p>
            <a:pPr marL="1000773" lvl="3" indent="-342900">
              <a:buClr>
                <a:srgbClr val="558AAB"/>
              </a:buClr>
              <a:buFont typeface="Arial" panose="020B0604020202020204" pitchFamily="34" charset="0"/>
              <a:buChar char="•"/>
            </a:pPr>
            <a:r>
              <a:rPr lang="fr-CA" dirty="0" smtClean="0">
                <a:ea typeface="Helvetica Neue"/>
                <a:cs typeface="Helvetica Neue"/>
                <a:sym typeface="Helvetica Neue"/>
              </a:rPr>
              <a:t>Il existe trois type de fichier de configuration</a:t>
            </a:r>
          </a:p>
          <a:p>
            <a:pPr marL="1183653" lvl="4" indent="-342900">
              <a:buClr>
                <a:srgbClr val="558AAB"/>
              </a:buClr>
              <a:buFont typeface="Arial" panose="020B0604020202020204" pitchFamily="34" charset="0"/>
              <a:buChar char="•"/>
            </a:pPr>
            <a:r>
              <a:rPr lang="fr-CA" dirty="0" smtClean="0">
                <a:ea typeface="Helvetica Neue"/>
                <a:cs typeface="Helvetica Neue"/>
                <a:sym typeface="Helvetica Neue"/>
              </a:rPr>
              <a:t>System</a:t>
            </a:r>
          </a:p>
          <a:p>
            <a:pPr marL="1350965" lvl="5" indent="-342900">
              <a:buClr>
                <a:srgbClr val="558AAB"/>
              </a:buClr>
              <a:buFont typeface="Arial" panose="020B0604020202020204" pitchFamily="34" charset="0"/>
              <a:buChar char="•"/>
            </a:pPr>
            <a:r>
              <a:rPr lang="fr-CA" sz="2400" dirty="0" smtClean="0">
                <a:solidFill>
                  <a:schemeClr val="tx1"/>
                </a:solidFill>
                <a:ea typeface="Helvetica Neue"/>
                <a:cs typeface="Helvetica Neue"/>
                <a:sym typeface="Helvetica Neue"/>
              </a:rPr>
              <a:t>Contient des valeurs pour chaque utilisateur du système</a:t>
            </a:r>
          </a:p>
          <a:p>
            <a:pPr marL="1183653" lvl="4" indent="-342900">
              <a:buClr>
                <a:srgbClr val="558AAB"/>
              </a:buClr>
              <a:buFont typeface="Arial" panose="020B0604020202020204" pitchFamily="34" charset="0"/>
              <a:buChar char="•"/>
            </a:pPr>
            <a:r>
              <a:rPr lang="fr-CA" dirty="0" smtClean="0">
                <a:ea typeface="Helvetica Neue"/>
                <a:cs typeface="Helvetica Neue"/>
                <a:sym typeface="Helvetica Neue"/>
              </a:rPr>
              <a:t>Globale</a:t>
            </a:r>
          </a:p>
          <a:p>
            <a:pPr marL="1350965" lvl="5" indent="-342900">
              <a:buClr>
                <a:srgbClr val="558AAB"/>
              </a:buClr>
              <a:buFont typeface="Arial" panose="020B0604020202020204" pitchFamily="34" charset="0"/>
              <a:buChar char="•"/>
            </a:pPr>
            <a:r>
              <a:rPr lang="fr-CA" sz="2400" dirty="0" smtClean="0">
                <a:solidFill>
                  <a:schemeClr val="tx1"/>
                </a:solidFill>
                <a:ea typeface="Helvetica Neue"/>
                <a:cs typeface="Helvetica Neue"/>
                <a:sym typeface="Helvetica Neue"/>
              </a:rPr>
              <a:t>Spécifique à chaque utilisateur</a:t>
            </a:r>
          </a:p>
          <a:p>
            <a:pPr marL="1183653" lvl="4" indent="-342900">
              <a:buClr>
                <a:srgbClr val="558AAB"/>
              </a:buClr>
              <a:buFont typeface="Arial" panose="020B0604020202020204" pitchFamily="34" charset="0"/>
              <a:buChar char="•"/>
            </a:pPr>
            <a:r>
              <a:rPr lang="fr-CA" dirty="0" smtClean="0">
                <a:ea typeface="Helvetica Neue"/>
                <a:cs typeface="Helvetica Neue"/>
                <a:sym typeface="Helvetica Neue"/>
              </a:rPr>
              <a:t>Local</a:t>
            </a:r>
          </a:p>
          <a:p>
            <a:pPr marL="1350965" lvl="5" indent="-342900">
              <a:buClr>
                <a:srgbClr val="558AAB"/>
              </a:buClr>
              <a:buFont typeface="Arial" panose="020B0604020202020204" pitchFamily="34" charset="0"/>
              <a:buChar char="•"/>
            </a:pPr>
            <a:r>
              <a:rPr lang="fr-CA" sz="2400" dirty="0" smtClean="0">
                <a:solidFill>
                  <a:schemeClr val="tx1"/>
                </a:solidFill>
                <a:ea typeface="Helvetica Neue"/>
                <a:cs typeface="Helvetica Neue"/>
                <a:sym typeface="Helvetica Neue"/>
              </a:rPr>
              <a:t>Spécifique au répertoire local que vous utilisez</a:t>
            </a:r>
          </a:p>
          <a:p>
            <a:pPr marL="1183653" lvl="4" indent="-342900">
              <a:buClr>
                <a:srgbClr val="558AAB"/>
              </a:buClr>
              <a:buFont typeface="Arial" panose="020B0604020202020204" pitchFamily="34" charset="0"/>
              <a:buChar char="•"/>
            </a:pPr>
            <a:r>
              <a:rPr lang="fr-CA" dirty="0" smtClean="0">
                <a:ea typeface="Helvetica Neue"/>
                <a:cs typeface="Helvetica Neue"/>
                <a:sym typeface="Helvetica Neue"/>
              </a:rPr>
              <a:t>git </a:t>
            </a:r>
            <a:r>
              <a:rPr lang="fr-CA" dirty="0">
                <a:ea typeface="Helvetica Neue"/>
                <a:cs typeface="Helvetica Neue"/>
                <a:sym typeface="Helvetica Neue"/>
              </a:rPr>
              <a:t>config </a:t>
            </a:r>
            <a:r>
              <a:rPr lang="fr-CA" dirty="0" smtClean="0">
                <a:ea typeface="Helvetica Neue"/>
                <a:cs typeface="Helvetica Neue"/>
                <a:sym typeface="Helvetica Neue"/>
              </a:rPr>
              <a:t>&lt;type&gt; </a:t>
            </a:r>
            <a:r>
              <a:rPr lang="fr-CA" dirty="0">
                <a:ea typeface="Helvetica Neue"/>
                <a:cs typeface="Helvetica Neue"/>
                <a:sym typeface="Helvetica Neue"/>
              </a:rPr>
              <a:t>--</a:t>
            </a:r>
            <a:r>
              <a:rPr lang="fr-CA" dirty="0" err="1" smtClean="0">
                <a:ea typeface="Helvetica Neue"/>
                <a:cs typeface="Helvetica Neue"/>
                <a:sym typeface="Helvetica Neue"/>
              </a:rPr>
              <a:t>edit</a:t>
            </a:r>
            <a:endParaRPr lang="fr-CA" dirty="0" smtClean="0">
              <a:ea typeface="Helvetica Neue"/>
              <a:cs typeface="Helvetica Neue"/>
              <a:sym typeface="Helvetica Neue"/>
            </a:endParaRPr>
          </a:p>
          <a:p>
            <a:pPr marL="1350965" lvl="5" indent="-342900">
              <a:buClr>
                <a:srgbClr val="558AAB"/>
              </a:buClr>
              <a:buFont typeface="Arial" panose="020B0604020202020204" pitchFamily="34" charset="0"/>
              <a:buChar char="•"/>
            </a:pPr>
            <a:r>
              <a:rPr lang="fr-CA" sz="2400" dirty="0" smtClean="0">
                <a:solidFill>
                  <a:schemeClr val="tx1"/>
                </a:solidFill>
                <a:ea typeface="Helvetica Neue"/>
                <a:cs typeface="Helvetica Neue"/>
                <a:sym typeface="Helvetica Neue"/>
              </a:rPr>
              <a:t>Type égale a –system, --global, --local </a:t>
            </a: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117</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310051336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7" y="1498269"/>
            <a:ext cx="12068293" cy="4583876"/>
          </a:xfrm>
        </p:spPr>
        <p:txBody>
          <a:bodyPr>
            <a:noAutofit/>
          </a:bodyPr>
          <a:lstStyle/>
          <a:p>
            <a:pPr marL="635013" lvl="1" indent="-342900">
              <a:buClr>
                <a:srgbClr val="558AAB"/>
              </a:buClr>
              <a:buFont typeface="Arial" panose="020B0604020202020204" pitchFamily="34" charset="0"/>
              <a:buChar char="•"/>
            </a:pPr>
            <a:r>
              <a:rPr lang="fr-CA" dirty="0" smtClean="0">
                <a:ea typeface="Helvetica Neue"/>
                <a:cs typeface="Helvetica Neue"/>
                <a:sym typeface="Helvetica Neue"/>
              </a:rPr>
              <a:t>Personnalisation/</a:t>
            </a:r>
            <a:r>
              <a:rPr lang="fr-CA" dirty="0">
                <a:ea typeface="Helvetica Neue"/>
                <a:cs typeface="Helvetica Neue"/>
                <a:sym typeface="Helvetica Neue"/>
              </a:rPr>
              <a:t>Définir un gabarit de messages de commit</a:t>
            </a:r>
          </a:p>
          <a:p>
            <a:pPr marL="817893" lvl="2" indent="-342900">
              <a:buClr>
                <a:srgbClr val="558AAB"/>
              </a:buClr>
              <a:buFont typeface="Arial" panose="020B0604020202020204" pitchFamily="34" charset="0"/>
              <a:buChar char="•"/>
            </a:pPr>
            <a:r>
              <a:rPr lang="fr-CA" dirty="0">
                <a:ea typeface="Helvetica Neue"/>
                <a:cs typeface="Helvetica Neue"/>
                <a:sym typeface="Helvetica Neue"/>
              </a:rPr>
              <a:t>C</a:t>
            </a:r>
            <a:r>
              <a:rPr lang="fr-CA" dirty="0" smtClean="0">
                <a:ea typeface="Helvetica Neue"/>
                <a:cs typeface="Helvetica Neue"/>
                <a:sym typeface="Helvetica Neue"/>
              </a:rPr>
              <a:t>oté client</a:t>
            </a:r>
          </a:p>
          <a:p>
            <a:pPr marL="1000773" lvl="3" indent="-342900">
              <a:buClr>
                <a:srgbClr val="558AAB"/>
              </a:buClr>
              <a:buFont typeface="Arial" panose="020B0604020202020204" pitchFamily="34" charset="0"/>
              <a:buChar char="•"/>
            </a:pPr>
            <a:r>
              <a:rPr lang="fr-CA" dirty="0" smtClean="0">
                <a:ea typeface="Helvetica Neue"/>
                <a:cs typeface="Helvetica Neue"/>
                <a:sym typeface="Helvetica Neue"/>
              </a:rPr>
              <a:t>Vous pouvez modifier les fichiers ou:</a:t>
            </a:r>
          </a:p>
          <a:p>
            <a:pPr marL="1183653" lvl="4" indent="-342900">
              <a:buClr>
                <a:srgbClr val="558AAB"/>
              </a:buClr>
              <a:buFont typeface="Arial" panose="020B0604020202020204" pitchFamily="34" charset="0"/>
              <a:buChar char="•"/>
            </a:pPr>
            <a:r>
              <a:rPr lang="fr-CA" dirty="0" smtClean="0">
                <a:ea typeface="Helvetica Neue"/>
                <a:cs typeface="Helvetica Neue"/>
                <a:sym typeface="Helvetica Neue"/>
              </a:rPr>
              <a:t>Créer un fichier contenant votre message de commit</a:t>
            </a:r>
          </a:p>
          <a:p>
            <a:pPr marL="1183653" lvl="4" indent="-342900">
              <a:buClr>
                <a:srgbClr val="558AAB"/>
              </a:buClr>
              <a:buFont typeface="Arial" panose="020B0604020202020204" pitchFamily="34" charset="0"/>
              <a:buChar char="•"/>
            </a:pPr>
            <a:r>
              <a:rPr lang="fr-CA" dirty="0" smtClean="0">
                <a:ea typeface="Helvetica Neue"/>
                <a:cs typeface="Helvetica Neue"/>
                <a:sym typeface="Helvetica Neue"/>
              </a:rPr>
              <a:t>Exécuter </a:t>
            </a:r>
            <a:r>
              <a:rPr lang="fr-CA" dirty="0">
                <a:ea typeface="Helvetica Neue"/>
                <a:cs typeface="Helvetica Neue"/>
                <a:sym typeface="Helvetica Neue"/>
              </a:rPr>
              <a:t>$ git config --global </a:t>
            </a:r>
            <a:r>
              <a:rPr lang="fr-CA" dirty="0" err="1">
                <a:ea typeface="Helvetica Neue"/>
                <a:cs typeface="Helvetica Neue"/>
                <a:sym typeface="Helvetica Neue"/>
              </a:rPr>
              <a:t>commit.template</a:t>
            </a:r>
            <a:r>
              <a:rPr lang="fr-CA" dirty="0">
                <a:ea typeface="Helvetica Neue"/>
                <a:cs typeface="Helvetica Neue"/>
                <a:sym typeface="Helvetica Neue"/>
              </a:rPr>
              <a:t> </a:t>
            </a:r>
            <a:r>
              <a:rPr lang="fr-CA" dirty="0" smtClean="0">
                <a:ea typeface="Helvetica Neue"/>
                <a:cs typeface="Helvetica Neue"/>
                <a:sym typeface="Helvetica Neue"/>
              </a:rPr>
              <a:t>~/&lt;nom du fichier&gt;.</a:t>
            </a:r>
            <a:r>
              <a:rPr lang="fr-CA" dirty="0" err="1" smtClean="0">
                <a:ea typeface="Helvetica Neue"/>
                <a:cs typeface="Helvetica Neue"/>
                <a:sym typeface="Helvetica Neue"/>
              </a:rPr>
              <a:t>txt</a:t>
            </a:r>
            <a:endParaRPr lang="fr-CA" dirty="0" smtClean="0">
              <a:ea typeface="Helvetica Neue"/>
              <a:cs typeface="Helvetica Neue"/>
              <a:sym typeface="Helvetica Neue"/>
            </a:endParaRPr>
          </a:p>
          <a:p>
            <a:pPr marL="1183653" lvl="4" indent="-342900">
              <a:buClr>
                <a:srgbClr val="558AAB"/>
              </a:buClr>
              <a:buFont typeface="Arial" panose="020B0604020202020204" pitchFamily="34" charset="0"/>
              <a:buChar char="•"/>
            </a:pPr>
            <a:r>
              <a:rPr lang="fr-CA" dirty="0" smtClean="0">
                <a:ea typeface="Helvetica Neue"/>
                <a:cs typeface="Helvetica Neue"/>
                <a:sym typeface="Helvetica Neue"/>
              </a:rPr>
              <a:t>$ git commit</a:t>
            </a:r>
            <a:endParaRPr lang="fr-CA" dirty="0" smtClean="0">
              <a:solidFill>
                <a:schemeClr val="tx1"/>
              </a:solidFill>
              <a:ea typeface="Helvetica Neue"/>
              <a:cs typeface="Helvetica Neue"/>
              <a:sym typeface="Helvetica Neue"/>
            </a:endParaRP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118</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79073463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7" y="1498269"/>
            <a:ext cx="12068293" cy="4583876"/>
          </a:xfrm>
        </p:spPr>
        <p:txBody>
          <a:bodyPr>
            <a:noAutofit/>
          </a:bodyPr>
          <a:lstStyle/>
          <a:p>
            <a:pPr marL="635013" lvl="1" indent="-342900">
              <a:buClr>
                <a:srgbClr val="558AAB"/>
              </a:buClr>
              <a:buFont typeface="Arial" panose="020B0604020202020204" pitchFamily="34" charset="0"/>
              <a:buChar char="•"/>
            </a:pPr>
            <a:r>
              <a:rPr lang="fr-CA" dirty="0" smtClean="0">
                <a:ea typeface="Helvetica Neue"/>
                <a:cs typeface="Helvetica Neue"/>
                <a:sym typeface="Helvetica Neue"/>
              </a:rPr>
              <a:t>Personnalisation/</a:t>
            </a:r>
            <a:r>
              <a:rPr lang="fr-FR" dirty="0">
                <a:ea typeface="Helvetica Neue"/>
                <a:cs typeface="Helvetica Neue"/>
                <a:sym typeface="Helvetica Neue"/>
              </a:rPr>
              <a:t>Envoyer des courriels </a:t>
            </a:r>
            <a:r>
              <a:rPr lang="fr-FR" dirty="0" smtClean="0">
                <a:ea typeface="Helvetica Neue"/>
                <a:cs typeface="Helvetica Neue"/>
                <a:sym typeface="Helvetica Neue"/>
              </a:rPr>
              <a:t>automatiquement</a:t>
            </a:r>
            <a:endParaRPr lang="fr-CA" dirty="0" smtClean="0">
              <a:ea typeface="Helvetica Neue"/>
              <a:cs typeface="Helvetica Neue"/>
              <a:sym typeface="Helvetica Neue"/>
            </a:endParaRP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Coté serveur</a:t>
            </a:r>
          </a:p>
          <a:p>
            <a:pPr marL="1000773" lvl="3" indent="-342900">
              <a:buClr>
                <a:srgbClr val="558AAB"/>
              </a:buClr>
              <a:buFont typeface="Arial" panose="020B0604020202020204" pitchFamily="34" charset="0"/>
              <a:buChar char="•"/>
            </a:pPr>
            <a:r>
              <a:rPr lang="fr-CA" dirty="0" smtClean="0">
                <a:ea typeface="Helvetica Neue"/>
                <a:cs typeface="Helvetica Neue"/>
                <a:sym typeface="Helvetica Neue"/>
              </a:rPr>
              <a:t>Vous devez installer un service de courriel Ex: </a:t>
            </a:r>
            <a:r>
              <a:rPr lang="fr-CA" dirty="0" err="1" smtClean="0">
                <a:ea typeface="Helvetica Neue"/>
                <a:cs typeface="Helvetica Neue"/>
                <a:sym typeface="Helvetica Neue"/>
              </a:rPr>
              <a:t>mailx</a:t>
            </a:r>
            <a:r>
              <a:rPr lang="fr-CA" dirty="0" smtClean="0">
                <a:ea typeface="Helvetica Neue"/>
                <a:cs typeface="Helvetica Neue"/>
                <a:sym typeface="Helvetica Neue"/>
              </a:rPr>
              <a:t> pour RHEL</a:t>
            </a:r>
          </a:p>
          <a:p>
            <a:pPr marL="1000773" lvl="3" indent="-342900">
              <a:buClr>
                <a:srgbClr val="558AAB"/>
              </a:buClr>
              <a:buFont typeface="Arial" panose="020B0604020202020204" pitchFamily="34" charset="0"/>
              <a:buChar char="•"/>
            </a:pPr>
            <a:r>
              <a:rPr lang="fr-FR" dirty="0"/>
              <a:t>Vous devez activer l'agent de transfert de message </a:t>
            </a:r>
            <a:r>
              <a:rPr lang="fr-FR" dirty="0" smtClean="0"/>
              <a:t>sur </a:t>
            </a:r>
            <a:r>
              <a:rPr lang="fr-FR" dirty="0"/>
              <a:t>votre serveur git</a:t>
            </a:r>
            <a:endParaRPr lang="fr-CA" dirty="0" smtClean="0">
              <a:ea typeface="Helvetica Neue"/>
              <a:cs typeface="Helvetica Neue"/>
              <a:sym typeface="Helvetica Neue"/>
            </a:endParaRPr>
          </a:p>
          <a:p>
            <a:pPr marL="1000773" lvl="3" indent="-342900">
              <a:buClr>
                <a:srgbClr val="558AAB"/>
              </a:buClr>
              <a:buFont typeface="Arial" panose="020B0604020202020204" pitchFamily="34" charset="0"/>
              <a:buChar char="•"/>
            </a:pPr>
            <a:r>
              <a:rPr lang="fr-CA" dirty="0" smtClean="0">
                <a:ea typeface="Helvetica Neue"/>
                <a:cs typeface="Helvetica Neue"/>
                <a:sym typeface="Helvetica Neue"/>
              </a:rPr>
              <a:t>Écrire un script intitulé post-</a:t>
            </a:r>
            <a:r>
              <a:rPr lang="fr-CA" dirty="0" err="1" smtClean="0">
                <a:ea typeface="Helvetica Neue"/>
                <a:cs typeface="Helvetica Neue"/>
                <a:sym typeface="Helvetica Neue"/>
              </a:rPr>
              <a:t>receive</a:t>
            </a:r>
            <a:r>
              <a:rPr lang="fr-CA" dirty="0" smtClean="0">
                <a:ea typeface="Helvetica Neue"/>
                <a:cs typeface="Helvetica Neue"/>
                <a:sym typeface="Helvetica Neue"/>
              </a:rPr>
              <a:t>-email</a:t>
            </a:r>
          </a:p>
          <a:p>
            <a:pPr marL="1000773" lvl="3" indent="-342900">
              <a:buClr>
                <a:srgbClr val="558AAB"/>
              </a:buClr>
              <a:buFont typeface="Arial" panose="020B0604020202020204" pitchFamily="34" charset="0"/>
              <a:buChar char="•"/>
            </a:pPr>
            <a:r>
              <a:rPr lang="fr-CA" dirty="0">
                <a:ea typeface="Helvetica Neue"/>
                <a:cs typeface="Helvetica Neue"/>
                <a:sym typeface="Helvetica Neue"/>
              </a:rPr>
              <a:t>/</a:t>
            </a:r>
            <a:r>
              <a:rPr lang="fr-CA" dirty="0" err="1" smtClean="0">
                <a:ea typeface="Helvetica Neue"/>
                <a:cs typeface="Helvetica Neue"/>
                <a:sym typeface="Helvetica Neue"/>
              </a:rPr>
              <a:t>usr</a:t>
            </a:r>
            <a:r>
              <a:rPr lang="fr-CA" dirty="0" smtClean="0">
                <a:ea typeface="Helvetica Neue"/>
                <a:cs typeface="Helvetica Neue"/>
                <a:sym typeface="Helvetica Neue"/>
              </a:rPr>
              <a:t>/</a:t>
            </a:r>
            <a:r>
              <a:rPr lang="fr-CA" dirty="0" err="1" smtClean="0">
                <a:ea typeface="Helvetica Neue"/>
                <a:cs typeface="Helvetica Neue"/>
                <a:sym typeface="Helvetica Neue"/>
              </a:rPr>
              <a:t>share</a:t>
            </a:r>
            <a:r>
              <a:rPr lang="fr-CA" dirty="0" smtClean="0">
                <a:ea typeface="Helvetica Neue"/>
                <a:cs typeface="Helvetica Neue"/>
                <a:sym typeface="Helvetica Neue"/>
              </a:rPr>
              <a:t>/doc/git-</a:t>
            </a:r>
            <a:r>
              <a:rPr lang="fr-CA" dirty="0" err="1" smtClean="0">
                <a:ea typeface="Helvetica Neue"/>
                <a:cs typeface="Helvetica Neue"/>
                <a:sym typeface="Helvetica Neue"/>
              </a:rPr>
              <a:t>core</a:t>
            </a:r>
            <a:r>
              <a:rPr lang="fr-CA" dirty="0" smtClean="0">
                <a:ea typeface="Helvetica Neue"/>
                <a:cs typeface="Helvetica Neue"/>
                <a:sym typeface="Helvetica Neue"/>
              </a:rPr>
              <a:t>/</a:t>
            </a:r>
            <a:r>
              <a:rPr lang="fr-CA" dirty="0" err="1" smtClean="0">
                <a:ea typeface="Helvetica Neue"/>
                <a:cs typeface="Helvetica Neue"/>
                <a:sym typeface="Helvetica Neue"/>
              </a:rPr>
              <a:t>contrib</a:t>
            </a:r>
            <a:r>
              <a:rPr lang="fr-CA" dirty="0" smtClean="0">
                <a:ea typeface="Helvetica Neue"/>
                <a:cs typeface="Helvetica Neue"/>
                <a:sym typeface="Helvetica Neue"/>
              </a:rPr>
              <a:t>/</a:t>
            </a:r>
            <a:r>
              <a:rPr lang="fr-CA" dirty="0" err="1" smtClean="0">
                <a:ea typeface="Helvetica Neue"/>
                <a:cs typeface="Helvetica Neue"/>
                <a:sym typeface="Helvetica Neue"/>
              </a:rPr>
              <a:t>hooks</a:t>
            </a:r>
            <a:r>
              <a:rPr lang="fr-CA" dirty="0" smtClean="0">
                <a:ea typeface="Helvetica Neue"/>
                <a:cs typeface="Helvetica Neue"/>
                <a:sym typeface="Helvetica Neue"/>
              </a:rPr>
              <a:t>/post-</a:t>
            </a:r>
            <a:r>
              <a:rPr lang="fr-CA" dirty="0" err="1" smtClean="0">
                <a:ea typeface="Helvetica Neue"/>
                <a:cs typeface="Helvetica Neue"/>
                <a:sym typeface="Helvetica Neue"/>
              </a:rPr>
              <a:t>receive</a:t>
            </a:r>
            <a:r>
              <a:rPr lang="fr-CA" dirty="0" smtClean="0">
                <a:ea typeface="Helvetica Neue"/>
                <a:cs typeface="Helvetica Neue"/>
                <a:sym typeface="Helvetica Neue"/>
              </a:rPr>
              <a:t>-email</a:t>
            </a:r>
          </a:p>
          <a:p>
            <a:pPr marL="1000773" lvl="3" indent="-342900">
              <a:buClr>
                <a:srgbClr val="558AAB"/>
              </a:buClr>
              <a:buFont typeface="Arial" panose="020B0604020202020204" pitchFamily="34" charset="0"/>
              <a:buChar char="•"/>
            </a:pPr>
            <a:r>
              <a:rPr lang="fr-CA" dirty="0">
                <a:ea typeface="Helvetica Neue"/>
                <a:cs typeface="Helvetica Neue"/>
                <a:sym typeface="Helvetica Neue"/>
              </a:rPr>
              <a:t> chmod </a:t>
            </a:r>
            <a:r>
              <a:rPr lang="fr-CA" dirty="0" err="1">
                <a:ea typeface="Helvetica Neue"/>
                <a:cs typeface="Helvetica Neue"/>
                <a:sym typeface="Helvetica Neue"/>
              </a:rPr>
              <a:t>a+x</a:t>
            </a:r>
            <a:r>
              <a:rPr lang="fr-CA" dirty="0">
                <a:ea typeface="Helvetica Neue"/>
                <a:cs typeface="Helvetica Neue"/>
                <a:sym typeface="Helvetica Neue"/>
              </a:rPr>
              <a:t> </a:t>
            </a:r>
            <a:r>
              <a:rPr lang="fr-CA" dirty="0" smtClean="0">
                <a:ea typeface="Helvetica Neue"/>
                <a:cs typeface="Helvetica Neue"/>
                <a:sym typeface="Helvetica Neue"/>
              </a:rPr>
              <a:t>post-</a:t>
            </a:r>
            <a:r>
              <a:rPr lang="fr-CA" dirty="0" err="1" smtClean="0">
                <a:ea typeface="Helvetica Neue"/>
                <a:cs typeface="Helvetica Neue"/>
                <a:sym typeface="Helvetica Neue"/>
              </a:rPr>
              <a:t>receive</a:t>
            </a:r>
            <a:r>
              <a:rPr lang="fr-CA" dirty="0" smtClean="0">
                <a:ea typeface="Helvetica Neue"/>
                <a:cs typeface="Helvetica Neue"/>
                <a:sym typeface="Helvetica Neue"/>
              </a:rPr>
              <a:t>-email</a:t>
            </a:r>
          </a:p>
          <a:p>
            <a:pPr marL="1000773" lvl="3" indent="-342900">
              <a:buClr>
                <a:srgbClr val="558AAB"/>
              </a:buClr>
              <a:buFont typeface="Arial" panose="020B0604020202020204" pitchFamily="34" charset="0"/>
              <a:buChar char="•"/>
            </a:pPr>
            <a:r>
              <a:rPr lang="fr-CA" dirty="0">
                <a:ea typeface="Helvetica Neue"/>
                <a:cs typeface="Helvetica Neue"/>
                <a:sym typeface="Helvetica Neue"/>
              </a:rPr>
              <a:t>cd /</a:t>
            </a:r>
            <a:r>
              <a:rPr lang="fr-CA" dirty="0" err="1" smtClean="0">
                <a:ea typeface="Helvetica Neue"/>
                <a:cs typeface="Helvetica Neue"/>
                <a:sym typeface="Helvetica Neue"/>
              </a:rPr>
              <a:t>path</a:t>
            </a:r>
            <a:r>
              <a:rPr lang="fr-CA" dirty="0" smtClean="0">
                <a:ea typeface="Helvetica Neue"/>
                <a:cs typeface="Helvetica Neue"/>
                <a:sym typeface="Helvetica Neue"/>
              </a:rPr>
              <a:t>/to/</a:t>
            </a:r>
            <a:r>
              <a:rPr lang="fr-CA" dirty="0" err="1" smtClean="0">
                <a:ea typeface="Helvetica Neue"/>
                <a:cs typeface="Helvetica Neue"/>
                <a:sym typeface="Helvetica Neue"/>
              </a:rPr>
              <a:t>your</a:t>
            </a:r>
            <a:r>
              <a:rPr lang="fr-CA" dirty="0" smtClean="0">
                <a:ea typeface="Helvetica Neue"/>
                <a:cs typeface="Helvetica Neue"/>
                <a:sym typeface="Helvetica Neue"/>
              </a:rPr>
              <a:t>/</a:t>
            </a:r>
            <a:r>
              <a:rPr lang="fr-CA" dirty="0" err="1" smtClean="0">
                <a:ea typeface="Helvetica Neue"/>
                <a:cs typeface="Helvetica Neue"/>
                <a:sym typeface="Helvetica Neue"/>
              </a:rPr>
              <a:t>repository.git</a:t>
            </a:r>
            <a:endParaRPr lang="fr-CA" dirty="0" smtClean="0">
              <a:ea typeface="Helvetica Neue"/>
              <a:cs typeface="Helvetica Neue"/>
              <a:sym typeface="Helvetica Neue"/>
            </a:endParaRPr>
          </a:p>
          <a:p>
            <a:pPr marL="1000773" lvl="3" indent="-342900">
              <a:buClr>
                <a:srgbClr val="558AAB"/>
              </a:buClr>
              <a:buFont typeface="Arial" panose="020B0604020202020204" pitchFamily="34" charset="0"/>
              <a:buChar char="•"/>
            </a:pPr>
            <a:r>
              <a:rPr lang="fr-CA" dirty="0">
                <a:ea typeface="Helvetica Neue"/>
                <a:cs typeface="Helvetica Neue"/>
                <a:sym typeface="Helvetica Neue"/>
              </a:rPr>
              <a:t>ln -</a:t>
            </a:r>
            <a:r>
              <a:rPr lang="fr-CA" dirty="0" err="1">
                <a:ea typeface="Helvetica Neue"/>
                <a:cs typeface="Helvetica Neue"/>
                <a:sym typeface="Helvetica Neue"/>
              </a:rPr>
              <a:t>sf</a:t>
            </a:r>
            <a:r>
              <a:rPr lang="fr-CA" dirty="0">
                <a:ea typeface="Helvetica Neue"/>
                <a:cs typeface="Helvetica Neue"/>
                <a:sym typeface="Helvetica Neue"/>
              </a:rPr>
              <a:t> /</a:t>
            </a:r>
            <a:r>
              <a:rPr lang="fr-CA" dirty="0" err="1">
                <a:ea typeface="Helvetica Neue"/>
                <a:cs typeface="Helvetica Neue"/>
                <a:sym typeface="Helvetica Neue"/>
              </a:rPr>
              <a:t>usr</a:t>
            </a:r>
            <a:r>
              <a:rPr lang="fr-CA" dirty="0">
                <a:ea typeface="Helvetica Neue"/>
                <a:cs typeface="Helvetica Neue"/>
                <a:sym typeface="Helvetica Neue"/>
              </a:rPr>
              <a:t>/</a:t>
            </a:r>
            <a:r>
              <a:rPr lang="fr-CA" dirty="0" err="1">
                <a:ea typeface="Helvetica Neue"/>
                <a:cs typeface="Helvetica Neue"/>
                <a:sym typeface="Helvetica Neue"/>
              </a:rPr>
              <a:t>share</a:t>
            </a:r>
            <a:r>
              <a:rPr lang="fr-CA" dirty="0">
                <a:ea typeface="Helvetica Neue"/>
                <a:cs typeface="Helvetica Neue"/>
                <a:sym typeface="Helvetica Neue"/>
              </a:rPr>
              <a:t>/doc/git-</a:t>
            </a:r>
            <a:r>
              <a:rPr lang="fr-CA" dirty="0" err="1">
                <a:ea typeface="Helvetica Neue"/>
                <a:cs typeface="Helvetica Neue"/>
                <a:sym typeface="Helvetica Neue"/>
              </a:rPr>
              <a:t>core</a:t>
            </a:r>
            <a:r>
              <a:rPr lang="fr-CA" dirty="0">
                <a:ea typeface="Helvetica Neue"/>
                <a:cs typeface="Helvetica Neue"/>
                <a:sym typeface="Helvetica Neue"/>
              </a:rPr>
              <a:t>/</a:t>
            </a:r>
            <a:r>
              <a:rPr lang="fr-CA" dirty="0" err="1">
                <a:ea typeface="Helvetica Neue"/>
                <a:cs typeface="Helvetica Neue"/>
                <a:sym typeface="Helvetica Neue"/>
              </a:rPr>
              <a:t>contrib</a:t>
            </a:r>
            <a:r>
              <a:rPr lang="fr-CA" dirty="0">
                <a:ea typeface="Helvetica Neue"/>
                <a:cs typeface="Helvetica Neue"/>
                <a:sym typeface="Helvetica Neue"/>
              </a:rPr>
              <a:t>/</a:t>
            </a:r>
            <a:r>
              <a:rPr lang="fr-CA" dirty="0" err="1">
                <a:ea typeface="Helvetica Neue"/>
                <a:cs typeface="Helvetica Neue"/>
                <a:sym typeface="Helvetica Neue"/>
              </a:rPr>
              <a:t>hooks</a:t>
            </a:r>
            <a:r>
              <a:rPr lang="fr-CA" dirty="0">
                <a:ea typeface="Helvetica Neue"/>
                <a:cs typeface="Helvetica Neue"/>
                <a:sym typeface="Helvetica Neue"/>
              </a:rPr>
              <a:t>/post-</a:t>
            </a:r>
            <a:r>
              <a:rPr lang="fr-CA" dirty="0" err="1">
                <a:ea typeface="Helvetica Neue"/>
                <a:cs typeface="Helvetica Neue"/>
                <a:sym typeface="Helvetica Neue"/>
              </a:rPr>
              <a:t>receive</a:t>
            </a:r>
            <a:r>
              <a:rPr lang="fr-CA" dirty="0">
                <a:ea typeface="Helvetica Neue"/>
                <a:cs typeface="Helvetica Neue"/>
                <a:sym typeface="Helvetica Neue"/>
              </a:rPr>
              <a:t>-email </a:t>
            </a:r>
            <a:r>
              <a:rPr lang="fr-CA" dirty="0" err="1">
                <a:ea typeface="Helvetica Neue"/>
                <a:cs typeface="Helvetica Neue"/>
                <a:sym typeface="Helvetica Neue"/>
              </a:rPr>
              <a:t>hooks</a:t>
            </a:r>
            <a:r>
              <a:rPr lang="fr-CA" dirty="0">
                <a:ea typeface="Helvetica Neue"/>
                <a:cs typeface="Helvetica Neue"/>
                <a:sym typeface="Helvetica Neue"/>
              </a:rPr>
              <a:t>/post-</a:t>
            </a:r>
            <a:r>
              <a:rPr lang="fr-CA" dirty="0" err="1">
                <a:ea typeface="Helvetica Neue"/>
                <a:cs typeface="Helvetica Neue"/>
                <a:sym typeface="Helvetica Neue"/>
              </a:rPr>
              <a:t>receive</a:t>
            </a:r>
            <a:endParaRPr lang="fr-CA" dirty="0" smtClean="0">
              <a:ea typeface="Helvetica Neue"/>
              <a:cs typeface="Helvetica Neue"/>
              <a:sym typeface="Helvetica Neue"/>
            </a:endParaRPr>
          </a:p>
          <a:p>
            <a:pPr marL="1000773" lvl="3" indent="-342900">
              <a:buClr>
                <a:srgbClr val="558AAB"/>
              </a:buClr>
              <a:buFont typeface="Arial" panose="020B0604020202020204" pitchFamily="34" charset="0"/>
              <a:buChar char="•"/>
            </a:pPr>
            <a:endParaRPr lang="fr-CA" dirty="0" smtClean="0">
              <a:ea typeface="Helvetica Neue"/>
              <a:cs typeface="Helvetica Neue"/>
              <a:sym typeface="Helvetica Neue"/>
            </a:endParaRPr>
          </a:p>
          <a:p>
            <a:pPr marL="1000773" lvl="3" indent="-342900">
              <a:buClr>
                <a:srgbClr val="558AAB"/>
              </a:buClr>
              <a:buFont typeface="Arial" panose="020B0604020202020204" pitchFamily="34" charset="0"/>
              <a:buChar char="•"/>
            </a:pPr>
            <a:endParaRPr lang="fr-CA" dirty="0" smtClean="0">
              <a:ea typeface="Helvetica Neue"/>
              <a:cs typeface="Helvetica Neue"/>
              <a:sym typeface="Helvetica Neue"/>
            </a:endParaRPr>
          </a:p>
          <a:p>
            <a:pPr marL="1000773" lvl="3" indent="-342900">
              <a:buClr>
                <a:srgbClr val="558AAB"/>
              </a:buClr>
              <a:buFont typeface="Arial" panose="020B0604020202020204" pitchFamily="34" charset="0"/>
              <a:buChar char="•"/>
            </a:pPr>
            <a:endParaRPr lang="fr-CA" dirty="0" smtClean="0">
              <a:ea typeface="Helvetica Neue"/>
              <a:cs typeface="Helvetica Neue"/>
              <a:sym typeface="Helvetica Neue"/>
            </a:endParaRPr>
          </a:p>
          <a:p>
            <a:pPr marL="817893" lvl="2" indent="-342900">
              <a:buClr>
                <a:srgbClr val="558AAB"/>
              </a:buClr>
              <a:buFont typeface="Arial" panose="020B0604020202020204" pitchFamily="34" charset="0"/>
              <a:buChar char="•"/>
            </a:pPr>
            <a:endParaRPr lang="fr-CA" dirty="0" smtClean="0">
              <a:ea typeface="Helvetica Neue"/>
              <a:cs typeface="Helvetica Neue"/>
              <a:sym typeface="Helvetica Neue"/>
            </a:endParaRP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119</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547775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693518" y="1158789"/>
            <a:ext cx="11498481" cy="4023359"/>
          </a:xfrm>
        </p:spPr>
        <p:txBody>
          <a:bodyPr>
            <a:normAutofit/>
          </a:bodyPr>
          <a:lstStyle/>
          <a:p>
            <a:pPr marL="635013" lvl="1" indent="-342900">
              <a:buClr>
                <a:srgbClr val="558AAB"/>
              </a:buClr>
              <a:buFont typeface="Arial" panose="020B0604020202020204" pitchFamily="34" charset="0"/>
              <a:buChar char="•"/>
            </a:pPr>
            <a:r>
              <a:rPr lang="fr-FR" dirty="0" smtClean="0">
                <a:ea typeface="Helvetica Neue"/>
                <a:cs typeface="Helvetica Neue"/>
                <a:sym typeface="Helvetica Neue"/>
              </a:rPr>
              <a:t>Opérations GIT</a:t>
            </a:r>
            <a:endParaRPr lang="fr-CA" dirty="0" smtClean="0">
              <a:ea typeface="Helvetica Neue"/>
              <a:cs typeface="Helvetica Neue"/>
              <a:sym typeface="Helvetica Neue"/>
            </a:endParaRPr>
          </a:p>
          <a:p>
            <a:pPr marL="817893" lvl="2" indent="-342900">
              <a:buClr>
                <a:schemeClr val="accent2"/>
              </a:buClr>
              <a:buFont typeface="Arial" panose="020B0604020202020204" pitchFamily="34" charset="0"/>
              <a:buChar char="•"/>
            </a:pPr>
            <a:r>
              <a:rPr lang="fr-CA" dirty="0" err="1">
                <a:ea typeface="Helvetica Neue"/>
                <a:cs typeface="Helvetica Neue"/>
                <a:sym typeface="Helvetica Neue"/>
              </a:rPr>
              <a:t>C</a:t>
            </a:r>
            <a:r>
              <a:rPr lang="fr-CA" dirty="0" err="1" smtClean="0">
                <a:ea typeface="Helvetica Neue"/>
                <a:cs typeface="Helvetica Neue"/>
                <a:sym typeface="Helvetica Neue"/>
              </a:rPr>
              <a:t>heckout</a:t>
            </a:r>
            <a:endParaRPr lang="fr-CA" dirty="0">
              <a:ea typeface="Helvetica Neue"/>
              <a:cs typeface="Helvetica Neue"/>
              <a:sym typeface="Helvetica Neue"/>
            </a:endParaRPr>
          </a:p>
          <a:p>
            <a:pPr marL="817893" lvl="2" indent="-342900">
              <a:buClr>
                <a:schemeClr val="accent2"/>
              </a:buClr>
              <a:buFont typeface="Arial" panose="020B0604020202020204" pitchFamily="34" charset="0"/>
              <a:buChar char="•"/>
            </a:pPr>
            <a:r>
              <a:rPr lang="fr-CA" dirty="0" smtClean="0">
                <a:ea typeface="Helvetica Neue"/>
                <a:cs typeface="Helvetica Neue"/>
                <a:sym typeface="Helvetica Neue"/>
              </a:rPr>
              <a:t>$ git checkout</a:t>
            </a:r>
            <a:r>
              <a:rPr lang="fr-CA" dirty="0" smtClean="0"/>
              <a:t> </a:t>
            </a:r>
            <a:r>
              <a:rPr lang="fr-CA" dirty="0" err="1" smtClean="0"/>
              <a:t>develop</a:t>
            </a:r>
            <a:endParaRPr lang="fr-CA" dirty="0" smtClean="0"/>
          </a:p>
          <a:p>
            <a:pPr marL="840753" lvl="4" indent="0">
              <a:buClr>
                <a:schemeClr val="accent2"/>
              </a:buClr>
              <a:buNone/>
            </a:pPr>
            <a:r>
              <a:rPr lang="en-CA" dirty="0" smtClean="0">
                <a:ea typeface="Helvetica Neue"/>
                <a:cs typeface="Helvetica Neue"/>
                <a:sym typeface="Helvetica Neue"/>
              </a:rPr>
              <a:t>Switched </a:t>
            </a:r>
            <a:r>
              <a:rPr lang="en-CA" dirty="0">
                <a:ea typeface="Helvetica Neue"/>
                <a:cs typeface="Helvetica Neue"/>
                <a:sym typeface="Helvetica Neue"/>
              </a:rPr>
              <a:t>to branch 'develop'</a:t>
            </a:r>
          </a:p>
          <a:p>
            <a:pPr marL="840753" lvl="4" indent="0">
              <a:buClr>
                <a:schemeClr val="accent2"/>
              </a:buClr>
              <a:buNone/>
            </a:pPr>
            <a:r>
              <a:rPr lang="en-CA" dirty="0" smtClean="0">
                <a:ea typeface="Helvetica Neue"/>
                <a:cs typeface="Helvetica Neue"/>
                <a:sym typeface="Helvetica Neue"/>
              </a:rPr>
              <a:t>Your </a:t>
            </a:r>
            <a:r>
              <a:rPr lang="en-CA" dirty="0">
                <a:ea typeface="Helvetica Neue"/>
                <a:cs typeface="Helvetica Neue"/>
                <a:sym typeface="Helvetica Neue"/>
              </a:rPr>
              <a:t>branch is up-to-date with 'origin/integration'.</a:t>
            </a:r>
            <a:endParaRPr lang="fr-CA" dirty="0">
              <a:ea typeface="Helvetica Neue"/>
              <a:cs typeface="Helvetica Neue"/>
              <a:sym typeface="Helvetica Neue"/>
            </a:endParaRPr>
          </a:p>
          <a:p>
            <a:pPr marL="817893" lvl="2" indent="-342900">
              <a:buClr>
                <a:schemeClr val="accent2"/>
              </a:buClr>
              <a:buFont typeface="Arial" panose="020B0604020202020204" pitchFamily="34" charset="0"/>
              <a:buChar char="•"/>
            </a:pPr>
            <a:endParaRPr lang="fr-CA" dirty="0" smtClean="0">
              <a:ea typeface="Helvetica Neue"/>
              <a:cs typeface="Helvetica Neue"/>
              <a:sym typeface="Helvetica Neue"/>
            </a:endParaRPr>
          </a:p>
          <a:p>
            <a:endParaRPr lang="fr-CA" dirty="0" smtClean="0">
              <a:ea typeface="Helvetica Neue"/>
              <a:cs typeface="Helvetica Neue"/>
              <a:sym typeface="Helvetica Neue"/>
            </a:endParaRPr>
          </a:p>
          <a:p>
            <a:endParaRPr lang="fr-CA" dirty="0" smtClean="0">
              <a:ea typeface="Helvetica Neue"/>
              <a:cs typeface="Helvetica Neue"/>
              <a:sym typeface="Helvetica Neue"/>
            </a:endParaRPr>
          </a:p>
          <a:p>
            <a:endParaRPr lang="fr-CA" dirty="0"/>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12</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398820740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 y="1498269"/>
            <a:ext cx="12192000" cy="4583876"/>
          </a:xfrm>
        </p:spPr>
        <p:txBody>
          <a:bodyPr>
            <a:noAutofit/>
          </a:bodyPr>
          <a:lstStyle/>
          <a:p>
            <a:pPr marL="635013" lvl="1" indent="-342900">
              <a:buClr>
                <a:srgbClr val="558AAB"/>
              </a:buClr>
              <a:buFont typeface="Arial" panose="020B0604020202020204" pitchFamily="34" charset="0"/>
              <a:buChar char="•"/>
            </a:pPr>
            <a:r>
              <a:rPr lang="fr-CA" dirty="0" smtClean="0">
                <a:ea typeface="Helvetica Neue"/>
                <a:cs typeface="Helvetica Neue"/>
                <a:sym typeface="Helvetica Neue"/>
              </a:rPr>
              <a:t>Personnalisation/</a:t>
            </a:r>
            <a:r>
              <a:rPr lang="fr-FR" dirty="0">
                <a:ea typeface="Helvetica Neue"/>
                <a:cs typeface="Helvetica Neue"/>
                <a:sym typeface="Helvetica Neue"/>
              </a:rPr>
              <a:t>Envoyer des courriels </a:t>
            </a:r>
            <a:r>
              <a:rPr lang="fr-FR" dirty="0" smtClean="0">
                <a:ea typeface="Helvetica Neue"/>
                <a:cs typeface="Helvetica Neue"/>
                <a:sym typeface="Helvetica Neue"/>
              </a:rPr>
              <a:t>automatiquement</a:t>
            </a:r>
            <a:endParaRPr lang="fr-CA" dirty="0" smtClean="0">
              <a:ea typeface="Helvetica Neue"/>
              <a:cs typeface="Helvetica Neue"/>
              <a:sym typeface="Helvetica Neue"/>
            </a:endParaRP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Coté serveur</a:t>
            </a:r>
          </a:p>
          <a:p>
            <a:pPr marL="1000773" lvl="3" indent="-342900">
              <a:buClr>
                <a:srgbClr val="558AAB"/>
              </a:buClr>
              <a:buFont typeface="Arial" panose="020B0604020202020204" pitchFamily="34" charset="0"/>
              <a:buChar char="•"/>
            </a:pPr>
            <a:r>
              <a:rPr lang="fr-FR" dirty="0"/>
              <a:t>Modifier la </a:t>
            </a:r>
            <a:r>
              <a:rPr lang="fr-FR" dirty="0" smtClean="0"/>
              <a:t>description du dépôt</a:t>
            </a:r>
          </a:p>
          <a:p>
            <a:pPr marL="1183653" lvl="4" indent="-342900">
              <a:buClr>
                <a:srgbClr val="558AAB"/>
              </a:buClr>
              <a:buFont typeface="Arial" panose="020B0604020202020204" pitchFamily="34" charset="0"/>
              <a:buChar char="•"/>
            </a:pPr>
            <a:r>
              <a:rPr lang="fr-CA" dirty="0"/>
              <a:t>Le nom du </a:t>
            </a:r>
            <a:r>
              <a:rPr lang="fr-CA" dirty="0" smtClean="0"/>
              <a:t>dépôt </a:t>
            </a:r>
            <a:r>
              <a:rPr lang="fr-CA" dirty="0"/>
              <a:t>dans l'objet du courriel est la première ligne de $ GIT_DIR / </a:t>
            </a:r>
            <a:r>
              <a:rPr lang="fr-CA" dirty="0" smtClean="0"/>
              <a:t>description</a:t>
            </a:r>
          </a:p>
          <a:p>
            <a:pPr marL="1183653" lvl="4" indent="-342900">
              <a:buClr>
                <a:srgbClr val="558AAB"/>
              </a:buClr>
              <a:buFont typeface="Arial" panose="020B0604020202020204" pitchFamily="34" charset="0"/>
              <a:buChar char="•"/>
            </a:pPr>
            <a:r>
              <a:rPr lang="fr-CA" dirty="0" smtClean="0"/>
              <a:t>Ajouter le nom du projet à la première ligne</a:t>
            </a:r>
          </a:p>
          <a:p>
            <a:pPr marL="1000773" lvl="3" indent="-342900">
              <a:buClr>
                <a:srgbClr val="558AAB"/>
              </a:buClr>
              <a:buFont typeface="Arial" panose="020B0604020202020204" pitchFamily="34" charset="0"/>
              <a:buChar char="•"/>
            </a:pPr>
            <a:r>
              <a:rPr lang="fr-CA" dirty="0" smtClean="0"/>
              <a:t>Modifier le </a:t>
            </a:r>
            <a:r>
              <a:rPr lang="fr-CA" dirty="0"/>
              <a:t>fichier de configuration</a:t>
            </a:r>
          </a:p>
          <a:p>
            <a:pPr marL="1183653" lvl="4" indent="-342900">
              <a:buClr>
                <a:srgbClr val="558AAB"/>
              </a:buClr>
              <a:buFont typeface="Arial" panose="020B0604020202020204" pitchFamily="34" charset="0"/>
              <a:buChar char="•"/>
            </a:pPr>
            <a:r>
              <a:rPr lang="fr-FR" dirty="0" smtClean="0"/>
              <a:t>Ajouter l’adresse courriel de l’expéditeur et la liste des destinataires</a:t>
            </a:r>
          </a:p>
          <a:p>
            <a:pPr marL="1183653" lvl="4" indent="-342900">
              <a:buClr>
                <a:srgbClr val="558AAB"/>
              </a:buClr>
              <a:buFont typeface="Arial" panose="020B0604020202020204" pitchFamily="34" charset="0"/>
              <a:buChar char="•"/>
            </a:pPr>
            <a:r>
              <a:rPr lang="fr-FR" dirty="0" smtClean="0"/>
              <a:t>Ex: </a:t>
            </a:r>
          </a:p>
          <a:p>
            <a:pPr marL="1208065" lvl="6" indent="0">
              <a:lnSpc>
                <a:spcPct val="70000"/>
              </a:lnSpc>
              <a:spcBef>
                <a:spcPts val="0"/>
              </a:spcBef>
              <a:spcAft>
                <a:spcPts val="0"/>
              </a:spcAft>
              <a:buClr>
                <a:srgbClr val="558AAB"/>
              </a:buClr>
              <a:buNone/>
            </a:pPr>
            <a:r>
              <a:rPr lang="en-CA" sz="2400" dirty="0" smtClean="0">
                <a:solidFill>
                  <a:schemeClr val="tx1"/>
                </a:solidFill>
              </a:rPr>
              <a:t>[</a:t>
            </a:r>
            <a:r>
              <a:rPr lang="en-CA" sz="2400" dirty="0">
                <a:solidFill>
                  <a:schemeClr val="tx1"/>
                </a:solidFill>
              </a:rPr>
              <a:t>hooks]</a:t>
            </a:r>
          </a:p>
          <a:p>
            <a:pPr marL="1208065" lvl="6" indent="0">
              <a:lnSpc>
                <a:spcPct val="70000"/>
              </a:lnSpc>
              <a:spcBef>
                <a:spcPts val="0"/>
              </a:spcBef>
              <a:spcAft>
                <a:spcPts val="0"/>
              </a:spcAft>
              <a:buClr>
                <a:srgbClr val="558AAB"/>
              </a:buClr>
              <a:buNone/>
            </a:pPr>
            <a:r>
              <a:rPr lang="en-CA" sz="2400" dirty="0" err="1" smtClean="0">
                <a:solidFill>
                  <a:schemeClr val="tx1"/>
                </a:solidFill>
              </a:rPr>
              <a:t>mailinglist</a:t>
            </a:r>
            <a:r>
              <a:rPr lang="en-CA" sz="2400" dirty="0" smtClean="0">
                <a:solidFill>
                  <a:schemeClr val="tx1"/>
                </a:solidFill>
              </a:rPr>
              <a:t> </a:t>
            </a:r>
            <a:r>
              <a:rPr lang="en-CA" sz="2400" dirty="0">
                <a:solidFill>
                  <a:schemeClr val="tx1"/>
                </a:solidFill>
              </a:rPr>
              <a:t>= "email1@example.com email2@example.com"</a:t>
            </a:r>
          </a:p>
          <a:p>
            <a:pPr marL="1208065" lvl="6" indent="0">
              <a:lnSpc>
                <a:spcPct val="70000"/>
              </a:lnSpc>
              <a:spcBef>
                <a:spcPts val="0"/>
              </a:spcBef>
              <a:spcAft>
                <a:spcPts val="0"/>
              </a:spcAft>
              <a:buClr>
                <a:srgbClr val="558AAB"/>
              </a:buClr>
              <a:buNone/>
            </a:pPr>
            <a:r>
              <a:rPr lang="en-CA" sz="2400" dirty="0" err="1" smtClean="0">
                <a:solidFill>
                  <a:schemeClr val="tx1"/>
                </a:solidFill>
              </a:rPr>
              <a:t>senderemail</a:t>
            </a:r>
            <a:r>
              <a:rPr lang="en-CA" sz="2400" dirty="0" smtClean="0">
                <a:solidFill>
                  <a:schemeClr val="tx1"/>
                </a:solidFill>
              </a:rPr>
              <a:t> </a:t>
            </a:r>
            <a:r>
              <a:rPr lang="en-CA" sz="2400" dirty="0">
                <a:solidFill>
                  <a:schemeClr val="tx1"/>
                </a:solidFill>
              </a:rPr>
              <a:t>= "owner@exmaple.com"</a:t>
            </a:r>
            <a:endParaRPr lang="fr-FR" sz="2400" dirty="0" smtClean="0">
              <a:solidFill>
                <a:schemeClr val="tx1"/>
              </a:solidFill>
            </a:endParaRPr>
          </a:p>
          <a:p>
            <a:pPr marL="1183653" lvl="4" indent="-342900">
              <a:buClr>
                <a:srgbClr val="558AAB"/>
              </a:buClr>
              <a:buFont typeface="Arial" panose="020B0604020202020204" pitchFamily="34" charset="0"/>
              <a:buChar char="•"/>
            </a:pPr>
            <a:endParaRPr lang="fr-CA" dirty="0" smtClean="0">
              <a:ea typeface="Helvetica Neue"/>
              <a:cs typeface="Helvetica Neue"/>
              <a:sym typeface="Helvetica Neue"/>
            </a:endParaRPr>
          </a:p>
          <a:p>
            <a:pPr marL="1000773" lvl="3" indent="-342900">
              <a:buClr>
                <a:srgbClr val="558AAB"/>
              </a:buClr>
              <a:buFont typeface="Arial" panose="020B0604020202020204" pitchFamily="34" charset="0"/>
              <a:buChar char="•"/>
            </a:pPr>
            <a:endParaRPr lang="fr-CA" dirty="0" smtClean="0">
              <a:ea typeface="Helvetica Neue"/>
              <a:cs typeface="Helvetica Neue"/>
              <a:sym typeface="Helvetica Neue"/>
            </a:endParaRPr>
          </a:p>
          <a:p>
            <a:pPr marL="1000773" lvl="3" indent="-342900">
              <a:buClr>
                <a:srgbClr val="558AAB"/>
              </a:buClr>
              <a:buFont typeface="Arial" panose="020B0604020202020204" pitchFamily="34" charset="0"/>
              <a:buChar char="•"/>
            </a:pPr>
            <a:endParaRPr lang="fr-CA" dirty="0" smtClean="0">
              <a:ea typeface="Helvetica Neue"/>
              <a:cs typeface="Helvetica Neue"/>
              <a:sym typeface="Helvetica Neue"/>
            </a:endParaRPr>
          </a:p>
          <a:p>
            <a:pPr marL="817893" lvl="2" indent="-342900">
              <a:buClr>
                <a:srgbClr val="558AAB"/>
              </a:buClr>
              <a:buFont typeface="Arial" panose="020B0604020202020204" pitchFamily="34" charset="0"/>
              <a:buChar char="•"/>
            </a:pPr>
            <a:endParaRPr lang="fr-CA" dirty="0" smtClean="0">
              <a:ea typeface="Helvetica Neue"/>
              <a:cs typeface="Helvetica Neue"/>
              <a:sym typeface="Helvetica Neue"/>
            </a:endParaRP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120</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173967308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454257-7B8D-42C0-8DB2-776EFA202679}"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121</a:t>
            </a:fld>
            <a:endParaRPr lang="en-CA"/>
          </a:p>
        </p:txBody>
      </p:sp>
      <p:sp>
        <p:nvSpPr>
          <p:cNvPr id="7" name="Title 6"/>
          <p:cNvSpPr>
            <a:spLocks noGrp="1"/>
          </p:cNvSpPr>
          <p:nvPr>
            <p:ph type="title"/>
          </p:nvPr>
        </p:nvSpPr>
        <p:spPr/>
        <p:txBody>
          <a:bodyPr/>
          <a:lstStyle/>
          <a:p>
            <a:r>
              <a:rPr lang="en-CA" sz="4000" dirty="0" smtClean="0">
                <a:solidFill>
                  <a:srgbClr val="558AAB"/>
                </a:solidFill>
                <a:latin typeface="Helvetica Neue"/>
                <a:ea typeface="Helvetica Neue"/>
                <a:cs typeface="Helvetica Neue"/>
                <a:sym typeface="Helvetica Neue"/>
              </a:rPr>
              <a:t>EXERCICE 4</a:t>
            </a:r>
            <a:endParaRPr lang="en-CA" sz="4000" dirty="0"/>
          </a:p>
        </p:txBody>
      </p:sp>
      <p:sp>
        <p:nvSpPr>
          <p:cNvPr id="5" name="Espace réservé du texte 4"/>
          <p:cNvSpPr>
            <a:spLocks noGrp="1"/>
          </p:cNvSpPr>
          <p:nvPr>
            <p:ph type="body" idx="1"/>
          </p:nvPr>
        </p:nvSpPr>
        <p:spPr/>
        <p:txBody>
          <a:bodyPr/>
          <a:lstStyle/>
          <a:p>
            <a:r>
              <a:rPr lang="fr-CA" dirty="0" smtClean="0"/>
              <a:t>Pour se familiariser avec la configuration d’environnement, nous allons définir un gabarit pour les commentaires de validation</a:t>
            </a:r>
            <a:endParaRPr lang="fr-CA" dirty="0"/>
          </a:p>
        </p:txBody>
      </p:sp>
    </p:spTree>
    <p:extLst>
      <p:ext uri="{BB962C8B-B14F-4D97-AF65-F5344CB8AC3E}">
        <p14:creationId xmlns:p14="http://schemas.microsoft.com/office/powerpoint/2010/main" val="161209765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454257-7B8D-42C0-8DB2-776EFA202679}"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122</a:t>
            </a:fld>
            <a:endParaRPr lang="en-CA"/>
          </a:p>
        </p:txBody>
      </p:sp>
      <p:sp>
        <p:nvSpPr>
          <p:cNvPr id="9" name="Title 8"/>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
        <p:nvSpPr>
          <p:cNvPr id="11" name="Text Placeholder 10"/>
          <p:cNvSpPr>
            <a:spLocks noGrp="1"/>
          </p:cNvSpPr>
          <p:nvPr>
            <p:ph type="body" idx="4294967295"/>
          </p:nvPr>
        </p:nvSpPr>
        <p:spPr>
          <a:xfrm>
            <a:off x="956600" y="1648942"/>
            <a:ext cx="9381558" cy="4309405"/>
          </a:xfrm>
        </p:spPr>
        <p:txBody>
          <a:bodyPr/>
          <a:lstStyle/>
          <a:p>
            <a:pPr marL="635013" lvl="1" indent="-342900">
              <a:buClr>
                <a:srgbClr val="558AAB"/>
              </a:buClr>
              <a:buFont typeface="Arial" panose="020B0604020202020204" pitchFamily="34" charset="0"/>
              <a:buChar char="•"/>
            </a:pPr>
            <a:r>
              <a:rPr lang="fr-CA" sz="2100" dirty="0">
                <a:solidFill>
                  <a:schemeClr val="tx1"/>
                </a:solidFill>
                <a:latin typeface="Helvetica Neue"/>
                <a:ea typeface="Helvetica Neue"/>
                <a:cs typeface="Helvetica Neue"/>
                <a:sym typeface="Helvetica Neue"/>
              </a:rPr>
              <a:t>Remanier </a:t>
            </a:r>
            <a:r>
              <a:rPr lang="fr-CA" sz="2100" dirty="0" smtClean="0">
                <a:solidFill>
                  <a:schemeClr val="tx1"/>
                </a:solidFill>
                <a:latin typeface="Helvetica Neue"/>
                <a:ea typeface="Helvetica Neue"/>
                <a:cs typeface="Helvetica Neue"/>
                <a:sym typeface="Helvetica Neue"/>
              </a:rPr>
              <a:t>l'historique</a:t>
            </a:r>
            <a:endParaRPr lang="fr-CA" sz="2100" dirty="0">
              <a:solidFill>
                <a:schemeClr val="tx1"/>
              </a:solidFill>
              <a:latin typeface="Helvetica Neue"/>
              <a:ea typeface="Helvetica Neue"/>
              <a:cs typeface="Helvetica Neue"/>
              <a:sym typeface="Helvetica Neue"/>
            </a:endParaRPr>
          </a:p>
          <a:p>
            <a:pPr marL="635013" lvl="1" indent="-342900">
              <a:buClr>
                <a:srgbClr val="558AAB"/>
              </a:buClr>
              <a:buFont typeface="Wingdings" panose="05000000000000000000" pitchFamily="2" charset="2"/>
              <a:buChar char="ü"/>
            </a:pPr>
            <a:r>
              <a:rPr lang="fr-CA" sz="2100" dirty="0" smtClean="0">
                <a:solidFill>
                  <a:schemeClr val="tx1"/>
                </a:solidFill>
                <a:latin typeface="Helvetica Neue"/>
                <a:ea typeface="Helvetica Neue"/>
                <a:cs typeface="Helvetica Neue"/>
                <a:sym typeface="Helvetica Neue"/>
              </a:rPr>
              <a:t>Afficher l’historique</a:t>
            </a:r>
          </a:p>
          <a:p>
            <a:pPr marL="635013" lvl="1" indent="-342900">
              <a:buClr>
                <a:srgbClr val="558AAB"/>
              </a:buClr>
              <a:buFont typeface="Wingdings" panose="05000000000000000000" pitchFamily="2" charset="2"/>
              <a:buChar char="ü"/>
            </a:pPr>
            <a:r>
              <a:rPr lang="fr-CA" sz="2100" dirty="0" smtClean="0">
                <a:solidFill>
                  <a:schemeClr val="tx1"/>
                </a:solidFill>
                <a:latin typeface="Helvetica Neue"/>
                <a:ea typeface="Helvetica Neue"/>
                <a:cs typeface="Helvetica Neue"/>
                <a:sym typeface="Helvetica Neue"/>
              </a:rPr>
              <a:t>Modifier l’historique</a:t>
            </a:r>
            <a:endParaRPr lang="fr-CA" sz="2100" dirty="0">
              <a:solidFill>
                <a:schemeClr val="tx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25709753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7" y="1498270"/>
            <a:ext cx="7951514" cy="4445330"/>
          </a:xfrm>
        </p:spPr>
        <p:txBody>
          <a:bodyPr>
            <a:noAutofit/>
          </a:bodyPr>
          <a:lstStyle/>
          <a:p>
            <a:pPr marL="635013" lvl="1" indent="-342900">
              <a:buClr>
                <a:srgbClr val="558AAB"/>
              </a:buClr>
              <a:buFont typeface="Arial" panose="020B0604020202020204" pitchFamily="34" charset="0"/>
              <a:buChar char="•"/>
            </a:pPr>
            <a:r>
              <a:rPr lang="fr-CA" dirty="0">
                <a:ea typeface="Helvetica Neue"/>
                <a:cs typeface="Helvetica Neue"/>
                <a:sym typeface="Helvetica Neue"/>
              </a:rPr>
              <a:t>Remanier </a:t>
            </a:r>
            <a:r>
              <a:rPr lang="fr-CA" dirty="0" smtClean="0">
                <a:ea typeface="Helvetica Neue"/>
                <a:cs typeface="Helvetica Neue"/>
                <a:sym typeface="Helvetica Neue"/>
              </a:rPr>
              <a:t>l'historique/Afficher l’historique</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 git log</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Affiche </a:t>
            </a:r>
            <a:r>
              <a:rPr lang="fr-CA" dirty="0">
                <a:ea typeface="Helvetica Neue"/>
                <a:cs typeface="Helvetica Neue"/>
                <a:sym typeface="Helvetica Neue"/>
              </a:rPr>
              <a:t>les </a:t>
            </a:r>
            <a:r>
              <a:rPr lang="fr-CA" dirty="0" err="1">
                <a:ea typeface="Helvetica Neue"/>
                <a:cs typeface="Helvetica Neue"/>
                <a:sym typeface="Helvetica Neue"/>
              </a:rPr>
              <a:t>commits</a:t>
            </a:r>
            <a:r>
              <a:rPr lang="fr-CA" dirty="0">
                <a:ea typeface="Helvetica Neue"/>
                <a:cs typeface="Helvetica Neue"/>
                <a:sym typeface="Helvetica Neue"/>
              </a:rPr>
              <a:t> réalisés </a:t>
            </a:r>
            <a:r>
              <a:rPr lang="fr-CA" dirty="0" smtClean="0">
                <a:ea typeface="Helvetica Neue"/>
                <a:cs typeface="Helvetica Neue"/>
                <a:sym typeface="Helvetica Neue"/>
              </a:rPr>
              <a:t>dans </a:t>
            </a:r>
            <a:r>
              <a:rPr lang="fr-CA" dirty="0">
                <a:ea typeface="Helvetica Neue"/>
                <a:cs typeface="Helvetica Neue"/>
                <a:sym typeface="Helvetica Neue"/>
              </a:rPr>
              <a:t>l'ordre chronologique </a:t>
            </a:r>
            <a:r>
              <a:rPr lang="fr-CA" dirty="0" smtClean="0">
                <a:ea typeface="Helvetica Neue"/>
                <a:cs typeface="Helvetica Neue"/>
                <a:sym typeface="Helvetica Neue"/>
              </a:rPr>
              <a:t>inverse</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 git log –p </a:t>
            </a:r>
          </a:p>
          <a:p>
            <a:pPr marL="1000773" lvl="3" indent="-342900">
              <a:buClr>
                <a:srgbClr val="558AAB"/>
              </a:buClr>
              <a:buFont typeface="Arial" panose="020B0604020202020204" pitchFamily="34" charset="0"/>
              <a:buChar char="•"/>
            </a:pPr>
            <a:r>
              <a:rPr lang="fr-CA" dirty="0" smtClean="0">
                <a:ea typeface="Helvetica Neue"/>
                <a:cs typeface="Helvetica Neue"/>
                <a:sym typeface="Helvetica Neue"/>
              </a:rPr>
              <a:t>Affiche les modifications</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 git log -&lt;n&gt;</a:t>
            </a:r>
          </a:p>
          <a:p>
            <a:pPr marL="1000773" lvl="3" indent="-342900">
              <a:buClr>
                <a:srgbClr val="558AAB"/>
              </a:buClr>
              <a:buFont typeface="Arial" panose="020B0604020202020204" pitchFamily="34" charset="0"/>
              <a:buChar char="•"/>
            </a:pPr>
            <a:r>
              <a:rPr lang="fr-CA" dirty="0" smtClean="0">
                <a:ea typeface="Helvetica Neue"/>
                <a:cs typeface="Helvetica Neue"/>
                <a:sym typeface="Helvetica Neue"/>
              </a:rPr>
              <a:t>Affiche les &lt;n&gt; derniers </a:t>
            </a:r>
            <a:r>
              <a:rPr lang="fr-CA" dirty="0" err="1" smtClean="0">
                <a:ea typeface="Helvetica Neue"/>
                <a:cs typeface="Helvetica Neue"/>
                <a:sym typeface="Helvetica Neue"/>
              </a:rPr>
              <a:t>commits</a:t>
            </a:r>
            <a:endParaRPr lang="fr-CA" dirty="0">
              <a:ea typeface="Helvetica Neue"/>
              <a:cs typeface="Helvetica Neue"/>
              <a:sym typeface="Helvetica Neue"/>
            </a:endParaRPr>
          </a:p>
          <a:p>
            <a:pPr marL="817893" lvl="2" indent="-342900">
              <a:buClr>
                <a:srgbClr val="558AAB"/>
              </a:buClr>
              <a:buFont typeface="Arial" panose="020B0604020202020204" pitchFamily="34" charset="0"/>
              <a:buChar char="•"/>
            </a:pPr>
            <a:endParaRPr lang="fr-CA" dirty="0" smtClean="0">
              <a:ea typeface="Helvetica Neue"/>
              <a:cs typeface="Helvetica Neue"/>
              <a:sym typeface="Helvetica Neue"/>
            </a:endParaRPr>
          </a:p>
          <a:p>
            <a:pPr marL="817893" lvl="2" indent="-342900">
              <a:buClr>
                <a:srgbClr val="558AAB"/>
              </a:buClr>
              <a:buFont typeface="Arial" panose="020B0604020202020204" pitchFamily="34" charset="0"/>
              <a:buChar char="•"/>
            </a:pPr>
            <a:endParaRPr lang="fr-CA" dirty="0" smtClean="0">
              <a:ea typeface="Helvetica Neue"/>
              <a:cs typeface="Helvetica Neue"/>
              <a:sym typeface="Helvetica Neue"/>
            </a:endParaRPr>
          </a:p>
          <a:p>
            <a:pPr marL="657873" lvl="3" indent="0">
              <a:buClr>
                <a:srgbClr val="558AAB"/>
              </a:buClr>
              <a:buNone/>
            </a:pPr>
            <a:endParaRPr lang="fr-CA" dirty="0">
              <a:ea typeface="Helvetica Neue"/>
              <a:cs typeface="Helvetica Neue"/>
              <a:sym typeface="Helvetica Neue"/>
            </a:endParaRP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123</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pic>
        <p:nvPicPr>
          <p:cNvPr id="5" name="Picture 4"/>
          <p:cNvPicPr>
            <a:picLocks noChangeAspect="1"/>
          </p:cNvPicPr>
          <p:nvPr/>
        </p:nvPicPr>
        <p:blipFill>
          <a:blip r:embed="rId3"/>
          <a:stretch>
            <a:fillRect/>
          </a:stretch>
        </p:blipFill>
        <p:spPr>
          <a:xfrm>
            <a:off x="8296275" y="581117"/>
            <a:ext cx="3895725" cy="5629275"/>
          </a:xfrm>
          <a:prstGeom prst="rect">
            <a:avLst/>
          </a:prstGeom>
        </p:spPr>
      </p:pic>
    </p:spTree>
    <p:extLst>
      <p:ext uri="{BB962C8B-B14F-4D97-AF65-F5344CB8AC3E}">
        <p14:creationId xmlns:p14="http://schemas.microsoft.com/office/powerpoint/2010/main" val="523396454"/>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6" y="1498270"/>
            <a:ext cx="10777841" cy="4445330"/>
          </a:xfrm>
        </p:spPr>
        <p:txBody>
          <a:bodyPr>
            <a:noAutofit/>
          </a:bodyPr>
          <a:lstStyle/>
          <a:p>
            <a:pPr marL="635013" lvl="1" indent="-342900">
              <a:buClr>
                <a:srgbClr val="558AAB"/>
              </a:buClr>
              <a:buFont typeface="Arial" panose="020B0604020202020204" pitchFamily="34" charset="0"/>
              <a:buChar char="•"/>
            </a:pPr>
            <a:r>
              <a:rPr lang="fr-CA" dirty="0">
                <a:ea typeface="Helvetica Neue"/>
                <a:cs typeface="Helvetica Neue"/>
                <a:sym typeface="Helvetica Neue"/>
              </a:rPr>
              <a:t>Remanier </a:t>
            </a:r>
            <a:r>
              <a:rPr lang="fr-CA" dirty="0" smtClean="0">
                <a:ea typeface="Helvetica Neue"/>
                <a:cs typeface="Helvetica Neue"/>
                <a:sym typeface="Helvetica Neue"/>
              </a:rPr>
              <a:t>l'historique/Modifier l’historique</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Il est possible de modifier le commentaire</a:t>
            </a:r>
          </a:p>
          <a:p>
            <a:pPr marL="1000773" lvl="3" indent="-342900">
              <a:buClr>
                <a:srgbClr val="558AAB"/>
              </a:buClr>
              <a:buFont typeface="Arial" panose="020B0604020202020204" pitchFamily="34" charset="0"/>
              <a:buChar char="•"/>
            </a:pPr>
            <a:r>
              <a:rPr lang="fr-CA" dirty="0" smtClean="0">
                <a:ea typeface="Helvetica Neue"/>
                <a:cs typeface="Helvetica Neue"/>
                <a:sym typeface="Helvetica Neue"/>
              </a:rPr>
              <a:t>$ git commit --</a:t>
            </a:r>
            <a:r>
              <a:rPr lang="fr-CA" dirty="0" err="1" smtClean="0">
                <a:ea typeface="Helvetica Neue"/>
                <a:cs typeface="Helvetica Neue"/>
                <a:sym typeface="Helvetica Neue"/>
              </a:rPr>
              <a:t>amend</a:t>
            </a:r>
            <a:endParaRPr lang="fr-CA" dirty="0">
              <a:ea typeface="Helvetica Neue"/>
              <a:cs typeface="Helvetica Neue"/>
              <a:sym typeface="Helvetica Neue"/>
            </a:endParaRPr>
          </a:p>
          <a:p>
            <a:pPr marL="1183653" lvl="4" indent="-342900">
              <a:buClr>
                <a:srgbClr val="558AAB"/>
              </a:buClr>
              <a:buFont typeface="Arial" panose="020B0604020202020204" pitchFamily="34" charset="0"/>
              <a:buChar char="•"/>
            </a:pPr>
            <a:r>
              <a:rPr lang="fr-CA" dirty="0" smtClean="0">
                <a:ea typeface="Helvetica Neue"/>
                <a:cs typeface="Helvetica Neue"/>
                <a:sym typeface="Helvetica Neue"/>
              </a:rPr>
              <a:t>Modifier les commentaires du dernier commit</a:t>
            </a:r>
          </a:p>
          <a:p>
            <a:pPr marL="1183653" lvl="4" indent="-342900">
              <a:buClr>
                <a:srgbClr val="558AAB"/>
              </a:buClr>
              <a:buFont typeface="Arial" panose="020B0604020202020204" pitchFamily="34" charset="0"/>
              <a:buChar char="•"/>
            </a:pPr>
            <a:r>
              <a:rPr lang="fr-CA" dirty="0" smtClean="0">
                <a:ea typeface="Helvetica Neue"/>
                <a:cs typeface="Helvetica Neue"/>
                <a:sym typeface="Helvetica Neue"/>
              </a:rPr>
              <a:t>Vous pouvez ajouter ou supprimer des fichiers d’un commit</a:t>
            </a:r>
          </a:p>
          <a:p>
            <a:pPr marL="1183653" lvl="4" indent="-342900">
              <a:buClr>
                <a:srgbClr val="558AAB"/>
              </a:buClr>
              <a:buFont typeface="Arial" panose="020B0604020202020204" pitchFamily="34" charset="0"/>
              <a:buChar char="•"/>
            </a:pPr>
            <a:r>
              <a:rPr lang="fr-CA" dirty="0" smtClean="0">
                <a:ea typeface="Helvetica Neue"/>
                <a:cs typeface="Helvetica Neue"/>
                <a:sym typeface="Helvetica Neue"/>
              </a:rPr>
              <a:t>Ajouter le nouveau ficher </a:t>
            </a:r>
            <a:r>
              <a:rPr lang="fr-CA" dirty="0">
                <a:ea typeface="Helvetica Neue"/>
                <a:cs typeface="Helvetica Neue"/>
                <a:sym typeface="Helvetica Neue"/>
              </a:rPr>
              <a:t>à</a:t>
            </a:r>
            <a:r>
              <a:rPr lang="fr-CA" dirty="0" smtClean="0">
                <a:ea typeface="Helvetica Neue"/>
                <a:cs typeface="Helvetica Neue"/>
                <a:sym typeface="Helvetica Neue"/>
              </a:rPr>
              <a:t> la zone d’index et/ou exécuter $ git </a:t>
            </a:r>
            <a:r>
              <a:rPr lang="fr-CA" dirty="0" err="1" smtClean="0">
                <a:ea typeface="Helvetica Neue"/>
                <a:cs typeface="Helvetica Neue"/>
                <a:sym typeface="Helvetica Neue"/>
              </a:rPr>
              <a:t>rm</a:t>
            </a:r>
            <a:r>
              <a:rPr lang="fr-CA" dirty="0" smtClean="0">
                <a:ea typeface="Helvetica Neue"/>
                <a:cs typeface="Helvetica Neue"/>
                <a:sym typeface="Helvetica Neue"/>
              </a:rPr>
              <a:t> </a:t>
            </a:r>
          </a:p>
          <a:p>
            <a:pPr marL="1183653" lvl="4" indent="-342900">
              <a:buClr>
                <a:srgbClr val="558AAB"/>
              </a:buClr>
              <a:buFont typeface="Arial" panose="020B0604020202020204" pitchFamily="34" charset="0"/>
              <a:buChar char="•"/>
            </a:pPr>
            <a:r>
              <a:rPr lang="fr-CA" dirty="0" smtClean="0">
                <a:ea typeface="Helvetica Neue"/>
                <a:cs typeface="Helvetica Neue"/>
                <a:sym typeface="Helvetica Neue"/>
              </a:rPr>
              <a:t>Exécuter $ git commit --</a:t>
            </a:r>
            <a:r>
              <a:rPr lang="fr-CA" dirty="0" err="1" smtClean="0">
                <a:ea typeface="Helvetica Neue"/>
                <a:cs typeface="Helvetica Neue"/>
                <a:sym typeface="Helvetica Neue"/>
              </a:rPr>
              <a:t>amend</a:t>
            </a:r>
            <a:endParaRPr lang="fr-CA" dirty="0">
              <a:ea typeface="Helvetica Neue"/>
              <a:cs typeface="Helvetica Neue"/>
              <a:sym typeface="Helvetica Neue"/>
            </a:endParaRPr>
          </a:p>
          <a:p>
            <a:pPr marL="474993" lvl="2" indent="0">
              <a:buClr>
                <a:srgbClr val="558AAB"/>
              </a:buClr>
              <a:buNone/>
            </a:pPr>
            <a:endParaRPr lang="fr-CA" dirty="0" smtClean="0">
              <a:ea typeface="Helvetica Neue"/>
              <a:cs typeface="Helvetica Neue"/>
              <a:sym typeface="Helvetica Neue"/>
            </a:endParaRPr>
          </a:p>
          <a:p>
            <a:pPr marL="817893" lvl="2" indent="-342900">
              <a:buClr>
                <a:srgbClr val="558AAB"/>
              </a:buClr>
              <a:buFont typeface="Arial" panose="020B0604020202020204" pitchFamily="34" charset="0"/>
              <a:buChar char="•"/>
            </a:pPr>
            <a:endParaRPr lang="fr-CA" dirty="0" smtClean="0">
              <a:ea typeface="Helvetica Neue"/>
              <a:cs typeface="Helvetica Neue"/>
              <a:sym typeface="Helvetica Neue"/>
            </a:endParaRPr>
          </a:p>
          <a:p>
            <a:pPr marL="657873" lvl="3" indent="0">
              <a:buClr>
                <a:srgbClr val="558AAB"/>
              </a:buClr>
              <a:buNone/>
            </a:pPr>
            <a:endParaRPr lang="fr-CA" dirty="0">
              <a:ea typeface="Helvetica Neue"/>
              <a:cs typeface="Helvetica Neue"/>
              <a:sym typeface="Helvetica Neue"/>
            </a:endParaRP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124</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191852329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1857375" y="3430045"/>
            <a:ext cx="8477250" cy="2847975"/>
          </a:xfrm>
          <a:prstGeom prst="rect">
            <a:avLst/>
          </a:prstGeom>
        </p:spPr>
      </p:pic>
      <p:sp>
        <p:nvSpPr>
          <p:cNvPr id="8" name="Content Placeholder 7"/>
          <p:cNvSpPr>
            <a:spLocks noGrp="1"/>
          </p:cNvSpPr>
          <p:nvPr>
            <p:ph sz="half" idx="1"/>
          </p:nvPr>
        </p:nvSpPr>
        <p:spPr>
          <a:xfrm>
            <a:off x="123706" y="1498269"/>
            <a:ext cx="11644741" cy="4118759"/>
          </a:xfrm>
        </p:spPr>
        <p:txBody>
          <a:bodyPr>
            <a:noAutofit/>
          </a:bodyPr>
          <a:lstStyle/>
          <a:p>
            <a:pPr marL="635013" lvl="1" indent="-342900">
              <a:buClr>
                <a:srgbClr val="558AAB"/>
              </a:buClr>
              <a:buFont typeface="Arial" panose="020B0604020202020204" pitchFamily="34" charset="0"/>
              <a:buChar char="•"/>
            </a:pPr>
            <a:r>
              <a:rPr lang="fr-CA" dirty="0">
                <a:ea typeface="Helvetica Neue"/>
                <a:cs typeface="Helvetica Neue"/>
                <a:sym typeface="Helvetica Neue"/>
              </a:rPr>
              <a:t>Remanier </a:t>
            </a:r>
            <a:r>
              <a:rPr lang="fr-CA" dirty="0" smtClean="0">
                <a:ea typeface="Helvetica Neue"/>
                <a:cs typeface="Helvetica Neue"/>
                <a:sym typeface="Helvetica Neue"/>
              </a:rPr>
              <a:t>l'historique/Modifier l’historique</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Modifier plusieurs commentaires </a:t>
            </a:r>
          </a:p>
          <a:p>
            <a:pPr marL="1000773" lvl="3" indent="-342900">
              <a:buClr>
                <a:srgbClr val="558AAB"/>
              </a:buClr>
              <a:buFont typeface="Arial" panose="020B0604020202020204" pitchFamily="34" charset="0"/>
              <a:buChar char="•"/>
            </a:pPr>
            <a:r>
              <a:rPr lang="fr-CA" dirty="0" smtClean="0">
                <a:ea typeface="Helvetica Neue"/>
                <a:cs typeface="Helvetica Neue"/>
                <a:sym typeface="Helvetica Neue"/>
              </a:rPr>
              <a:t>Ex: le trois derniers </a:t>
            </a:r>
            <a:r>
              <a:rPr lang="fr-CA" dirty="0" err="1" smtClean="0">
                <a:ea typeface="Helvetica Neue"/>
                <a:cs typeface="Helvetica Neue"/>
                <a:sym typeface="Helvetica Neue"/>
              </a:rPr>
              <a:t>commits</a:t>
            </a:r>
            <a:r>
              <a:rPr lang="fr-CA" dirty="0" smtClean="0">
                <a:ea typeface="Helvetica Neue"/>
                <a:cs typeface="Helvetica Neue"/>
                <a:sym typeface="Helvetica Neue"/>
              </a:rPr>
              <a:t> </a:t>
            </a:r>
          </a:p>
          <a:p>
            <a:pPr marL="1000773" lvl="3" indent="-342900">
              <a:buClr>
                <a:srgbClr val="558AAB"/>
              </a:buClr>
              <a:buFont typeface="Arial" panose="020B0604020202020204" pitchFamily="34" charset="0"/>
              <a:buChar char="•"/>
            </a:pPr>
            <a:r>
              <a:rPr lang="fr-CA" dirty="0" smtClean="0">
                <a:ea typeface="Helvetica Neue"/>
                <a:cs typeface="Helvetica Neue"/>
                <a:sym typeface="Helvetica Neue"/>
              </a:rPr>
              <a:t>$ git </a:t>
            </a:r>
            <a:r>
              <a:rPr lang="fr-CA" dirty="0" err="1" smtClean="0">
                <a:ea typeface="Helvetica Neue"/>
                <a:cs typeface="Helvetica Neue"/>
                <a:sym typeface="Helvetica Neue"/>
              </a:rPr>
              <a:t>rebase</a:t>
            </a:r>
            <a:r>
              <a:rPr lang="fr-CA" smtClean="0">
                <a:ea typeface="Helvetica Neue"/>
                <a:cs typeface="Helvetica Neue"/>
                <a:sym typeface="Helvetica Neue"/>
              </a:rPr>
              <a:t> </a:t>
            </a:r>
            <a:r>
              <a:rPr lang="fr-CA" smtClean="0">
                <a:ea typeface="Helvetica Neue"/>
                <a:cs typeface="Helvetica Neue"/>
                <a:sym typeface="Helvetica Neue"/>
              </a:rPr>
              <a:t>-i </a:t>
            </a:r>
            <a:r>
              <a:rPr lang="fr-CA" dirty="0" smtClean="0">
                <a:ea typeface="Helvetica Neue"/>
                <a:cs typeface="Helvetica Neue"/>
                <a:sym typeface="Helvetica Neue"/>
              </a:rPr>
              <a:t>HEAD~3</a:t>
            </a:r>
            <a:endParaRPr lang="fr-CA" dirty="0">
              <a:ea typeface="Helvetica Neue"/>
              <a:cs typeface="Helvetica Neue"/>
              <a:sym typeface="Helvetica Neue"/>
            </a:endParaRPr>
          </a:p>
          <a:p>
            <a:pPr marL="1183653" lvl="4" indent="-342900">
              <a:buClr>
                <a:srgbClr val="558AAB"/>
              </a:buClr>
              <a:buFont typeface="Arial" panose="020B0604020202020204" pitchFamily="34" charset="0"/>
              <a:buChar char="•"/>
            </a:pPr>
            <a:r>
              <a:rPr lang="fr-CA" dirty="0" smtClean="0">
                <a:ea typeface="Helvetica Neue"/>
                <a:cs typeface="Helvetica Neue"/>
                <a:sym typeface="Helvetica Neue"/>
              </a:rPr>
              <a:t>Cette </a:t>
            </a:r>
            <a:r>
              <a:rPr lang="fr-CA" dirty="0">
                <a:ea typeface="Helvetica Neue"/>
                <a:cs typeface="Helvetica Neue"/>
                <a:sym typeface="Helvetica Neue"/>
              </a:rPr>
              <a:t>commande vous donne une liste des </a:t>
            </a:r>
            <a:r>
              <a:rPr lang="fr-CA" dirty="0" err="1">
                <a:ea typeface="Helvetica Neue"/>
                <a:cs typeface="Helvetica Neue"/>
                <a:sym typeface="Helvetica Neue"/>
              </a:rPr>
              <a:t>commits</a:t>
            </a:r>
            <a:r>
              <a:rPr lang="fr-CA" dirty="0">
                <a:ea typeface="Helvetica Neue"/>
                <a:cs typeface="Helvetica Neue"/>
                <a:sym typeface="Helvetica Neue"/>
              </a:rPr>
              <a:t> dans votre éditeur de </a:t>
            </a:r>
            <a:r>
              <a:rPr lang="fr-CA" dirty="0" smtClean="0">
                <a:ea typeface="Helvetica Neue"/>
                <a:cs typeface="Helvetica Neue"/>
                <a:sym typeface="Helvetica Neue"/>
              </a:rPr>
              <a:t>texte</a:t>
            </a:r>
          </a:p>
          <a:p>
            <a:pPr marL="657873" lvl="3" indent="0">
              <a:buClr>
                <a:srgbClr val="558AAB"/>
              </a:buClr>
              <a:buNone/>
            </a:pPr>
            <a:endParaRPr lang="fr-CA" dirty="0">
              <a:ea typeface="Helvetica Neue"/>
              <a:cs typeface="Helvetica Neue"/>
              <a:sym typeface="Helvetica Neue"/>
            </a:endParaRP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125</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
        <p:nvSpPr>
          <p:cNvPr id="5" name="TextBox 4"/>
          <p:cNvSpPr txBox="1"/>
          <p:nvPr/>
        </p:nvSpPr>
        <p:spPr>
          <a:xfrm>
            <a:off x="2042556" y="945721"/>
            <a:ext cx="7683335" cy="461665"/>
          </a:xfrm>
          <a:prstGeom prst="rect">
            <a:avLst/>
          </a:prstGeom>
          <a:noFill/>
        </p:spPr>
        <p:txBody>
          <a:bodyPr wrap="square" rtlCol="0">
            <a:spAutoFit/>
          </a:bodyPr>
          <a:lstStyle/>
          <a:p>
            <a:r>
              <a:rPr lang="fr-CA" sz="2400" b="1" dirty="0" smtClean="0">
                <a:solidFill>
                  <a:srgbClr val="FF0000"/>
                </a:solidFill>
              </a:rPr>
              <a:t>Ne pas inclure des </a:t>
            </a:r>
            <a:r>
              <a:rPr lang="fr-CA" sz="2400" b="1" dirty="0" err="1" smtClean="0">
                <a:solidFill>
                  <a:srgbClr val="FF0000"/>
                </a:solidFill>
              </a:rPr>
              <a:t>commits</a:t>
            </a:r>
            <a:r>
              <a:rPr lang="fr-CA" sz="2400" b="1" dirty="0" smtClean="0">
                <a:solidFill>
                  <a:srgbClr val="FF0000"/>
                </a:solidFill>
              </a:rPr>
              <a:t> déjà (push) ajoutés au serveur</a:t>
            </a:r>
            <a:endParaRPr lang="fr-CA" sz="2400" b="1" dirty="0">
              <a:solidFill>
                <a:srgbClr val="FF0000"/>
              </a:solidFill>
            </a:endParaRPr>
          </a:p>
        </p:txBody>
      </p:sp>
    </p:spTree>
    <p:extLst>
      <p:ext uri="{BB962C8B-B14F-4D97-AF65-F5344CB8AC3E}">
        <p14:creationId xmlns:p14="http://schemas.microsoft.com/office/powerpoint/2010/main" val="2988981398"/>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6" y="1498269"/>
            <a:ext cx="11644741" cy="4118759"/>
          </a:xfrm>
        </p:spPr>
        <p:txBody>
          <a:bodyPr>
            <a:noAutofit/>
          </a:bodyPr>
          <a:lstStyle/>
          <a:p>
            <a:pPr marL="635013" lvl="1" indent="-342900">
              <a:buClr>
                <a:srgbClr val="558AAB"/>
              </a:buClr>
              <a:buFont typeface="Arial" panose="020B0604020202020204" pitchFamily="34" charset="0"/>
              <a:buChar char="•"/>
            </a:pPr>
            <a:r>
              <a:rPr lang="fr-CA" dirty="0">
                <a:ea typeface="Helvetica Neue"/>
                <a:cs typeface="Helvetica Neue"/>
                <a:sym typeface="Helvetica Neue"/>
              </a:rPr>
              <a:t>Remanier </a:t>
            </a:r>
            <a:r>
              <a:rPr lang="fr-CA" dirty="0" smtClean="0">
                <a:ea typeface="Helvetica Neue"/>
                <a:cs typeface="Helvetica Neue"/>
                <a:sym typeface="Helvetica Neue"/>
              </a:rPr>
              <a:t>l'historique/Modifier l’historique</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Modifier plusieurs commentaires </a:t>
            </a:r>
          </a:p>
          <a:p>
            <a:pPr marL="1000773" lvl="3" indent="-342900">
              <a:buClr>
                <a:srgbClr val="558AAB"/>
              </a:buClr>
              <a:buFont typeface="Arial" panose="020B0604020202020204" pitchFamily="34" charset="0"/>
              <a:buChar char="•"/>
            </a:pPr>
            <a:r>
              <a:rPr lang="fr-CA" dirty="0" smtClean="0">
                <a:ea typeface="Helvetica Neue"/>
                <a:cs typeface="Helvetica Neue"/>
                <a:sym typeface="Helvetica Neue"/>
              </a:rPr>
              <a:t>Modifier </a:t>
            </a:r>
            <a:r>
              <a:rPr lang="fr-CA" dirty="0" err="1" smtClean="0">
                <a:ea typeface="Helvetica Neue"/>
                <a:cs typeface="Helvetica Neue"/>
                <a:sym typeface="Helvetica Neue"/>
              </a:rPr>
              <a:t>pick</a:t>
            </a:r>
            <a:r>
              <a:rPr lang="fr-CA" dirty="0" smtClean="0">
                <a:ea typeface="Helvetica Neue"/>
                <a:cs typeface="Helvetica Neue"/>
                <a:sym typeface="Helvetica Neue"/>
              </a:rPr>
              <a:t> à </a:t>
            </a:r>
            <a:r>
              <a:rPr lang="fr-CA" dirty="0" err="1" smtClean="0">
                <a:ea typeface="Helvetica Neue"/>
                <a:cs typeface="Helvetica Neue"/>
                <a:sym typeface="Helvetica Neue"/>
              </a:rPr>
              <a:t>edit</a:t>
            </a:r>
            <a:r>
              <a:rPr lang="fr-CA" dirty="0" smtClean="0">
                <a:ea typeface="Helvetica Neue"/>
                <a:cs typeface="Helvetica Neue"/>
                <a:sym typeface="Helvetica Neue"/>
              </a:rPr>
              <a:t> pour le(s) commit(s) en question</a:t>
            </a:r>
          </a:p>
          <a:p>
            <a:pPr marL="1000773" lvl="3" indent="-342900">
              <a:buClr>
                <a:srgbClr val="558AAB"/>
              </a:buClr>
              <a:buFont typeface="Arial" panose="020B0604020202020204" pitchFamily="34" charset="0"/>
              <a:buChar char="•"/>
            </a:pPr>
            <a:r>
              <a:rPr lang="fr-CA" dirty="0" smtClean="0">
                <a:ea typeface="Helvetica Neue"/>
                <a:cs typeface="Helvetica Neue"/>
                <a:sym typeface="Helvetica Neue"/>
              </a:rPr>
              <a:t>Sauvegarder le fichier et fermer l’éditeur </a:t>
            </a:r>
          </a:p>
          <a:p>
            <a:pPr marL="657873" lvl="3" indent="0">
              <a:buClr>
                <a:srgbClr val="558AAB"/>
              </a:buClr>
              <a:buNone/>
            </a:pPr>
            <a:endParaRPr lang="fr-CA" dirty="0">
              <a:ea typeface="Helvetica Neue"/>
              <a:cs typeface="Helvetica Neue"/>
              <a:sym typeface="Helvetica Neue"/>
            </a:endParaRP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126</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
        <p:nvSpPr>
          <p:cNvPr id="5" name="TextBox 4"/>
          <p:cNvSpPr txBox="1"/>
          <p:nvPr/>
        </p:nvSpPr>
        <p:spPr>
          <a:xfrm>
            <a:off x="2042556" y="945721"/>
            <a:ext cx="7683335" cy="461665"/>
          </a:xfrm>
          <a:prstGeom prst="rect">
            <a:avLst/>
          </a:prstGeom>
          <a:noFill/>
        </p:spPr>
        <p:txBody>
          <a:bodyPr wrap="square" rtlCol="0">
            <a:spAutoFit/>
          </a:bodyPr>
          <a:lstStyle/>
          <a:p>
            <a:r>
              <a:rPr lang="fr-CA" sz="2400" b="1" dirty="0" smtClean="0">
                <a:solidFill>
                  <a:srgbClr val="FF0000"/>
                </a:solidFill>
              </a:rPr>
              <a:t>Ne pas inclure des </a:t>
            </a:r>
            <a:r>
              <a:rPr lang="fr-CA" sz="2400" b="1" dirty="0" err="1" smtClean="0">
                <a:solidFill>
                  <a:srgbClr val="FF0000"/>
                </a:solidFill>
              </a:rPr>
              <a:t>commits</a:t>
            </a:r>
            <a:r>
              <a:rPr lang="fr-CA" sz="2400" b="1" dirty="0" smtClean="0">
                <a:solidFill>
                  <a:srgbClr val="FF0000"/>
                </a:solidFill>
              </a:rPr>
              <a:t> déjà (push) ajoutés au serveur</a:t>
            </a:r>
            <a:endParaRPr lang="fr-CA" sz="2400" b="1" dirty="0">
              <a:solidFill>
                <a:srgbClr val="FF0000"/>
              </a:solidFill>
            </a:endParaRPr>
          </a:p>
        </p:txBody>
      </p:sp>
      <p:pic>
        <p:nvPicPr>
          <p:cNvPr id="6" name="Picture 5"/>
          <p:cNvPicPr>
            <a:picLocks noChangeAspect="1"/>
          </p:cNvPicPr>
          <p:nvPr/>
        </p:nvPicPr>
        <p:blipFill>
          <a:blip r:embed="rId3"/>
          <a:stretch>
            <a:fillRect/>
          </a:stretch>
        </p:blipFill>
        <p:spPr>
          <a:xfrm>
            <a:off x="860094" y="3206334"/>
            <a:ext cx="9456001" cy="2970815"/>
          </a:xfrm>
          <a:prstGeom prst="rect">
            <a:avLst/>
          </a:prstGeom>
        </p:spPr>
      </p:pic>
      <p:sp>
        <p:nvSpPr>
          <p:cNvPr id="9" name="Rectangle 8"/>
          <p:cNvSpPr/>
          <p:nvPr/>
        </p:nvSpPr>
        <p:spPr>
          <a:xfrm>
            <a:off x="1436914" y="4430484"/>
            <a:ext cx="581892" cy="201882"/>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191375170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6" y="1498269"/>
            <a:ext cx="11644741" cy="4118759"/>
          </a:xfrm>
        </p:spPr>
        <p:txBody>
          <a:bodyPr>
            <a:noAutofit/>
          </a:bodyPr>
          <a:lstStyle/>
          <a:p>
            <a:pPr marL="635013" lvl="1" indent="-342900">
              <a:buClr>
                <a:srgbClr val="558AAB"/>
              </a:buClr>
              <a:buFont typeface="Arial" panose="020B0604020202020204" pitchFamily="34" charset="0"/>
              <a:buChar char="•"/>
            </a:pPr>
            <a:r>
              <a:rPr lang="fr-CA" dirty="0">
                <a:ea typeface="Helvetica Neue"/>
                <a:cs typeface="Helvetica Neue"/>
                <a:sym typeface="Helvetica Neue"/>
              </a:rPr>
              <a:t>Remanier </a:t>
            </a:r>
            <a:r>
              <a:rPr lang="fr-CA" dirty="0" smtClean="0">
                <a:ea typeface="Helvetica Neue"/>
                <a:cs typeface="Helvetica Neue"/>
                <a:sym typeface="Helvetica Neue"/>
              </a:rPr>
              <a:t>l'historique/Modifier l’historique</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Modifier plusieurs commentaires</a:t>
            </a:r>
          </a:p>
          <a:p>
            <a:pPr marL="1000773" lvl="3" indent="-342900">
              <a:buClr>
                <a:srgbClr val="558AAB"/>
              </a:buClr>
              <a:buFont typeface="Arial" panose="020B0604020202020204" pitchFamily="34" charset="0"/>
              <a:buChar char="•"/>
            </a:pPr>
            <a:r>
              <a:rPr lang="fr-CA" dirty="0" smtClean="0">
                <a:ea typeface="Helvetica Neue"/>
                <a:cs typeface="Helvetica Neue"/>
                <a:sym typeface="Helvetica Neue"/>
              </a:rPr>
              <a:t>Git vous retourne à la commande en ligne et vous ramène au dernier commit</a:t>
            </a:r>
          </a:p>
          <a:p>
            <a:pPr marL="1000773" lvl="3" indent="-342900">
              <a:buClr>
                <a:srgbClr val="558AAB"/>
              </a:buClr>
              <a:buFont typeface="Arial" panose="020B0604020202020204" pitchFamily="34" charset="0"/>
              <a:buChar char="•"/>
            </a:pPr>
            <a:r>
              <a:rPr lang="fr-CA" dirty="0" smtClean="0">
                <a:ea typeface="Helvetica Neue"/>
                <a:cs typeface="Helvetica Neue"/>
                <a:sym typeface="Helvetica Neue"/>
              </a:rPr>
              <a:t>Vous n’avez pas à suivre les instructions</a:t>
            </a:r>
          </a:p>
          <a:p>
            <a:pPr marL="840753" lvl="4" indent="0">
              <a:buClr>
                <a:srgbClr val="558AAB"/>
              </a:buClr>
              <a:buNone/>
            </a:pPr>
            <a:r>
              <a:rPr lang="fr-CA" dirty="0" smtClean="0">
                <a:ea typeface="Helvetica Neue"/>
                <a:cs typeface="Helvetica Neue"/>
                <a:sym typeface="Helvetica Neue"/>
              </a:rPr>
              <a:t> </a:t>
            </a:r>
          </a:p>
          <a:p>
            <a:pPr marL="657873" lvl="3" indent="0">
              <a:buClr>
                <a:srgbClr val="558AAB"/>
              </a:buClr>
              <a:buNone/>
            </a:pPr>
            <a:endParaRPr lang="fr-CA" dirty="0">
              <a:ea typeface="Helvetica Neue"/>
              <a:cs typeface="Helvetica Neue"/>
              <a:sym typeface="Helvetica Neue"/>
            </a:endParaRP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127</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
        <p:nvSpPr>
          <p:cNvPr id="5" name="TextBox 4"/>
          <p:cNvSpPr txBox="1"/>
          <p:nvPr/>
        </p:nvSpPr>
        <p:spPr>
          <a:xfrm>
            <a:off x="2042556" y="945721"/>
            <a:ext cx="7683335" cy="461665"/>
          </a:xfrm>
          <a:prstGeom prst="rect">
            <a:avLst/>
          </a:prstGeom>
          <a:noFill/>
        </p:spPr>
        <p:txBody>
          <a:bodyPr wrap="square" rtlCol="0">
            <a:spAutoFit/>
          </a:bodyPr>
          <a:lstStyle/>
          <a:p>
            <a:r>
              <a:rPr lang="fr-CA" sz="2400" b="1" dirty="0" smtClean="0">
                <a:solidFill>
                  <a:srgbClr val="FF0000"/>
                </a:solidFill>
              </a:rPr>
              <a:t>Ne pas inclure des </a:t>
            </a:r>
            <a:r>
              <a:rPr lang="fr-CA" sz="2400" b="1" dirty="0" err="1" smtClean="0">
                <a:solidFill>
                  <a:srgbClr val="FF0000"/>
                </a:solidFill>
              </a:rPr>
              <a:t>commits</a:t>
            </a:r>
            <a:r>
              <a:rPr lang="fr-CA" sz="2400" b="1" dirty="0" smtClean="0">
                <a:solidFill>
                  <a:srgbClr val="FF0000"/>
                </a:solidFill>
              </a:rPr>
              <a:t> déjà (push) ajoutés au serveur</a:t>
            </a:r>
            <a:endParaRPr lang="fr-CA" sz="2400" b="1" dirty="0">
              <a:solidFill>
                <a:srgbClr val="FF0000"/>
              </a:solidFill>
            </a:endParaRPr>
          </a:p>
        </p:txBody>
      </p:sp>
      <p:pic>
        <p:nvPicPr>
          <p:cNvPr id="10" name="Picture 9"/>
          <p:cNvPicPr>
            <a:picLocks noChangeAspect="1"/>
          </p:cNvPicPr>
          <p:nvPr/>
        </p:nvPicPr>
        <p:blipFill>
          <a:blip r:embed="rId3"/>
          <a:stretch>
            <a:fillRect/>
          </a:stretch>
        </p:blipFill>
        <p:spPr>
          <a:xfrm>
            <a:off x="2170188" y="4055227"/>
            <a:ext cx="7845223" cy="1983179"/>
          </a:xfrm>
          <a:prstGeom prst="rect">
            <a:avLst/>
          </a:prstGeom>
        </p:spPr>
      </p:pic>
    </p:spTree>
    <p:extLst>
      <p:ext uri="{BB962C8B-B14F-4D97-AF65-F5344CB8AC3E}">
        <p14:creationId xmlns:p14="http://schemas.microsoft.com/office/powerpoint/2010/main" val="380461671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6" y="1498269"/>
            <a:ext cx="11644741" cy="4593773"/>
          </a:xfrm>
        </p:spPr>
        <p:txBody>
          <a:bodyPr>
            <a:noAutofit/>
          </a:bodyPr>
          <a:lstStyle/>
          <a:p>
            <a:pPr marL="635013" lvl="1" indent="-342900">
              <a:buClr>
                <a:srgbClr val="558AAB"/>
              </a:buClr>
              <a:buFont typeface="Arial" panose="020B0604020202020204" pitchFamily="34" charset="0"/>
              <a:buChar char="•"/>
            </a:pPr>
            <a:r>
              <a:rPr lang="fr-CA" dirty="0">
                <a:ea typeface="Helvetica Neue"/>
                <a:cs typeface="Helvetica Neue"/>
                <a:sym typeface="Helvetica Neue"/>
              </a:rPr>
              <a:t>Remanier </a:t>
            </a:r>
            <a:r>
              <a:rPr lang="fr-CA" dirty="0" smtClean="0">
                <a:ea typeface="Helvetica Neue"/>
                <a:cs typeface="Helvetica Neue"/>
                <a:sym typeface="Helvetica Neue"/>
              </a:rPr>
              <a:t>l'historique/Modifier l’historique</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Modifier plusieurs commentaires </a:t>
            </a:r>
          </a:p>
          <a:p>
            <a:pPr marL="1183653" lvl="4" indent="-342900">
              <a:buClr>
                <a:srgbClr val="558AAB"/>
              </a:buClr>
              <a:buFont typeface="Arial" panose="020B0604020202020204" pitchFamily="34" charset="0"/>
              <a:buChar char="•"/>
            </a:pPr>
            <a:endParaRPr lang="fr-CA" dirty="0" smtClean="0">
              <a:ea typeface="Helvetica Neue"/>
              <a:cs typeface="Helvetica Neue"/>
              <a:sym typeface="Helvetica Neue"/>
            </a:endParaRPr>
          </a:p>
          <a:p>
            <a:pPr marL="1183653" lvl="4" indent="-342900">
              <a:buClr>
                <a:srgbClr val="558AAB"/>
              </a:buClr>
              <a:buFont typeface="Arial" panose="020B0604020202020204" pitchFamily="34" charset="0"/>
              <a:buChar char="•"/>
            </a:pPr>
            <a:endParaRPr lang="fr-CA" dirty="0" smtClean="0">
              <a:ea typeface="Helvetica Neue"/>
              <a:cs typeface="Helvetica Neue"/>
              <a:sym typeface="Helvetica Neue"/>
            </a:endParaRPr>
          </a:p>
          <a:p>
            <a:pPr marL="1183653" lvl="4" indent="-342900">
              <a:buClr>
                <a:srgbClr val="558AAB"/>
              </a:buClr>
              <a:buFont typeface="Arial" panose="020B0604020202020204" pitchFamily="34" charset="0"/>
              <a:buChar char="•"/>
            </a:pPr>
            <a:r>
              <a:rPr lang="fr-CA" dirty="0" smtClean="0">
                <a:ea typeface="Helvetica Neue"/>
                <a:cs typeface="Helvetica Neue"/>
                <a:sym typeface="Helvetica Neue"/>
              </a:rPr>
              <a:t>Faites le changement dans votre éditeur</a:t>
            </a:r>
          </a:p>
          <a:p>
            <a:pPr marL="1183653" lvl="4" indent="-342900">
              <a:buClr>
                <a:srgbClr val="558AAB"/>
              </a:buClr>
              <a:buFont typeface="Arial" panose="020B0604020202020204" pitchFamily="34" charset="0"/>
              <a:buChar char="•"/>
            </a:pPr>
            <a:r>
              <a:rPr lang="fr-CA" dirty="0" smtClean="0">
                <a:ea typeface="Helvetica Neue"/>
                <a:cs typeface="Helvetica Neue"/>
                <a:sym typeface="Helvetica Neue"/>
              </a:rPr>
              <a:t>Sauvegardez le </a:t>
            </a:r>
            <a:r>
              <a:rPr lang="fr-CA" dirty="0">
                <a:ea typeface="Helvetica Neue"/>
                <a:cs typeface="Helvetica Neue"/>
                <a:sym typeface="Helvetica Neue"/>
              </a:rPr>
              <a:t>fichier et fermer </a:t>
            </a:r>
            <a:r>
              <a:rPr lang="fr-CA" dirty="0" smtClean="0">
                <a:ea typeface="Helvetica Neue"/>
                <a:cs typeface="Helvetica Neue"/>
                <a:sym typeface="Helvetica Neue"/>
              </a:rPr>
              <a:t>l’éditeur</a:t>
            </a:r>
          </a:p>
          <a:p>
            <a:pPr marL="1183653" lvl="4" indent="-342900">
              <a:buClr>
                <a:srgbClr val="558AAB"/>
              </a:buClr>
              <a:buFont typeface="Arial" panose="020B0604020202020204" pitchFamily="34" charset="0"/>
              <a:buChar char="•"/>
            </a:pPr>
            <a:endParaRPr lang="fr-FR" dirty="0" smtClean="0"/>
          </a:p>
          <a:p>
            <a:pPr marL="1183653" lvl="4" indent="-342900">
              <a:buClr>
                <a:srgbClr val="558AAB"/>
              </a:buClr>
              <a:buFont typeface="Arial" panose="020B0604020202020204" pitchFamily="34" charset="0"/>
              <a:buChar char="•"/>
            </a:pPr>
            <a:endParaRPr lang="fr-FR" dirty="0"/>
          </a:p>
          <a:p>
            <a:pPr marL="1183653" lvl="4" indent="-342900">
              <a:buClr>
                <a:srgbClr val="558AAB"/>
              </a:buClr>
              <a:buFont typeface="Arial" panose="020B0604020202020204" pitchFamily="34" charset="0"/>
              <a:buChar char="•"/>
            </a:pPr>
            <a:endParaRPr lang="fr-FR" dirty="0" smtClean="0"/>
          </a:p>
          <a:p>
            <a:pPr marL="1183653" lvl="4" indent="-342900">
              <a:buClr>
                <a:srgbClr val="558AAB"/>
              </a:buClr>
              <a:buFont typeface="Arial" panose="020B0604020202020204" pitchFamily="34" charset="0"/>
              <a:buChar char="•"/>
            </a:pPr>
            <a:r>
              <a:rPr lang="fr-FR" dirty="0" smtClean="0"/>
              <a:t>Vous répétez </a:t>
            </a:r>
            <a:r>
              <a:rPr lang="fr-FR" dirty="0"/>
              <a:t>ces étapes pour chaque </a:t>
            </a:r>
            <a:r>
              <a:rPr lang="fr-FR" dirty="0" smtClean="0"/>
              <a:t>validation que voulez modifier</a:t>
            </a:r>
            <a:r>
              <a:rPr lang="fr-CA" dirty="0" smtClean="0">
                <a:ea typeface="Helvetica Neue"/>
                <a:cs typeface="Helvetica Neue"/>
                <a:sym typeface="Helvetica Neue"/>
              </a:rPr>
              <a:t> </a:t>
            </a:r>
            <a:endParaRPr lang="fr-CA" dirty="0">
              <a:ea typeface="Helvetica Neue"/>
              <a:cs typeface="Helvetica Neue"/>
              <a:sym typeface="Helvetica Neue"/>
            </a:endParaRPr>
          </a:p>
          <a:p>
            <a:pPr marL="1183653" lvl="4" indent="-342900">
              <a:buClr>
                <a:srgbClr val="558AAB"/>
              </a:buClr>
              <a:buFont typeface="Arial" panose="020B0604020202020204" pitchFamily="34" charset="0"/>
              <a:buChar char="•"/>
            </a:pPr>
            <a:endParaRPr lang="fr-CA" dirty="0" smtClean="0">
              <a:ea typeface="Helvetica Neue"/>
              <a:cs typeface="Helvetica Neue"/>
              <a:sym typeface="Helvetica Neue"/>
            </a:endParaRP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dirty="0"/>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128</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
        <p:nvSpPr>
          <p:cNvPr id="5" name="TextBox 4"/>
          <p:cNvSpPr txBox="1"/>
          <p:nvPr/>
        </p:nvSpPr>
        <p:spPr>
          <a:xfrm>
            <a:off x="2042556" y="945721"/>
            <a:ext cx="7683335" cy="461665"/>
          </a:xfrm>
          <a:prstGeom prst="rect">
            <a:avLst/>
          </a:prstGeom>
          <a:noFill/>
        </p:spPr>
        <p:txBody>
          <a:bodyPr wrap="square" rtlCol="0">
            <a:spAutoFit/>
          </a:bodyPr>
          <a:lstStyle/>
          <a:p>
            <a:r>
              <a:rPr lang="fr-CA" sz="2400" b="1" dirty="0" smtClean="0">
                <a:solidFill>
                  <a:srgbClr val="FF0000"/>
                </a:solidFill>
              </a:rPr>
              <a:t>Ne pas inclure des </a:t>
            </a:r>
            <a:r>
              <a:rPr lang="fr-CA" sz="2400" b="1" dirty="0" err="1" smtClean="0">
                <a:solidFill>
                  <a:srgbClr val="FF0000"/>
                </a:solidFill>
              </a:rPr>
              <a:t>commits</a:t>
            </a:r>
            <a:r>
              <a:rPr lang="fr-CA" sz="2400" b="1" dirty="0" smtClean="0">
                <a:solidFill>
                  <a:srgbClr val="FF0000"/>
                </a:solidFill>
              </a:rPr>
              <a:t> déjà (push) ajoutés au serveur</a:t>
            </a:r>
            <a:endParaRPr lang="fr-CA" sz="2400" b="1" dirty="0">
              <a:solidFill>
                <a:srgbClr val="FF0000"/>
              </a:solidFill>
            </a:endParaRPr>
          </a:p>
        </p:txBody>
      </p:sp>
      <p:pic>
        <p:nvPicPr>
          <p:cNvPr id="6" name="Picture 5"/>
          <p:cNvPicPr>
            <a:picLocks noChangeAspect="1"/>
          </p:cNvPicPr>
          <p:nvPr/>
        </p:nvPicPr>
        <p:blipFill>
          <a:blip r:embed="rId3"/>
          <a:stretch>
            <a:fillRect/>
          </a:stretch>
        </p:blipFill>
        <p:spPr>
          <a:xfrm>
            <a:off x="830946" y="2250143"/>
            <a:ext cx="10106554" cy="863374"/>
          </a:xfrm>
          <a:prstGeom prst="rect">
            <a:avLst/>
          </a:prstGeom>
        </p:spPr>
      </p:pic>
      <p:sp>
        <p:nvSpPr>
          <p:cNvPr id="11" name="Rectangle 10"/>
          <p:cNvSpPr/>
          <p:nvPr/>
        </p:nvSpPr>
        <p:spPr>
          <a:xfrm>
            <a:off x="7742710" y="2190768"/>
            <a:ext cx="2588821" cy="314926"/>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9" name="Picture 8"/>
          <p:cNvPicPr>
            <a:picLocks noChangeAspect="1"/>
          </p:cNvPicPr>
          <p:nvPr/>
        </p:nvPicPr>
        <p:blipFill>
          <a:blip r:embed="rId4"/>
          <a:stretch>
            <a:fillRect/>
          </a:stretch>
        </p:blipFill>
        <p:spPr>
          <a:xfrm>
            <a:off x="830946" y="3991284"/>
            <a:ext cx="10169331" cy="818222"/>
          </a:xfrm>
          <a:prstGeom prst="rect">
            <a:avLst/>
          </a:prstGeom>
        </p:spPr>
      </p:pic>
      <p:sp>
        <p:nvSpPr>
          <p:cNvPr id="12" name="Rectangle 11"/>
          <p:cNvSpPr/>
          <p:nvPr/>
        </p:nvSpPr>
        <p:spPr>
          <a:xfrm>
            <a:off x="7669481" y="3954483"/>
            <a:ext cx="2875807" cy="354275"/>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3" name="Rectangle 12"/>
          <p:cNvSpPr/>
          <p:nvPr/>
        </p:nvSpPr>
        <p:spPr>
          <a:xfrm>
            <a:off x="803575" y="4215740"/>
            <a:ext cx="2875807" cy="308759"/>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317363968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454257-7B8D-42C0-8DB2-776EFA202679}"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129</a:t>
            </a:fld>
            <a:endParaRPr lang="en-CA"/>
          </a:p>
        </p:txBody>
      </p:sp>
      <p:sp>
        <p:nvSpPr>
          <p:cNvPr id="7" name="Title 6"/>
          <p:cNvSpPr>
            <a:spLocks noGrp="1"/>
          </p:cNvSpPr>
          <p:nvPr>
            <p:ph type="title"/>
          </p:nvPr>
        </p:nvSpPr>
        <p:spPr/>
        <p:txBody>
          <a:bodyPr/>
          <a:lstStyle/>
          <a:p>
            <a:r>
              <a:rPr lang="en-CA" sz="4000" dirty="0" smtClean="0">
                <a:solidFill>
                  <a:srgbClr val="558AAB"/>
                </a:solidFill>
                <a:latin typeface="Helvetica Neue"/>
                <a:ea typeface="Helvetica Neue"/>
                <a:cs typeface="Helvetica Neue"/>
                <a:sym typeface="Helvetica Neue"/>
              </a:rPr>
              <a:t>EXERCICE 5</a:t>
            </a:r>
            <a:endParaRPr lang="en-CA" sz="4000" dirty="0"/>
          </a:p>
        </p:txBody>
      </p:sp>
      <p:sp>
        <p:nvSpPr>
          <p:cNvPr id="5" name="Espace réservé du texte 4"/>
          <p:cNvSpPr>
            <a:spLocks noGrp="1"/>
          </p:cNvSpPr>
          <p:nvPr>
            <p:ph type="body" idx="1"/>
          </p:nvPr>
        </p:nvSpPr>
        <p:spPr/>
        <p:txBody>
          <a:bodyPr/>
          <a:lstStyle/>
          <a:p>
            <a:r>
              <a:rPr lang="fr-CA" dirty="0" smtClean="0"/>
              <a:t>Se familiariser avec les opérations pour remanier l’historique </a:t>
            </a:r>
            <a:r>
              <a:rPr lang="fr-CA" smtClean="0"/>
              <a:t>des fichiers</a:t>
            </a:r>
            <a:endParaRPr lang="fr-CA" dirty="0"/>
          </a:p>
        </p:txBody>
      </p:sp>
    </p:spTree>
    <p:extLst>
      <p:ext uri="{BB962C8B-B14F-4D97-AF65-F5344CB8AC3E}">
        <p14:creationId xmlns:p14="http://schemas.microsoft.com/office/powerpoint/2010/main" val="19831751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693518" y="1158789"/>
            <a:ext cx="11498481" cy="4023359"/>
          </a:xfrm>
        </p:spPr>
        <p:txBody>
          <a:bodyPr>
            <a:normAutofit/>
          </a:bodyPr>
          <a:lstStyle/>
          <a:p>
            <a:pPr marL="635013" lvl="1" indent="-342900">
              <a:buClr>
                <a:srgbClr val="558AAB"/>
              </a:buClr>
              <a:buFont typeface="Arial" panose="020B0604020202020204" pitchFamily="34" charset="0"/>
              <a:buChar char="•"/>
            </a:pPr>
            <a:r>
              <a:rPr lang="fr-FR" dirty="0" smtClean="0">
                <a:ea typeface="Helvetica Neue"/>
                <a:cs typeface="Helvetica Neue"/>
                <a:sym typeface="Helvetica Neue"/>
              </a:rPr>
              <a:t>Opérations GIT</a:t>
            </a:r>
            <a:endParaRPr lang="fr-CA" dirty="0" smtClean="0">
              <a:ea typeface="Helvetica Neue"/>
              <a:cs typeface="Helvetica Neue"/>
              <a:sym typeface="Helvetica Neue"/>
            </a:endParaRPr>
          </a:p>
          <a:p>
            <a:pPr marL="817893" lvl="2" indent="-342900">
              <a:buClr>
                <a:schemeClr val="accent2"/>
              </a:buClr>
              <a:buFont typeface="Arial" panose="020B0604020202020204" pitchFamily="34" charset="0"/>
              <a:buChar char="•"/>
            </a:pPr>
            <a:r>
              <a:rPr lang="fr-CA" dirty="0">
                <a:ea typeface="Helvetica Neue"/>
                <a:cs typeface="Helvetica Neue"/>
                <a:sym typeface="Helvetica Neue"/>
              </a:rPr>
              <a:t>B</a:t>
            </a:r>
            <a:r>
              <a:rPr lang="fr-CA" dirty="0" smtClean="0">
                <a:ea typeface="Helvetica Neue"/>
                <a:cs typeface="Helvetica Neue"/>
                <a:sym typeface="Helvetica Neue"/>
              </a:rPr>
              <a:t>ranch</a:t>
            </a:r>
            <a:endParaRPr lang="fr-CA" dirty="0">
              <a:ea typeface="Helvetica Neue"/>
              <a:cs typeface="Helvetica Neue"/>
              <a:sym typeface="Helvetica Neue"/>
            </a:endParaRPr>
          </a:p>
          <a:p>
            <a:pPr marL="817893" lvl="2" indent="-342900">
              <a:buClr>
                <a:schemeClr val="accent2"/>
              </a:buClr>
              <a:buFont typeface="Arial" panose="020B0604020202020204" pitchFamily="34" charset="0"/>
              <a:buChar char="•"/>
            </a:pPr>
            <a:r>
              <a:rPr lang="fr-FR" dirty="0">
                <a:ea typeface="Helvetica Neue"/>
                <a:cs typeface="Helvetica Neue"/>
                <a:sym typeface="Helvetica Neue"/>
              </a:rPr>
              <a:t>Les branches sous GIT sont très légères</a:t>
            </a:r>
          </a:p>
          <a:p>
            <a:pPr marL="817893" lvl="2" indent="-342900">
              <a:buClr>
                <a:schemeClr val="accent2"/>
              </a:buClr>
              <a:buFont typeface="Arial" panose="020B0604020202020204" pitchFamily="34" charset="0"/>
              <a:buChar char="•"/>
            </a:pPr>
            <a:r>
              <a:rPr lang="fr-FR" dirty="0">
                <a:ea typeface="Helvetica Neue"/>
                <a:cs typeface="Helvetica Neue"/>
                <a:sym typeface="Helvetica Neue"/>
              </a:rPr>
              <a:t>Elles sont simplement des références sur un commit spécifié</a:t>
            </a:r>
          </a:p>
          <a:p>
            <a:pPr marL="817893" lvl="2" indent="-342900">
              <a:buClr>
                <a:schemeClr val="accent2"/>
              </a:buClr>
              <a:buFont typeface="Arial" panose="020B0604020202020204" pitchFamily="34" charset="0"/>
              <a:buChar char="•"/>
            </a:pPr>
            <a:r>
              <a:rPr lang="fr-FR" dirty="0">
                <a:ea typeface="Helvetica Neue"/>
                <a:cs typeface="Helvetica Neue"/>
                <a:sym typeface="Helvetica Neue"/>
              </a:rPr>
              <a:t>Il est donc recommandé de les utiliser amplement sans trop de réserves</a:t>
            </a:r>
          </a:p>
          <a:p>
            <a:pPr marL="817893" lvl="2" indent="-342900">
              <a:buClr>
                <a:schemeClr val="accent2"/>
              </a:buClr>
              <a:buFont typeface="Arial" panose="020B0604020202020204" pitchFamily="34" charset="0"/>
              <a:buChar char="•"/>
            </a:pPr>
            <a:r>
              <a:rPr lang="fr-FR" dirty="0">
                <a:ea typeface="Helvetica Neue"/>
                <a:cs typeface="Helvetica Neue"/>
                <a:sym typeface="Helvetica Neue"/>
              </a:rPr>
              <a:t>Il est facile de diviser son travail en de nombreuses branches</a:t>
            </a:r>
          </a:p>
          <a:p>
            <a:pPr marL="817893" lvl="2" indent="-342900">
              <a:buClr>
                <a:schemeClr val="accent2"/>
              </a:buClr>
              <a:buFont typeface="Arial" panose="020B0604020202020204" pitchFamily="34" charset="0"/>
              <a:buChar char="•"/>
            </a:pPr>
            <a:r>
              <a:rPr lang="fr-FR" dirty="0">
                <a:ea typeface="Helvetica Neue"/>
                <a:cs typeface="Helvetica Neue"/>
                <a:sym typeface="Helvetica Neue"/>
              </a:rPr>
              <a:t>Une branche inclut le commit d'où part la branche ainsi que tous les parents de ce commit</a:t>
            </a:r>
          </a:p>
          <a:p>
            <a:pPr marL="817893" lvl="2" indent="-342900">
              <a:buClr>
                <a:schemeClr val="accent2"/>
              </a:buClr>
              <a:buFont typeface="Arial" panose="020B0604020202020204" pitchFamily="34" charset="0"/>
              <a:buChar char="•"/>
            </a:pPr>
            <a:endParaRPr lang="fr-CA" dirty="0" smtClean="0">
              <a:ea typeface="Helvetica Neue"/>
              <a:cs typeface="Helvetica Neue"/>
              <a:sym typeface="Helvetica Neue"/>
            </a:endParaRPr>
          </a:p>
          <a:p>
            <a:endParaRPr lang="fr-CA" dirty="0" smtClean="0">
              <a:ea typeface="Helvetica Neue"/>
              <a:cs typeface="Helvetica Neue"/>
              <a:sym typeface="Helvetica Neue"/>
            </a:endParaRPr>
          </a:p>
          <a:p>
            <a:endParaRPr lang="fr-CA" dirty="0" smtClean="0">
              <a:ea typeface="Helvetica Neue"/>
              <a:cs typeface="Helvetica Neue"/>
              <a:sym typeface="Helvetica Neue"/>
            </a:endParaRPr>
          </a:p>
          <a:p>
            <a:endParaRPr lang="fr-CA" dirty="0"/>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13</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14667912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798451" y="1176893"/>
            <a:ext cx="10294270" cy="5300995"/>
          </a:xfrm>
        </p:spPr>
        <p:txBody>
          <a:bodyPr>
            <a:noAutofit/>
          </a:bodyPr>
          <a:lstStyle/>
          <a:p>
            <a:pPr marL="635013" lvl="1" indent="-342900">
              <a:buClr>
                <a:srgbClr val="558AAB"/>
              </a:buClr>
              <a:buFont typeface="Arial" panose="020B0604020202020204" pitchFamily="34" charset="0"/>
              <a:buChar char="•"/>
            </a:pPr>
            <a:r>
              <a:rPr lang="fr-FR" dirty="0" smtClean="0">
                <a:ea typeface="Helvetica Neue"/>
                <a:cs typeface="Helvetica Neue"/>
                <a:sym typeface="Helvetica Neue"/>
              </a:rPr>
              <a:t>Opérations GIT</a:t>
            </a:r>
            <a:endParaRPr lang="fr-CA" dirty="0" smtClean="0">
              <a:ea typeface="Helvetica Neue"/>
              <a:cs typeface="Helvetica Neue"/>
              <a:sym typeface="Helvetica Neue"/>
            </a:endParaRPr>
          </a:p>
          <a:p>
            <a:pPr marL="817893" lvl="2" indent="-342900">
              <a:buClr>
                <a:schemeClr val="accent2"/>
              </a:buClr>
              <a:buFont typeface="Arial" panose="020B0604020202020204" pitchFamily="34" charset="0"/>
              <a:buChar char="•"/>
            </a:pPr>
            <a:r>
              <a:rPr lang="fr-CA" dirty="0">
                <a:ea typeface="Helvetica Neue"/>
                <a:cs typeface="Helvetica Neue"/>
                <a:sym typeface="Helvetica Neue"/>
              </a:rPr>
              <a:t>B</a:t>
            </a:r>
            <a:r>
              <a:rPr lang="fr-CA" dirty="0" smtClean="0">
                <a:ea typeface="Helvetica Neue"/>
                <a:cs typeface="Helvetica Neue"/>
                <a:sym typeface="Helvetica Neue"/>
              </a:rPr>
              <a:t>ranch</a:t>
            </a:r>
          </a:p>
          <a:p>
            <a:pPr marL="817893" lvl="2" indent="-342900">
              <a:buClr>
                <a:schemeClr val="accent2"/>
              </a:buClr>
              <a:buFont typeface="Arial" panose="020B0604020202020204" pitchFamily="34" charset="0"/>
              <a:buChar char="•"/>
            </a:pPr>
            <a:r>
              <a:rPr lang="fr-CA" dirty="0" smtClean="0">
                <a:ea typeface="Helvetica Neue"/>
                <a:cs typeface="Helvetica Neue"/>
                <a:sym typeface="Helvetica Neue"/>
              </a:rPr>
              <a:t>$ git </a:t>
            </a:r>
            <a:r>
              <a:rPr lang="fr-CA" dirty="0" err="1" smtClean="0">
                <a:ea typeface="Helvetica Neue"/>
                <a:cs typeface="Helvetica Neue"/>
                <a:sym typeface="Helvetica Neue"/>
              </a:rPr>
              <a:t>branch</a:t>
            </a:r>
            <a:endParaRPr lang="fr-CA" dirty="0" smtClean="0">
              <a:ea typeface="Helvetica Neue"/>
              <a:cs typeface="Helvetica Neue"/>
              <a:sym typeface="Helvetica Neue"/>
            </a:endParaRPr>
          </a:p>
          <a:p>
            <a:pPr marL="1008065" lvl="5" indent="0">
              <a:buClr>
                <a:schemeClr val="accent2"/>
              </a:buClr>
              <a:buNone/>
            </a:pPr>
            <a:r>
              <a:rPr lang="fr-CA" sz="2400" dirty="0">
                <a:solidFill>
                  <a:schemeClr val="tx1"/>
                </a:solidFill>
              </a:rPr>
              <a:t>* </a:t>
            </a:r>
            <a:r>
              <a:rPr lang="fr-CA" sz="2400" dirty="0" err="1">
                <a:solidFill>
                  <a:schemeClr val="accent5"/>
                </a:solidFill>
              </a:rPr>
              <a:t>develop</a:t>
            </a:r>
            <a:endParaRPr lang="fr-CA" sz="2400" dirty="0">
              <a:solidFill>
                <a:schemeClr val="accent5"/>
              </a:solidFill>
            </a:endParaRPr>
          </a:p>
          <a:p>
            <a:pPr marL="1008065" lvl="5" indent="0">
              <a:buClr>
                <a:schemeClr val="accent2"/>
              </a:buClr>
              <a:buNone/>
            </a:pPr>
            <a:r>
              <a:rPr lang="fr-CA" sz="2400" dirty="0">
                <a:solidFill>
                  <a:schemeClr val="tx1"/>
                </a:solidFill>
              </a:rPr>
              <a:t>  master</a:t>
            </a:r>
          </a:p>
          <a:p>
            <a:pPr marL="1008065" lvl="5" indent="0">
              <a:buClr>
                <a:schemeClr val="accent2"/>
              </a:buClr>
              <a:buNone/>
            </a:pPr>
            <a:r>
              <a:rPr lang="fr-CA" sz="2400" dirty="0">
                <a:solidFill>
                  <a:schemeClr val="tx1"/>
                </a:solidFill>
              </a:rPr>
              <a:t>  </a:t>
            </a:r>
            <a:r>
              <a:rPr lang="fr-CA" sz="2400" dirty="0" err="1">
                <a:solidFill>
                  <a:schemeClr val="tx1"/>
                </a:solidFill>
              </a:rPr>
              <a:t>orgin</a:t>
            </a:r>
            <a:endParaRPr lang="fr-CA" sz="2400" dirty="0">
              <a:solidFill>
                <a:schemeClr val="tx1"/>
              </a:solidFill>
            </a:endParaRPr>
          </a:p>
          <a:p>
            <a:pPr marL="1008065" lvl="5" indent="0">
              <a:buClr>
                <a:schemeClr val="accent2"/>
              </a:buClr>
              <a:buNone/>
            </a:pPr>
            <a:r>
              <a:rPr lang="fr-CA" sz="2400" dirty="0">
                <a:solidFill>
                  <a:schemeClr val="tx1"/>
                </a:solidFill>
              </a:rPr>
              <a:t>  release/v1.1.1 </a:t>
            </a:r>
            <a:endParaRPr lang="fr-CA" sz="2400" dirty="0" smtClean="0">
              <a:solidFill>
                <a:schemeClr val="tx1"/>
              </a:solidFill>
            </a:endParaRP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14</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21355836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693520" y="902523"/>
            <a:ext cx="8645352" cy="5300995"/>
          </a:xfrm>
        </p:spPr>
        <p:txBody>
          <a:bodyPr>
            <a:noAutofit/>
          </a:bodyPr>
          <a:lstStyle/>
          <a:p>
            <a:pPr marL="635013" lvl="1" indent="-342900">
              <a:buClr>
                <a:srgbClr val="558AAB"/>
              </a:buClr>
              <a:buFont typeface="Arial" panose="020B0604020202020204" pitchFamily="34" charset="0"/>
              <a:buChar char="•"/>
            </a:pPr>
            <a:r>
              <a:rPr lang="fr-FR" dirty="0" smtClean="0">
                <a:ea typeface="Helvetica Neue"/>
                <a:cs typeface="Helvetica Neue"/>
                <a:sym typeface="Helvetica Neue"/>
              </a:rPr>
              <a:t>Opérations GIT</a:t>
            </a:r>
            <a:endParaRPr lang="fr-CA" dirty="0" smtClean="0">
              <a:ea typeface="Helvetica Neue"/>
              <a:cs typeface="Helvetica Neue"/>
              <a:sym typeface="Helvetica Neue"/>
            </a:endParaRPr>
          </a:p>
          <a:p>
            <a:pPr marL="817893" lvl="2" indent="-342900">
              <a:buClr>
                <a:schemeClr val="accent2"/>
              </a:buClr>
              <a:buFont typeface="Arial" panose="020B0604020202020204" pitchFamily="34" charset="0"/>
              <a:buChar char="•"/>
            </a:pPr>
            <a:r>
              <a:rPr lang="fr-CA" dirty="0">
                <a:ea typeface="Helvetica Neue"/>
                <a:cs typeface="Helvetica Neue"/>
                <a:sym typeface="Helvetica Neue"/>
              </a:rPr>
              <a:t>B</a:t>
            </a:r>
            <a:r>
              <a:rPr lang="fr-CA" dirty="0" smtClean="0">
                <a:ea typeface="Helvetica Neue"/>
                <a:cs typeface="Helvetica Neue"/>
                <a:sym typeface="Helvetica Neue"/>
              </a:rPr>
              <a:t>ranch</a:t>
            </a:r>
          </a:p>
          <a:p>
            <a:pPr marL="817893" lvl="2" indent="-342900">
              <a:buClr>
                <a:schemeClr val="accent2"/>
              </a:buClr>
              <a:buFont typeface="Arial" panose="020B0604020202020204" pitchFamily="34" charset="0"/>
              <a:buChar char="•"/>
            </a:pPr>
            <a:r>
              <a:rPr lang="fr-FR" dirty="0" smtClean="0">
                <a:ea typeface="Helvetica Neue"/>
                <a:cs typeface="Helvetica Neue"/>
                <a:sym typeface="Helvetica Neue"/>
              </a:rPr>
              <a:t>Nous </a:t>
            </a:r>
            <a:r>
              <a:rPr lang="fr-FR" dirty="0">
                <a:ea typeface="Helvetica Neue"/>
                <a:cs typeface="Helvetica Neue"/>
                <a:sym typeface="Helvetica Neue"/>
              </a:rPr>
              <a:t>allons nous positionner (checkout) dans une nouvelle branche appelée </a:t>
            </a:r>
            <a:r>
              <a:rPr lang="fr-FR" dirty="0" smtClean="0">
                <a:ea typeface="Helvetica Neue"/>
                <a:cs typeface="Helvetica Neue"/>
                <a:sym typeface="Helvetica Neue"/>
              </a:rPr>
              <a:t>bug777</a:t>
            </a:r>
            <a:endParaRPr lang="fr-FR" dirty="0">
              <a:ea typeface="Helvetica Neue"/>
              <a:cs typeface="Helvetica Neue"/>
              <a:sym typeface="Helvetica Neue"/>
            </a:endParaRPr>
          </a:p>
          <a:p>
            <a:pPr marL="817893" lvl="2" indent="-342900">
              <a:buClr>
                <a:schemeClr val="accent2"/>
              </a:buClr>
              <a:buFont typeface="Arial" panose="020B0604020202020204" pitchFamily="34" charset="0"/>
              <a:buChar char="•"/>
            </a:pPr>
            <a:r>
              <a:rPr lang="fr-CA" dirty="0" smtClean="0">
                <a:ea typeface="Helvetica Neue"/>
                <a:cs typeface="Helvetica Neue"/>
                <a:sym typeface="Helvetica Neue"/>
              </a:rPr>
              <a:t>$ git checkout –b bug777 </a:t>
            </a:r>
          </a:p>
          <a:p>
            <a:pPr marL="657873" lvl="3" indent="0">
              <a:buClr>
                <a:schemeClr val="accent2"/>
              </a:buClr>
              <a:buNone/>
            </a:pPr>
            <a:r>
              <a:rPr lang="fr-CA" dirty="0">
                <a:ea typeface="Helvetica Neue"/>
                <a:cs typeface="Helvetica Neue"/>
                <a:sym typeface="Helvetica Neue"/>
              </a:rPr>
              <a:t>	</a:t>
            </a:r>
            <a:r>
              <a:rPr lang="fr-CA" dirty="0" err="1" smtClean="0">
                <a:ea typeface="Helvetica Neue"/>
                <a:cs typeface="Helvetica Neue"/>
                <a:sym typeface="Helvetica Neue"/>
              </a:rPr>
              <a:t>Switched</a:t>
            </a:r>
            <a:r>
              <a:rPr lang="fr-CA" dirty="0" smtClean="0">
                <a:ea typeface="Helvetica Neue"/>
                <a:cs typeface="Helvetica Neue"/>
                <a:sym typeface="Helvetica Neue"/>
              </a:rPr>
              <a:t> to a new </a:t>
            </a:r>
            <a:r>
              <a:rPr lang="fr-CA" dirty="0" err="1" smtClean="0">
                <a:ea typeface="Helvetica Neue"/>
                <a:cs typeface="Helvetica Neue"/>
                <a:sym typeface="Helvetica Neue"/>
              </a:rPr>
              <a:t>branch</a:t>
            </a:r>
            <a:r>
              <a:rPr lang="fr-CA" dirty="0" smtClean="0">
                <a:ea typeface="Helvetica Neue"/>
                <a:cs typeface="Helvetica Neue"/>
                <a:sym typeface="Helvetica Neue"/>
              </a:rPr>
              <a:t> « bug777 »</a:t>
            </a: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15</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grpSp>
        <p:nvGrpSpPr>
          <p:cNvPr id="6" name="Group 5"/>
          <p:cNvGrpSpPr/>
          <p:nvPr/>
        </p:nvGrpSpPr>
        <p:grpSpPr>
          <a:xfrm>
            <a:off x="9374867" y="2303448"/>
            <a:ext cx="2624053" cy="3495562"/>
            <a:chOff x="9374867" y="2303448"/>
            <a:chExt cx="2624053" cy="3495562"/>
          </a:xfrm>
        </p:grpSpPr>
        <p:grpSp>
          <p:nvGrpSpPr>
            <p:cNvPr id="9" name="Shape 230"/>
            <p:cNvGrpSpPr/>
            <p:nvPr>
              <p:custDataLst>
                <p:tags r:id="rId1"/>
              </p:custDataLst>
            </p:nvPr>
          </p:nvGrpSpPr>
          <p:grpSpPr>
            <a:xfrm>
              <a:off x="9410136" y="2303448"/>
              <a:ext cx="622296" cy="618577"/>
              <a:chOff x="-21" y="-23"/>
              <a:chExt cx="1659456" cy="1752557"/>
            </a:xfrm>
          </p:grpSpPr>
          <p:sp>
            <p:nvSpPr>
              <p:cNvPr id="10" name="Shape 231"/>
              <p:cNvSpPr/>
              <p:nvPr/>
            </p:nvSpPr>
            <p:spPr>
              <a:xfrm>
                <a:off x="-21" y="-23"/>
                <a:ext cx="1659393" cy="1752557"/>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9">
                  <a:alphaModFix/>
                </a:blip>
                <a:tile tx="0" ty="0" sx="100000" sy="100000" flip="none" algn="tl"/>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11" name="Shape 232"/>
              <p:cNvSpPr/>
              <p:nvPr/>
            </p:nvSpPr>
            <p:spPr>
              <a:xfrm>
                <a:off x="0" y="515468"/>
                <a:ext cx="1659434" cy="721665"/>
              </a:xfrm>
              <a:prstGeom prst="rect">
                <a:avLst/>
              </a:prstGeom>
              <a:noFill/>
              <a:ln>
                <a:noFill/>
              </a:ln>
            </p:spPr>
            <p:txBody>
              <a:bodyPr lIns="21175" tIns="21175" rIns="21175" bIns="21175" anchor="ctr" anchorCtr="0">
                <a:noAutofit/>
              </a:bodyPr>
              <a:lstStyle/>
              <a:p>
                <a:pPr algn="ctr">
                  <a:buSzPct val="25000"/>
                </a:pPr>
                <a:r>
                  <a:rPr lang="en-US" sz="1800" dirty="0">
                    <a:solidFill>
                      <a:srgbClr val="DEDEDE"/>
                    </a:solidFill>
                    <a:latin typeface="Helvetica Neue"/>
                    <a:ea typeface="Helvetica Neue"/>
                    <a:cs typeface="Helvetica Neue"/>
                    <a:sym typeface="Helvetica Neue"/>
                  </a:rPr>
                  <a:t>C0</a:t>
                </a:r>
              </a:p>
            </p:txBody>
          </p:sp>
        </p:grpSp>
        <p:sp>
          <p:nvSpPr>
            <p:cNvPr id="12" name="Shape 233"/>
            <p:cNvSpPr/>
            <p:nvPr>
              <p:custDataLst>
                <p:tags r:id="rId2"/>
              </p:custDataLst>
            </p:nvPr>
          </p:nvSpPr>
          <p:spPr>
            <a:xfrm rot="16187392">
              <a:off x="9360860" y="3222113"/>
              <a:ext cx="736237" cy="135334"/>
            </a:xfrm>
            <a:prstGeom prst="rightArrow">
              <a:avLst>
                <a:gd name="adj1" fmla="val 47109"/>
                <a:gd name="adj2" fmla="val 259311"/>
              </a:avLst>
            </a:prstGeom>
            <a:blipFill rotWithShape="1">
              <a:blip r:embed="rId10">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grpSp>
          <p:nvGrpSpPr>
            <p:cNvPr id="13" name="Shape 234"/>
            <p:cNvGrpSpPr/>
            <p:nvPr>
              <p:custDataLst>
                <p:tags r:id="rId3"/>
              </p:custDataLst>
            </p:nvPr>
          </p:nvGrpSpPr>
          <p:grpSpPr>
            <a:xfrm>
              <a:off x="10510527" y="4074136"/>
              <a:ext cx="1488393" cy="635000"/>
              <a:chOff x="0" y="0"/>
              <a:chExt cx="3969048" cy="1270001"/>
            </a:xfrm>
          </p:grpSpPr>
          <p:sp>
            <p:nvSpPr>
              <p:cNvPr id="14" name="Shape 235"/>
              <p:cNvSpPr/>
              <p:nvPr/>
            </p:nvSpPr>
            <p:spPr>
              <a:xfrm>
                <a:off x="0" y="0"/>
                <a:ext cx="3969048" cy="1270001"/>
              </a:xfrm>
              <a:prstGeom prst="roundRect">
                <a:avLst>
                  <a:gd name="adj" fmla="val 15000"/>
                </a:avLst>
              </a:prstGeom>
              <a:blipFill rotWithShape="1">
                <a:blip r:embed="rId11">
                  <a:alphaModFix/>
                </a:blip>
                <a:tile tx="0" ty="0" sx="100000" sy="100000" flip="none" algn="tl"/>
              </a:blipFill>
              <a:ln>
                <a:noFill/>
              </a:ln>
            </p:spPr>
            <p:txBody>
              <a:bodyPr lIns="0" tIns="0" rIns="0" bIns="0" anchor="ctr" anchorCtr="0">
                <a:noAutofit/>
              </a:bodyPr>
              <a:lstStyle/>
              <a:p>
                <a:pPr algn="ctr"/>
                <a:endParaRPr sz="700">
                  <a:latin typeface="Helvetica Neue"/>
                  <a:ea typeface="Helvetica Neue"/>
                  <a:cs typeface="Helvetica Neue"/>
                  <a:sym typeface="Helvetica Neue"/>
                </a:endParaRPr>
              </a:p>
            </p:txBody>
          </p:sp>
          <p:sp>
            <p:nvSpPr>
              <p:cNvPr id="15" name="Shape 236"/>
              <p:cNvSpPr/>
              <p:nvPr/>
            </p:nvSpPr>
            <p:spPr>
              <a:xfrm>
                <a:off x="55795" y="274167"/>
                <a:ext cx="3857457" cy="721665"/>
              </a:xfrm>
              <a:prstGeom prst="rect">
                <a:avLst/>
              </a:prstGeom>
              <a:noFill/>
              <a:ln>
                <a:noFill/>
              </a:ln>
            </p:spPr>
            <p:txBody>
              <a:bodyPr lIns="21175" tIns="21175" rIns="21175" bIns="21175" anchor="ctr" anchorCtr="0">
                <a:noAutofit/>
              </a:bodyPr>
              <a:lstStyle/>
              <a:p>
                <a:pPr algn="ctr">
                  <a:buSzPct val="25000"/>
                </a:pPr>
                <a:r>
                  <a:rPr lang="en-US" sz="1800" dirty="0" smtClean="0">
                    <a:solidFill>
                      <a:srgbClr val="DEDEDE"/>
                    </a:solidFill>
                    <a:latin typeface="Helvetica Neue"/>
                    <a:ea typeface="Helvetica Neue"/>
                    <a:cs typeface="Helvetica Neue"/>
                    <a:sym typeface="Helvetica Neue"/>
                  </a:rPr>
                  <a:t>master</a:t>
                </a:r>
                <a:endParaRPr lang="en-US" sz="1800" dirty="0">
                  <a:solidFill>
                    <a:srgbClr val="DEDEDE"/>
                  </a:solidFill>
                  <a:latin typeface="Helvetica Neue"/>
                  <a:ea typeface="Helvetica Neue"/>
                  <a:cs typeface="Helvetica Neue"/>
                  <a:sym typeface="Helvetica Neue"/>
                </a:endParaRPr>
              </a:p>
            </p:txBody>
          </p:sp>
        </p:grpSp>
        <p:sp>
          <p:nvSpPr>
            <p:cNvPr id="16" name="Shape 237"/>
            <p:cNvSpPr/>
            <p:nvPr>
              <p:custDataLst>
                <p:tags r:id="rId4"/>
              </p:custDataLst>
            </p:nvPr>
          </p:nvSpPr>
          <p:spPr>
            <a:xfrm rot="8194318">
              <a:off x="9907297" y="4710605"/>
              <a:ext cx="827414" cy="586623"/>
            </a:xfrm>
            <a:prstGeom prst="rightArrow">
              <a:avLst>
                <a:gd name="adj1" fmla="val 32000"/>
                <a:gd name="adj2" fmla="val 64000"/>
              </a:avLst>
            </a:prstGeom>
            <a:blipFill rotWithShape="1">
              <a:blip r:embed="rId10">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grpSp>
          <p:nvGrpSpPr>
            <p:cNvPr id="17" name="Shape 238"/>
            <p:cNvGrpSpPr/>
            <p:nvPr>
              <p:custDataLst>
                <p:tags r:id="rId5"/>
              </p:custDataLst>
            </p:nvPr>
          </p:nvGrpSpPr>
          <p:grpSpPr>
            <a:xfrm>
              <a:off x="9433486" y="5171784"/>
              <a:ext cx="692494" cy="627226"/>
              <a:chOff x="-21" y="-23"/>
              <a:chExt cx="1659456" cy="1752557"/>
            </a:xfrm>
          </p:grpSpPr>
          <p:sp>
            <p:nvSpPr>
              <p:cNvPr id="18" name="Shape 239"/>
              <p:cNvSpPr/>
              <p:nvPr/>
            </p:nvSpPr>
            <p:spPr>
              <a:xfrm>
                <a:off x="-21" y="-23"/>
                <a:ext cx="1659393" cy="1752557"/>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9">
                  <a:alphaModFix/>
                </a:blip>
                <a:tile tx="0" ty="0" sx="100000" sy="100000" flip="none" algn="tl"/>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19" name="Shape 240"/>
              <p:cNvSpPr/>
              <p:nvPr/>
            </p:nvSpPr>
            <p:spPr>
              <a:xfrm>
                <a:off x="1" y="515462"/>
                <a:ext cx="1659434" cy="721665"/>
              </a:xfrm>
              <a:prstGeom prst="rect">
                <a:avLst/>
              </a:prstGeom>
              <a:noFill/>
              <a:ln>
                <a:noFill/>
              </a:ln>
            </p:spPr>
            <p:txBody>
              <a:bodyPr lIns="21175" tIns="21175" rIns="21175" bIns="21175" anchor="ctr" anchorCtr="0">
                <a:noAutofit/>
              </a:bodyPr>
              <a:lstStyle/>
              <a:p>
                <a:pPr algn="ctr">
                  <a:buSzPct val="25000"/>
                </a:pPr>
                <a:r>
                  <a:rPr lang="en-US" sz="1800" dirty="0" smtClean="0">
                    <a:solidFill>
                      <a:srgbClr val="DEDEDE"/>
                    </a:solidFill>
                    <a:latin typeface="Helvetica Neue"/>
                    <a:ea typeface="Helvetica Neue"/>
                    <a:cs typeface="Helvetica Neue"/>
                    <a:sym typeface="Helvetica Neue"/>
                  </a:rPr>
                  <a:t>C2</a:t>
                </a:r>
                <a:endParaRPr lang="en-US" sz="1800" dirty="0">
                  <a:solidFill>
                    <a:srgbClr val="DEDEDE"/>
                  </a:solidFill>
                  <a:latin typeface="Helvetica Neue"/>
                  <a:ea typeface="Helvetica Neue"/>
                  <a:cs typeface="Helvetica Neue"/>
                  <a:sym typeface="Helvetica Neue"/>
                </a:endParaRPr>
              </a:p>
            </p:txBody>
          </p:sp>
        </p:grpSp>
        <p:sp>
          <p:nvSpPr>
            <p:cNvPr id="20" name="Shape 239"/>
            <p:cNvSpPr/>
            <p:nvPr/>
          </p:nvSpPr>
          <p:spPr>
            <a:xfrm>
              <a:off x="9374867" y="3720466"/>
              <a:ext cx="692468" cy="627226"/>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9">
                <a:alphaModFix/>
              </a:blip>
              <a:tile tx="0" ty="0" sx="100000" sy="100000" flip="none" algn="tl"/>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21" name="Shape 240"/>
            <p:cNvSpPr/>
            <p:nvPr/>
          </p:nvSpPr>
          <p:spPr>
            <a:xfrm>
              <a:off x="9388943" y="3890889"/>
              <a:ext cx="692485" cy="258278"/>
            </a:xfrm>
            <a:prstGeom prst="rect">
              <a:avLst/>
            </a:prstGeom>
            <a:noFill/>
            <a:ln>
              <a:noFill/>
            </a:ln>
          </p:spPr>
          <p:txBody>
            <a:bodyPr lIns="21175" tIns="21175" rIns="21175" bIns="21175" anchor="ctr" anchorCtr="0">
              <a:noAutofit/>
            </a:bodyPr>
            <a:lstStyle/>
            <a:p>
              <a:pPr algn="ctr">
                <a:buSzPct val="25000"/>
              </a:pPr>
              <a:r>
                <a:rPr lang="en-US" sz="1800" dirty="0">
                  <a:solidFill>
                    <a:srgbClr val="DEDEDE"/>
                  </a:solidFill>
                  <a:latin typeface="Helvetica Neue"/>
                  <a:ea typeface="Helvetica Neue"/>
                  <a:cs typeface="Helvetica Neue"/>
                  <a:sym typeface="Helvetica Neue"/>
                </a:rPr>
                <a:t>C1</a:t>
              </a:r>
            </a:p>
          </p:txBody>
        </p:sp>
        <p:sp>
          <p:nvSpPr>
            <p:cNvPr id="22" name="Shape 233"/>
            <p:cNvSpPr/>
            <p:nvPr>
              <p:custDataLst>
                <p:tags r:id="rId6"/>
              </p:custDataLst>
            </p:nvPr>
          </p:nvSpPr>
          <p:spPr>
            <a:xfrm rot="16187392">
              <a:off x="9400717" y="4696874"/>
              <a:ext cx="736237" cy="135334"/>
            </a:xfrm>
            <a:prstGeom prst="rightArrow">
              <a:avLst>
                <a:gd name="adj1" fmla="val 47109"/>
                <a:gd name="adj2" fmla="val 259311"/>
              </a:avLst>
            </a:prstGeom>
            <a:blipFill rotWithShape="1">
              <a:blip r:embed="rId10">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grpSp>
    </p:spTree>
    <p:extLst>
      <p:ext uri="{BB962C8B-B14F-4D97-AF65-F5344CB8AC3E}">
        <p14:creationId xmlns:p14="http://schemas.microsoft.com/office/powerpoint/2010/main" val="26202683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693520" y="902523"/>
            <a:ext cx="8645352" cy="5300995"/>
          </a:xfrm>
        </p:spPr>
        <p:txBody>
          <a:bodyPr>
            <a:noAutofit/>
          </a:bodyPr>
          <a:lstStyle/>
          <a:p>
            <a:pPr marL="635013" lvl="1" indent="-342900">
              <a:buClr>
                <a:srgbClr val="558AAB"/>
              </a:buClr>
              <a:buFont typeface="Arial" panose="020B0604020202020204" pitchFamily="34" charset="0"/>
              <a:buChar char="•"/>
            </a:pPr>
            <a:r>
              <a:rPr lang="fr-FR" dirty="0" smtClean="0">
                <a:ea typeface="Helvetica Neue"/>
                <a:cs typeface="Helvetica Neue"/>
                <a:sym typeface="Helvetica Neue"/>
              </a:rPr>
              <a:t>Opérations GIT</a:t>
            </a:r>
            <a:endParaRPr lang="fr-CA" dirty="0" smtClean="0">
              <a:ea typeface="Helvetica Neue"/>
              <a:cs typeface="Helvetica Neue"/>
              <a:sym typeface="Helvetica Neue"/>
            </a:endParaRPr>
          </a:p>
          <a:p>
            <a:pPr marL="817893" lvl="2" indent="-342900">
              <a:buClr>
                <a:schemeClr val="accent2"/>
              </a:buClr>
              <a:buFont typeface="Arial" panose="020B0604020202020204" pitchFamily="34" charset="0"/>
              <a:buChar char="•"/>
            </a:pPr>
            <a:r>
              <a:rPr lang="fr-CA" dirty="0">
                <a:ea typeface="Helvetica Neue"/>
                <a:cs typeface="Helvetica Neue"/>
                <a:sym typeface="Helvetica Neue"/>
              </a:rPr>
              <a:t>B</a:t>
            </a:r>
            <a:r>
              <a:rPr lang="fr-CA" dirty="0" smtClean="0">
                <a:ea typeface="Helvetica Neue"/>
                <a:cs typeface="Helvetica Neue"/>
                <a:sym typeface="Helvetica Neue"/>
              </a:rPr>
              <a:t>ranch</a:t>
            </a:r>
          </a:p>
          <a:p>
            <a:pPr marL="817893" lvl="2" indent="-342900">
              <a:buClr>
                <a:schemeClr val="accent2"/>
              </a:buClr>
              <a:buFont typeface="Arial" panose="020B0604020202020204" pitchFamily="34" charset="0"/>
              <a:buChar char="•"/>
            </a:pPr>
            <a:r>
              <a:rPr lang="fr-FR" dirty="0">
                <a:ea typeface="Helvetica Neue"/>
                <a:cs typeface="Helvetica Neue"/>
                <a:sym typeface="Helvetica Neue"/>
              </a:rPr>
              <a:t>La branche </a:t>
            </a:r>
            <a:r>
              <a:rPr lang="fr-FR" dirty="0" smtClean="0">
                <a:ea typeface="Helvetica Neue"/>
                <a:cs typeface="Helvetica Neue"/>
                <a:sym typeface="Helvetica Neue"/>
              </a:rPr>
              <a:t>bug777 </a:t>
            </a:r>
            <a:r>
              <a:rPr lang="fr-FR" dirty="0">
                <a:ea typeface="Helvetica Neue"/>
                <a:cs typeface="Helvetica Neue"/>
                <a:sym typeface="Helvetica Neue"/>
              </a:rPr>
              <a:t>se réfère désormais au commit C1</a:t>
            </a:r>
          </a:p>
          <a:p>
            <a:pPr marL="817893" lvl="2" indent="-342900">
              <a:buClr>
                <a:schemeClr val="accent2"/>
              </a:buClr>
              <a:buFont typeface="Arial" panose="020B0604020202020204" pitchFamily="34" charset="0"/>
              <a:buChar char="•"/>
            </a:pPr>
            <a:r>
              <a:rPr lang="fr-CA" dirty="0" smtClean="0">
                <a:ea typeface="Helvetica Neue"/>
                <a:cs typeface="Helvetica Neue"/>
                <a:sym typeface="Helvetica Neue"/>
              </a:rPr>
              <a:t>vi </a:t>
            </a:r>
            <a:r>
              <a:rPr lang="fr-CA" dirty="0" err="1" smtClean="0">
                <a:ea typeface="Helvetica Neue"/>
                <a:cs typeface="Helvetica Neue"/>
                <a:sym typeface="Helvetica Neue"/>
              </a:rPr>
              <a:t>foo.c</a:t>
            </a:r>
            <a:endParaRPr lang="fr-CA" dirty="0" smtClean="0">
              <a:ea typeface="Helvetica Neue"/>
              <a:cs typeface="Helvetica Neue"/>
              <a:sym typeface="Helvetica Neue"/>
            </a:endParaRPr>
          </a:p>
          <a:p>
            <a:pPr marL="1008065" lvl="5" indent="0">
              <a:buClr>
                <a:schemeClr val="accent2"/>
              </a:buClr>
              <a:buNone/>
            </a:pPr>
            <a:endParaRPr lang="fr-CA" sz="2400" dirty="0"/>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16</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grpSp>
        <p:nvGrpSpPr>
          <p:cNvPr id="39" name="Group 38"/>
          <p:cNvGrpSpPr/>
          <p:nvPr/>
        </p:nvGrpSpPr>
        <p:grpSpPr>
          <a:xfrm>
            <a:off x="7327879" y="2303448"/>
            <a:ext cx="4671041" cy="3495562"/>
            <a:chOff x="7327879" y="2303448"/>
            <a:chExt cx="4671041" cy="3495562"/>
          </a:xfrm>
        </p:grpSpPr>
        <p:sp>
          <p:nvSpPr>
            <p:cNvPr id="20" name="Shape 235"/>
            <p:cNvSpPr/>
            <p:nvPr/>
          </p:nvSpPr>
          <p:spPr>
            <a:xfrm>
              <a:off x="7327879" y="4149167"/>
              <a:ext cx="1488393" cy="630743"/>
            </a:xfrm>
            <a:prstGeom prst="roundRect">
              <a:avLst>
                <a:gd name="adj" fmla="val 15000"/>
              </a:avLst>
            </a:prstGeom>
            <a:blipFill rotWithShape="1">
              <a:blip r:embed="rId10">
                <a:alphaModFix/>
              </a:blip>
              <a:tile tx="0" ty="0" sx="100000" sy="100000" flip="none" algn="tl"/>
            </a:blipFill>
            <a:ln>
              <a:noFill/>
            </a:ln>
          </p:spPr>
          <p:txBody>
            <a:bodyPr lIns="0" tIns="0" rIns="0" bIns="0" anchor="ctr" anchorCtr="0">
              <a:noAutofit/>
            </a:bodyPr>
            <a:lstStyle/>
            <a:p>
              <a:pPr algn="ctr"/>
              <a:endParaRPr sz="700">
                <a:latin typeface="Helvetica Neue"/>
                <a:ea typeface="Helvetica Neue"/>
                <a:cs typeface="Helvetica Neue"/>
                <a:sym typeface="Helvetica Neue"/>
              </a:endParaRPr>
            </a:p>
          </p:txBody>
        </p:sp>
        <p:sp>
          <p:nvSpPr>
            <p:cNvPr id="21" name="Shape 236"/>
            <p:cNvSpPr/>
            <p:nvPr/>
          </p:nvSpPr>
          <p:spPr>
            <a:xfrm>
              <a:off x="7334736" y="4370658"/>
              <a:ext cx="1446546" cy="251253"/>
            </a:xfrm>
            <a:prstGeom prst="rect">
              <a:avLst/>
            </a:prstGeom>
            <a:noFill/>
            <a:ln>
              <a:noFill/>
            </a:ln>
          </p:spPr>
          <p:txBody>
            <a:bodyPr lIns="21175" tIns="21175" rIns="21175" bIns="21175" anchor="ctr" anchorCtr="0">
              <a:noAutofit/>
            </a:bodyPr>
            <a:lstStyle/>
            <a:p>
              <a:pPr algn="ctr">
                <a:buSzPct val="25000"/>
              </a:pPr>
              <a:r>
                <a:rPr lang="en-US" dirty="0" smtClean="0">
                  <a:solidFill>
                    <a:srgbClr val="DEDEDE"/>
                  </a:solidFill>
                  <a:latin typeface="Helvetica Neue"/>
                  <a:ea typeface="Helvetica Neue"/>
                  <a:cs typeface="Helvetica Neue"/>
                  <a:sym typeface="Helvetica Neue"/>
                </a:rPr>
                <a:t>bug777</a:t>
              </a:r>
              <a:endParaRPr lang="en-US" sz="1800" dirty="0">
                <a:solidFill>
                  <a:srgbClr val="DEDEDE"/>
                </a:solidFill>
                <a:latin typeface="Helvetica Neue"/>
                <a:ea typeface="Helvetica Neue"/>
                <a:cs typeface="Helvetica Neue"/>
                <a:sym typeface="Helvetica Neue"/>
              </a:endParaRPr>
            </a:p>
          </p:txBody>
        </p:sp>
        <p:sp>
          <p:nvSpPr>
            <p:cNvPr id="22" name="Shape 237"/>
            <p:cNvSpPr/>
            <p:nvPr>
              <p:custDataLst>
                <p:tags r:id="rId1"/>
              </p:custDataLst>
            </p:nvPr>
          </p:nvSpPr>
          <p:spPr>
            <a:xfrm rot="2124535">
              <a:off x="8728520" y="4713321"/>
              <a:ext cx="827414" cy="586623"/>
            </a:xfrm>
            <a:prstGeom prst="rightArrow">
              <a:avLst>
                <a:gd name="adj1" fmla="val 32000"/>
                <a:gd name="adj2" fmla="val 64000"/>
              </a:avLst>
            </a:prstGeom>
            <a:blipFill rotWithShape="1">
              <a:blip r:embed="rId11">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grpSp>
          <p:nvGrpSpPr>
            <p:cNvPr id="25" name="Shape 230"/>
            <p:cNvGrpSpPr/>
            <p:nvPr>
              <p:custDataLst>
                <p:tags r:id="rId2"/>
              </p:custDataLst>
            </p:nvPr>
          </p:nvGrpSpPr>
          <p:grpSpPr>
            <a:xfrm>
              <a:off x="9410136" y="2303448"/>
              <a:ext cx="622296" cy="618577"/>
              <a:chOff x="-21" y="-23"/>
              <a:chExt cx="1659456" cy="1752557"/>
            </a:xfrm>
          </p:grpSpPr>
          <p:sp>
            <p:nvSpPr>
              <p:cNvPr id="37" name="Shape 231"/>
              <p:cNvSpPr/>
              <p:nvPr/>
            </p:nvSpPr>
            <p:spPr>
              <a:xfrm>
                <a:off x="-21" y="-23"/>
                <a:ext cx="1659393" cy="1752557"/>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12">
                  <a:alphaModFix/>
                </a:blip>
                <a:tile tx="0" ty="0" sx="100000" sy="100000" flip="none" algn="tl"/>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38" name="Shape 232"/>
              <p:cNvSpPr/>
              <p:nvPr/>
            </p:nvSpPr>
            <p:spPr>
              <a:xfrm>
                <a:off x="0" y="515468"/>
                <a:ext cx="1659434" cy="721665"/>
              </a:xfrm>
              <a:prstGeom prst="rect">
                <a:avLst/>
              </a:prstGeom>
              <a:noFill/>
              <a:ln>
                <a:noFill/>
              </a:ln>
            </p:spPr>
            <p:txBody>
              <a:bodyPr lIns="21175" tIns="21175" rIns="21175" bIns="21175" anchor="ctr" anchorCtr="0">
                <a:noAutofit/>
              </a:bodyPr>
              <a:lstStyle/>
              <a:p>
                <a:pPr algn="ctr">
                  <a:buSzPct val="25000"/>
                </a:pPr>
                <a:r>
                  <a:rPr lang="en-US" sz="1800" dirty="0">
                    <a:solidFill>
                      <a:srgbClr val="DEDEDE"/>
                    </a:solidFill>
                    <a:latin typeface="Helvetica Neue"/>
                    <a:ea typeface="Helvetica Neue"/>
                    <a:cs typeface="Helvetica Neue"/>
                    <a:sym typeface="Helvetica Neue"/>
                  </a:rPr>
                  <a:t>C0</a:t>
                </a:r>
              </a:p>
            </p:txBody>
          </p:sp>
        </p:grpSp>
        <p:sp>
          <p:nvSpPr>
            <p:cNvPr id="26" name="Shape 233"/>
            <p:cNvSpPr/>
            <p:nvPr>
              <p:custDataLst>
                <p:tags r:id="rId3"/>
              </p:custDataLst>
            </p:nvPr>
          </p:nvSpPr>
          <p:spPr>
            <a:xfrm rot="16187392">
              <a:off x="9360860" y="3222113"/>
              <a:ext cx="736237" cy="135334"/>
            </a:xfrm>
            <a:prstGeom prst="rightArrow">
              <a:avLst>
                <a:gd name="adj1" fmla="val 47109"/>
                <a:gd name="adj2" fmla="val 259311"/>
              </a:avLst>
            </a:prstGeom>
            <a:blipFill rotWithShape="1">
              <a:blip r:embed="rId11">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grpSp>
          <p:nvGrpSpPr>
            <p:cNvPr id="27" name="Shape 234"/>
            <p:cNvGrpSpPr/>
            <p:nvPr>
              <p:custDataLst>
                <p:tags r:id="rId4"/>
              </p:custDataLst>
            </p:nvPr>
          </p:nvGrpSpPr>
          <p:grpSpPr>
            <a:xfrm>
              <a:off x="10510527" y="4074136"/>
              <a:ext cx="1488393" cy="635000"/>
              <a:chOff x="0" y="0"/>
              <a:chExt cx="3969048" cy="1270001"/>
            </a:xfrm>
          </p:grpSpPr>
          <p:sp>
            <p:nvSpPr>
              <p:cNvPr id="35" name="Shape 235"/>
              <p:cNvSpPr/>
              <p:nvPr/>
            </p:nvSpPr>
            <p:spPr>
              <a:xfrm>
                <a:off x="0" y="0"/>
                <a:ext cx="3969048" cy="1270001"/>
              </a:xfrm>
              <a:prstGeom prst="roundRect">
                <a:avLst>
                  <a:gd name="adj" fmla="val 15000"/>
                </a:avLst>
              </a:prstGeom>
              <a:blipFill rotWithShape="1">
                <a:blip r:embed="rId10">
                  <a:alphaModFix/>
                </a:blip>
                <a:tile tx="0" ty="0" sx="100000" sy="100000" flip="none" algn="tl"/>
              </a:blipFill>
              <a:ln>
                <a:noFill/>
              </a:ln>
            </p:spPr>
            <p:txBody>
              <a:bodyPr lIns="0" tIns="0" rIns="0" bIns="0" anchor="ctr" anchorCtr="0">
                <a:noAutofit/>
              </a:bodyPr>
              <a:lstStyle/>
              <a:p>
                <a:pPr algn="ctr"/>
                <a:endParaRPr sz="700">
                  <a:latin typeface="Helvetica Neue"/>
                  <a:ea typeface="Helvetica Neue"/>
                  <a:cs typeface="Helvetica Neue"/>
                  <a:sym typeface="Helvetica Neue"/>
                </a:endParaRPr>
              </a:p>
            </p:txBody>
          </p:sp>
          <p:sp>
            <p:nvSpPr>
              <p:cNvPr id="36" name="Shape 236"/>
              <p:cNvSpPr/>
              <p:nvPr/>
            </p:nvSpPr>
            <p:spPr>
              <a:xfrm>
                <a:off x="55795" y="274167"/>
                <a:ext cx="3857457" cy="721665"/>
              </a:xfrm>
              <a:prstGeom prst="rect">
                <a:avLst/>
              </a:prstGeom>
              <a:noFill/>
              <a:ln>
                <a:noFill/>
              </a:ln>
            </p:spPr>
            <p:txBody>
              <a:bodyPr lIns="21175" tIns="21175" rIns="21175" bIns="21175" anchor="ctr" anchorCtr="0">
                <a:noAutofit/>
              </a:bodyPr>
              <a:lstStyle/>
              <a:p>
                <a:pPr algn="ctr">
                  <a:buSzPct val="25000"/>
                </a:pPr>
                <a:r>
                  <a:rPr lang="en-US" sz="1800" dirty="0" smtClean="0">
                    <a:solidFill>
                      <a:srgbClr val="DEDEDE"/>
                    </a:solidFill>
                    <a:latin typeface="Helvetica Neue"/>
                    <a:ea typeface="Helvetica Neue"/>
                    <a:cs typeface="Helvetica Neue"/>
                    <a:sym typeface="Helvetica Neue"/>
                  </a:rPr>
                  <a:t>master</a:t>
                </a:r>
                <a:endParaRPr lang="en-US" sz="1800" dirty="0">
                  <a:solidFill>
                    <a:srgbClr val="DEDEDE"/>
                  </a:solidFill>
                  <a:latin typeface="Helvetica Neue"/>
                  <a:ea typeface="Helvetica Neue"/>
                  <a:cs typeface="Helvetica Neue"/>
                  <a:sym typeface="Helvetica Neue"/>
                </a:endParaRPr>
              </a:p>
            </p:txBody>
          </p:sp>
        </p:grpSp>
        <p:sp>
          <p:nvSpPr>
            <p:cNvPr id="28" name="Shape 237"/>
            <p:cNvSpPr/>
            <p:nvPr>
              <p:custDataLst>
                <p:tags r:id="rId5"/>
              </p:custDataLst>
            </p:nvPr>
          </p:nvSpPr>
          <p:spPr>
            <a:xfrm rot="8194318">
              <a:off x="9907297" y="4710605"/>
              <a:ext cx="827414" cy="586623"/>
            </a:xfrm>
            <a:prstGeom prst="rightArrow">
              <a:avLst>
                <a:gd name="adj1" fmla="val 32000"/>
                <a:gd name="adj2" fmla="val 64000"/>
              </a:avLst>
            </a:prstGeom>
            <a:blipFill rotWithShape="1">
              <a:blip r:embed="rId11">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grpSp>
          <p:nvGrpSpPr>
            <p:cNvPr id="29" name="Shape 238"/>
            <p:cNvGrpSpPr/>
            <p:nvPr>
              <p:custDataLst>
                <p:tags r:id="rId6"/>
              </p:custDataLst>
            </p:nvPr>
          </p:nvGrpSpPr>
          <p:grpSpPr>
            <a:xfrm>
              <a:off x="9433486" y="5171784"/>
              <a:ext cx="692494" cy="627226"/>
              <a:chOff x="-21" y="-23"/>
              <a:chExt cx="1659456" cy="1752557"/>
            </a:xfrm>
          </p:grpSpPr>
          <p:sp>
            <p:nvSpPr>
              <p:cNvPr id="33" name="Shape 239"/>
              <p:cNvSpPr/>
              <p:nvPr/>
            </p:nvSpPr>
            <p:spPr>
              <a:xfrm>
                <a:off x="-21" y="-23"/>
                <a:ext cx="1659393" cy="1752557"/>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12">
                  <a:alphaModFix/>
                </a:blip>
                <a:tile tx="0" ty="0" sx="100000" sy="100000" flip="none" algn="tl"/>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34" name="Shape 240"/>
              <p:cNvSpPr/>
              <p:nvPr/>
            </p:nvSpPr>
            <p:spPr>
              <a:xfrm>
                <a:off x="1" y="515462"/>
                <a:ext cx="1659434" cy="721665"/>
              </a:xfrm>
              <a:prstGeom prst="rect">
                <a:avLst/>
              </a:prstGeom>
              <a:noFill/>
              <a:ln>
                <a:noFill/>
              </a:ln>
            </p:spPr>
            <p:txBody>
              <a:bodyPr lIns="21175" tIns="21175" rIns="21175" bIns="21175" anchor="ctr" anchorCtr="0">
                <a:noAutofit/>
              </a:bodyPr>
              <a:lstStyle/>
              <a:p>
                <a:pPr algn="ctr">
                  <a:buSzPct val="25000"/>
                </a:pPr>
                <a:r>
                  <a:rPr lang="en-US" sz="1800" dirty="0" smtClean="0">
                    <a:solidFill>
                      <a:srgbClr val="DEDEDE"/>
                    </a:solidFill>
                    <a:latin typeface="Helvetica Neue"/>
                    <a:ea typeface="Helvetica Neue"/>
                    <a:cs typeface="Helvetica Neue"/>
                    <a:sym typeface="Helvetica Neue"/>
                  </a:rPr>
                  <a:t>C2</a:t>
                </a:r>
                <a:endParaRPr lang="en-US" sz="1800" dirty="0">
                  <a:solidFill>
                    <a:srgbClr val="DEDEDE"/>
                  </a:solidFill>
                  <a:latin typeface="Helvetica Neue"/>
                  <a:ea typeface="Helvetica Neue"/>
                  <a:cs typeface="Helvetica Neue"/>
                  <a:sym typeface="Helvetica Neue"/>
                </a:endParaRPr>
              </a:p>
            </p:txBody>
          </p:sp>
        </p:grpSp>
        <p:sp>
          <p:nvSpPr>
            <p:cNvPr id="30" name="Shape 239"/>
            <p:cNvSpPr/>
            <p:nvPr/>
          </p:nvSpPr>
          <p:spPr>
            <a:xfrm>
              <a:off x="9374867" y="3720466"/>
              <a:ext cx="692468" cy="627226"/>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12">
                <a:alphaModFix/>
              </a:blip>
              <a:tile tx="0" ty="0" sx="100000" sy="100000" flip="none" algn="tl"/>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31" name="Shape 240"/>
            <p:cNvSpPr/>
            <p:nvPr/>
          </p:nvSpPr>
          <p:spPr>
            <a:xfrm>
              <a:off x="9388943" y="3890889"/>
              <a:ext cx="692485" cy="258278"/>
            </a:xfrm>
            <a:prstGeom prst="rect">
              <a:avLst/>
            </a:prstGeom>
            <a:noFill/>
            <a:ln>
              <a:noFill/>
            </a:ln>
          </p:spPr>
          <p:txBody>
            <a:bodyPr lIns="21175" tIns="21175" rIns="21175" bIns="21175" anchor="ctr" anchorCtr="0">
              <a:noAutofit/>
            </a:bodyPr>
            <a:lstStyle/>
            <a:p>
              <a:pPr algn="ctr">
                <a:buSzPct val="25000"/>
              </a:pPr>
              <a:r>
                <a:rPr lang="en-US" sz="1800" dirty="0">
                  <a:solidFill>
                    <a:srgbClr val="DEDEDE"/>
                  </a:solidFill>
                  <a:latin typeface="Helvetica Neue"/>
                  <a:ea typeface="Helvetica Neue"/>
                  <a:cs typeface="Helvetica Neue"/>
                  <a:sym typeface="Helvetica Neue"/>
                </a:rPr>
                <a:t>C1</a:t>
              </a:r>
            </a:p>
          </p:txBody>
        </p:sp>
        <p:sp>
          <p:nvSpPr>
            <p:cNvPr id="32" name="Shape 233"/>
            <p:cNvSpPr/>
            <p:nvPr>
              <p:custDataLst>
                <p:tags r:id="rId7"/>
              </p:custDataLst>
            </p:nvPr>
          </p:nvSpPr>
          <p:spPr>
            <a:xfrm rot="16187392">
              <a:off x="9400717" y="4696874"/>
              <a:ext cx="736237" cy="135334"/>
            </a:xfrm>
            <a:prstGeom prst="rightArrow">
              <a:avLst>
                <a:gd name="adj1" fmla="val 47109"/>
                <a:gd name="adj2" fmla="val 259311"/>
              </a:avLst>
            </a:prstGeom>
            <a:blipFill rotWithShape="1">
              <a:blip r:embed="rId11">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grpSp>
    </p:spTree>
    <p:extLst>
      <p:ext uri="{BB962C8B-B14F-4D97-AF65-F5344CB8AC3E}">
        <p14:creationId xmlns:p14="http://schemas.microsoft.com/office/powerpoint/2010/main" val="39892643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693520" y="902523"/>
            <a:ext cx="8645352" cy="5300995"/>
          </a:xfrm>
        </p:spPr>
        <p:txBody>
          <a:bodyPr>
            <a:noAutofit/>
          </a:bodyPr>
          <a:lstStyle/>
          <a:p>
            <a:pPr marL="635013" lvl="1" indent="-342900">
              <a:buClr>
                <a:srgbClr val="558AAB"/>
              </a:buClr>
              <a:buFont typeface="Arial" panose="020B0604020202020204" pitchFamily="34" charset="0"/>
              <a:buChar char="•"/>
            </a:pPr>
            <a:r>
              <a:rPr lang="fr-FR" dirty="0" smtClean="0">
                <a:ea typeface="Helvetica Neue"/>
                <a:cs typeface="Helvetica Neue"/>
                <a:sym typeface="Helvetica Neue"/>
              </a:rPr>
              <a:t>Opérations GIT</a:t>
            </a:r>
            <a:endParaRPr lang="fr-CA" dirty="0" smtClean="0">
              <a:ea typeface="Helvetica Neue"/>
              <a:cs typeface="Helvetica Neue"/>
              <a:sym typeface="Helvetica Neue"/>
            </a:endParaRPr>
          </a:p>
          <a:p>
            <a:pPr marL="817893" lvl="2" indent="-342900">
              <a:buClr>
                <a:schemeClr val="accent2"/>
              </a:buClr>
              <a:buFont typeface="Arial" panose="020B0604020202020204" pitchFamily="34" charset="0"/>
              <a:buChar char="•"/>
            </a:pPr>
            <a:r>
              <a:rPr lang="fr-CA" dirty="0">
                <a:ea typeface="Helvetica Neue"/>
                <a:cs typeface="Helvetica Neue"/>
                <a:sym typeface="Helvetica Neue"/>
              </a:rPr>
              <a:t>B</a:t>
            </a:r>
            <a:r>
              <a:rPr lang="fr-CA" dirty="0" smtClean="0">
                <a:ea typeface="Helvetica Neue"/>
                <a:cs typeface="Helvetica Neue"/>
                <a:sym typeface="Helvetica Neue"/>
              </a:rPr>
              <a:t>ranch</a:t>
            </a:r>
          </a:p>
          <a:p>
            <a:pPr marL="817893" lvl="2" indent="-342900">
              <a:buClr>
                <a:schemeClr val="accent2"/>
              </a:buClr>
              <a:buFont typeface="Arial" panose="020B0604020202020204" pitchFamily="34" charset="0"/>
              <a:buChar char="•"/>
            </a:pPr>
            <a:r>
              <a:rPr lang="fr-CA" dirty="0" smtClean="0">
                <a:ea typeface="Helvetica Neue"/>
                <a:cs typeface="Helvetica Neue"/>
                <a:sym typeface="Helvetica Neue"/>
              </a:rPr>
              <a:t>$ git commit –a –m ‘</a:t>
            </a:r>
            <a:r>
              <a:rPr lang="fr-CA" dirty="0" err="1" smtClean="0">
                <a:ea typeface="Helvetica Neue"/>
                <a:cs typeface="Helvetica Neue"/>
                <a:sym typeface="Helvetica Neue"/>
              </a:rPr>
              <a:t>fix</a:t>
            </a:r>
            <a:r>
              <a:rPr lang="fr-CA" dirty="0" smtClean="0">
                <a:ea typeface="Helvetica Neue"/>
                <a:cs typeface="Helvetica Neue"/>
                <a:sym typeface="Helvetica Neue"/>
              </a:rPr>
              <a:t> pour </a:t>
            </a:r>
            <a:r>
              <a:rPr lang="fr-CA" dirty="0" err="1" smtClean="0">
                <a:ea typeface="Helvetica Neue"/>
                <a:cs typeface="Helvetica Neue"/>
                <a:sym typeface="Helvetica Neue"/>
              </a:rPr>
              <a:t>bougue</a:t>
            </a:r>
            <a:r>
              <a:rPr lang="fr-CA" dirty="0" smtClean="0">
                <a:ea typeface="Helvetica Neue"/>
                <a:cs typeface="Helvetica Neue"/>
                <a:sym typeface="Helvetica Neue"/>
              </a:rPr>
              <a:t> 777’ </a:t>
            </a:r>
          </a:p>
          <a:p>
            <a:pPr marL="1008065" lvl="5" indent="0">
              <a:buClr>
                <a:schemeClr val="accent2"/>
              </a:buClr>
              <a:buNone/>
            </a:pPr>
            <a:endParaRPr lang="fr-CA" sz="2400" dirty="0"/>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17</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grpSp>
        <p:nvGrpSpPr>
          <p:cNvPr id="5" name="Group 4"/>
          <p:cNvGrpSpPr/>
          <p:nvPr/>
        </p:nvGrpSpPr>
        <p:grpSpPr>
          <a:xfrm>
            <a:off x="7327879" y="1079558"/>
            <a:ext cx="4671041" cy="4899989"/>
            <a:chOff x="7327879" y="1079558"/>
            <a:chExt cx="4671041" cy="4899989"/>
          </a:xfrm>
        </p:grpSpPr>
        <p:sp>
          <p:nvSpPr>
            <p:cNvPr id="20" name="Shape 235"/>
            <p:cNvSpPr/>
            <p:nvPr/>
          </p:nvSpPr>
          <p:spPr>
            <a:xfrm>
              <a:off x="7327879" y="4430520"/>
              <a:ext cx="1488393" cy="630743"/>
            </a:xfrm>
            <a:prstGeom prst="roundRect">
              <a:avLst>
                <a:gd name="adj" fmla="val 15000"/>
              </a:avLst>
            </a:prstGeom>
            <a:blipFill rotWithShape="1">
              <a:blip r:embed="rId12">
                <a:alphaModFix/>
              </a:blip>
              <a:tile tx="0" ty="0" sx="100000" sy="100000" flip="none" algn="tl"/>
            </a:blipFill>
            <a:ln>
              <a:noFill/>
            </a:ln>
          </p:spPr>
          <p:txBody>
            <a:bodyPr lIns="0" tIns="0" rIns="0" bIns="0" anchor="ctr" anchorCtr="0">
              <a:noAutofit/>
            </a:bodyPr>
            <a:lstStyle/>
            <a:p>
              <a:pPr algn="ctr"/>
              <a:endParaRPr sz="700">
                <a:latin typeface="Helvetica Neue"/>
                <a:ea typeface="Helvetica Neue"/>
                <a:cs typeface="Helvetica Neue"/>
                <a:sym typeface="Helvetica Neue"/>
              </a:endParaRPr>
            </a:p>
          </p:txBody>
        </p:sp>
        <p:sp>
          <p:nvSpPr>
            <p:cNvPr id="21" name="Shape 236"/>
            <p:cNvSpPr/>
            <p:nvPr/>
          </p:nvSpPr>
          <p:spPr>
            <a:xfrm>
              <a:off x="7334736" y="4609809"/>
              <a:ext cx="1446546" cy="251253"/>
            </a:xfrm>
            <a:prstGeom prst="rect">
              <a:avLst/>
            </a:prstGeom>
            <a:noFill/>
            <a:ln>
              <a:noFill/>
            </a:ln>
          </p:spPr>
          <p:txBody>
            <a:bodyPr lIns="21175" tIns="21175" rIns="21175" bIns="21175" anchor="ctr" anchorCtr="0">
              <a:noAutofit/>
            </a:bodyPr>
            <a:lstStyle/>
            <a:p>
              <a:pPr algn="ctr">
                <a:buSzPct val="25000"/>
              </a:pPr>
              <a:r>
                <a:rPr lang="en-US" dirty="0" smtClean="0">
                  <a:solidFill>
                    <a:srgbClr val="DEDEDE"/>
                  </a:solidFill>
                  <a:latin typeface="Helvetica Neue"/>
                  <a:ea typeface="Helvetica Neue"/>
                  <a:cs typeface="Helvetica Neue"/>
                  <a:sym typeface="Helvetica Neue"/>
                </a:rPr>
                <a:t>bug777</a:t>
              </a:r>
              <a:endParaRPr lang="en-US" sz="1800" dirty="0">
                <a:solidFill>
                  <a:srgbClr val="DEDEDE"/>
                </a:solidFill>
                <a:latin typeface="Helvetica Neue"/>
                <a:ea typeface="Helvetica Neue"/>
                <a:cs typeface="Helvetica Neue"/>
                <a:sym typeface="Helvetica Neue"/>
              </a:endParaRPr>
            </a:p>
          </p:txBody>
        </p:sp>
        <p:sp>
          <p:nvSpPr>
            <p:cNvPr id="22" name="Shape 237"/>
            <p:cNvSpPr/>
            <p:nvPr>
              <p:custDataLst>
                <p:tags r:id="rId1"/>
              </p:custDataLst>
            </p:nvPr>
          </p:nvSpPr>
          <p:spPr>
            <a:xfrm rot="2124535">
              <a:off x="8728520" y="4994674"/>
              <a:ext cx="827414" cy="586623"/>
            </a:xfrm>
            <a:prstGeom prst="rightArrow">
              <a:avLst>
                <a:gd name="adj1" fmla="val 32000"/>
                <a:gd name="adj2" fmla="val 64000"/>
              </a:avLst>
            </a:prstGeom>
            <a:blipFill rotWithShape="1">
              <a:blip r:embed="rId13">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grpSp>
          <p:nvGrpSpPr>
            <p:cNvPr id="25" name="Shape 230"/>
            <p:cNvGrpSpPr/>
            <p:nvPr>
              <p:custDataLst>
                <p:tags r:id="rId2"/>
              </p:custDataLst>
            </p:nvPr>
          </p:nvGrpSpPr>
          <p:grpSpPr>
            <a:xfrm>
              <a:off x="9410136" y="1079558"/>
              <a:ext cx="622296" cy="618577"/>
              <a:chOff x="-21" y="-23"/>
              <a:chExt cx="1659456" cy="1752557"/>
            </a:xfrm>
          </p:grpSpPr>
          <p:sp>
            <p:nvSpPr>
              <p:cNvPr id="37" name="Shape 231"/>
              <p:cNvSpPr/>
              <p:nvPr/>
            </p:nvSpPr>
            <p:spPr>
              <a:xfrm>
                <a:off x="-21" y="-23"/>
                <a:ext cx="1659393" cy="1752557"/>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14">
                  <a:alphaModFix/>
                </a:blip>
                <a:tile tx="0" ty="0" sx="100000" sy="100000" flip="none" algn="tl"/>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38" name="Shape 232"/>
              <p:cNvSpPr/>
              <p:nvPr/>
            </p:nvSpPr>
            <p:spPr>
              <a:xfrm>
                <a:off x="0" y="515468"/>
                <a:ext cx="1659434" cy="721665"/>
              </a:xfrm>
              <a:prstGeom prst="rect">
                <a:avLst/>
              </a:prstGeom>
              <a:noFill/>
              <a:ln>
                <a:noFill/>
              </a:ln>
            </p:spPr>
            <p:txBody>
              <a:bodyPr lIns="21175" tIns="21175" rIns="21175" bIns="21175" anchor="ctr" anchorCtr="0">
                <a:noAutofit/>
              </a:bodyPr>
              <a:lstStyle/>
              <a:p>
                <a:pPr algn="ctr">
                  <a:buSzPct val="25000"/>
                </a:pPr>
                <a:r>
                  <a:rPr lang="en-US" sz="1800" dirty="0">
                    <a:solidFill>
                      <a:srgbClr val="DEDEDE"/>
                    </a:solidFill>
                    <a:latin typeface="Helvetica Neue"/>
                    <a:ea typeface="Helvetica Neue"/>
                    <a:cs typeface="Helvetica Neue"/>
                    <a:sym typeface="Helvetica Neue"/>
                  </a:rPr>
                  <a:t>C0</a:t>
                </a:r>
              </a:p>
            </p:txBody>
          </p:sp>
        </p:grpSp>
        <p:sp>
          <p:nvSpPr>
            <p:cNvPr id="26" name="Shape 233"/>
            <p:cNvSpPr/>
            <p:nvPr>
              <p:custDataLst>
                <p:tags r:id="rId3"/>
              </p:custDataLst>
            </p:nvPr>
          </p:nvSpPr>
          <p:spPr>
            <a:xfrm rot="16187392">
              <a:off x="9360860" y="1998223"/>
              <a:ext cx="736237" cy="135334"/>
            </a:xfrm>
            <a:prstGeom prst="rightArrow">
              <a:avLst>
                <a:gd name="adj1" fmla="val 47109"/>
                <a:gd name="adj2" fmla="val 259311"/>
              </a:avLst>
            </a:prstGeom>
            <a:blipFill rotWithShape="1">
              <a:blip r:embed="rId13">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grpSp>
          <p:nvGrpSpPr>
            <p:cNvPr id="27" name="Shape 234"/>
            <p:cNvGrpSpPr/>
            <p:nvPr>
              <p:custDataLst>
                <p:tags r:id="rId4"/>
              </p:custDataLst>
            </p:nvPr>
          </p:nvGrpSpPr>
          <p:grpSpPr>
            <a:xfrm>
              <a:off x="10510527" y="2850246"/>
              <a:ext cx="1488393" cy="635000"/>
              <a:chOff x="0" y="0"/>
              <a:chExt cx="3969048" cy="1270001"/>
            </a:xfrm>
          </p:grpSpPr>
          <p:sp>
            <p:nvSpPr>
              <p:cNvPr id="35" name="Shape 235"/>
              <p:cNvSpPr/>
              <p:nvPr/>
            </p:nvSpPr>
            <p:spPr>
              <a:xfrm>
                <a:off x="0" y="0"/>
                <a:ext cx="3969048" cy="1270001"/>
              </a:xfrm>
              <a:prstGeom prst="roundRect">
                <a:avLst>
                  <a:gd name="adj" fmla="val 15000"/>
                </a:avLst>
              </a:prstGeom>
              <a:blipFill rotWithShape="1">
                <a:blip r:embed="rId12">
                  <a:alphaModFix/>
                </a:blip>
                <a:tile tx="0" ty="0" sx="100000" sy="100000" flip="none" algn="tl"/>
              </a:blipFill>
              <a:ln>
                <a:noFill/>
              </a:ln>
            </p:spPr>
            <p:txBody>
              <a:bodyPr lIns="0" tIns="0" rIns="0" bIns="0" anchor="ctr" anchorCtr="0">
                <a:noAutofit/>
              </a:bodyPr>
              <a:lstStyle/>
              <a:p>
                <a:pPr algn="ctr"/>
                <a:endParaRPr sz="700">
                  <a:latin typeface="Helvetica Neue"/>
                  <a:ea typeface="Helvetica Neue"/>
                  <a:cs typeface="Helvetica Neue"/>
                  <a:sym typeface="Helvetica Neue"/>
                </a:endParaRPr>
              </a:p>
            </p:txBody>
          </p:sp>
          <p:sp>
            <p:nvSpPr>
              <p:cNvPr id="36" name="Shape 236"/>
              <p:cNvSpPr/>
              <p:nvPr/>
            </p:nvSpPr>
            <p:spPr>
              <a:xfrm>
                <a:off x="55795" y="274167"/>
                <a:ext cx="3857457" cy="721665"/>
              </a:xfrm>
              <a:prstGeom prst="rect">
                <a:avLst/>
              </a:prstGeom>
              <a:noFill/>
              <a:ln>
                <a:noFill/>
              </a:ln>
            </p:spPr>
            <p:txBody>
              <a:bodyPr lIns="21175" tIns="21175" rIns="21175" bIns="21175" anchor="ctr" anchorCtr="0">
                <a:noAutofit/>
              </a:bodyPr>
              <a:lstStyle/>
              <a:p>
                <a:pPr algn="ctr">
                  <a:buSzPct val="25000"/>
                </a:pPr>
                <a:r>
                  <a:rPr lang="en-US" sz="1800" dirty="0" smtClean="0">
                    <a:solidFill>
                      <a:srgbClr val="DEDEDE"/>
                    </a:solidFill>
                    <a:latin typeface="Helvetica Neue"/>
                    <a:ea typeface="Helvetica Neue"/>
                    <a:cs typeface="Helvetica Neue"/>
                    <a:sym typeface="Helvetica Neue"/>
                  </a:rPr>
                  <a:t>master</a:t>
                </a:r>
                <a:endParaRPr lang="en-US" sz="1800" dirty="0">
                  <a:solidFill>
                    <a:srgbClr val="DEDEDE"/>
                  </a:solidFill>
                  <a:latin typeface="Helvetica Neue"/>
                  <a:ea typeface="Helvetica Neue"/>
                  <a:cs typeface="Helvetica Neue"/>
                  <a:sym typeface="Helvetica Neue"/>
                </a:endParaRPr>
              </a:p>
            </p:txBody>
          </p:sp>
        </p:grpSp>
        <p:sp>
          <p:nvSpPr>
            <p:cNvPr id="28" name="Shape 237"/>
            <p:cNvSpPr/>
            <p:nvPr>
              <p:custDataLst>
                <p:tags r:id="rId5"/>
              </p:custDataLst>
            </p:nvPr>
          </p:nvSpPr>
          <p:spPr>
            <a:xfrm rot="8194318">
              <a:off x="9907297" y="3486715"/>
              <a:ext cx="827414" cy="586623"/>
            </a:xfrm>
            <a:prstGeom prst="rightArrow">
              <a:avLst>
                <a:gd name="adj1" fmla="val 32000"/>
                <a:gd name="adj2" fmla="val 64000"/>
              </a:avLst>
            </a:prstGeom>
            <a:blipFill rotWithShape="1">
              <a:blip r:embed="rId13">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grpSp>
          <p:nvGrpSpPr>
            <p:cNvPr id="29" name="Shape 238"/>
            <p:cNvGrpSpPr/>
            <p:nvPr>
              <p:custDataLst>
                <p:tags r:id="rId6"/>
              </p:custDataLst>
            </p:nvPr>
          </p:nvGrpSpPr>
          <p:grpSpPr>
            <a:xfrm>
              <a:off x="9433486" y="3947894"/>
              <a:ext cx="692494" cy="627226"/>
              <a:chOff x="-21" y="-23"/>
              <a:chExt cx="1659456" cy="1752557"/>
            </a:xfrm>
          </p:grpSpPr>
          <p:sp>
            <p:nvSpPr>
              <p:cNvPr id="33" name="Shape 239"/>
              <p:cNvSpPr/>
              <p:nvPr/>
            </p:nvSpPr>
            <p:spPr>
              <a:xfrm>
                <a:off x="-21" y="-23"/>
                <a:ext cx="1659393" cy="1752557"/>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14">
                  <a:alphaModFix/>
                </a:blip>
                <a:tile tx="0" ty="0" sx="100000" sy="100000" flip="none" algn="tl"/>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34" name="Shape 240"/>
              <p:cNvSpPr/>
              <p:nvPr/>
            </p:nvSpPr>
            <p:spPr>
              <a:xfrm>
                <a:off x="1" y="515462"/>
                <a:ext cx="1659434" cy="721665"/>
              </a:xfrm>
              <a:prstGeom prst="rect">
                <a:avLst/>
              </a:prstGeom>
              <a:noFill/>
              <a:ln>
                <a:noFill/>
              </a:ln>
            </p:spPr>
            <p:txBody>
              <a:bodyPr lIns="21175" tIns="21175" rIns="21175" bIns="21175" anchor="ctr" anchorCtr="0">
                <a:noAutofit/>
              </a:bodyPr>
              <a:lstStyle/>
              <a:p>
                <a:pPr algn="ctr">
                  <a:buSzPct val="25000"/>
                </a:pPr>
                <a:r>
                  <a:rPr lang="en-US" sz="1800" dirty="0" smtClean="0">
                    <a:solidFill>
                      <a:srgbClr val="DEDEDE"/>
                    </a:solidFill>
                    <a:latin typeface="Helvetica Neue"/>
                    <a:ea typeface="Helvetica Neue"/>
                    <a:cs typeface="Helvetica Neue"/>
                    <a:sym typeface="Helvetica Neue"/>
                  </a:rPr>
                  <a:t>C2</a:t>
                </a:r>
                <a:endParaRPr lang="en-US" sz="1800" dirty="0">
                  <a:solidFill>
                    <a:srgbClr val="DEDEDE"/>
                  </a:solidFill>
                  <a:latin typeface="Helvetica Neue"/>
                  <a:ea typeface="Helvetica Neue"/>
                  <a:cs typeface="Helvetica Neue"/>
                  <a:sym typeface="Helvetica Neue"/>
                </a:endParaRPr>
              </a:p>
            </p:txBody>
          </p:sp>
        </p:grpSp>
        <p:sp>
          <p:nvSpPr>
            <p:cNvPr id="30" name="Shape 239"/>
            <p:cNvSpPr/>
            <p:nvPr/>
          </p:nvSpPr>
          <p:spPr>
            <a:xfrm>
              <a:off x="9374867" y="2496576"/>
              <a:ext cx="692468" cy="627226"/>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14">
                <a:alphaModFix/>
              </a:blip>
              <a:tile tx="0" ty="0" sx="100000" sy="100000" flip="none" algn="tl"/>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31" name="Shape 240"/>
            <p:cNvSpPr/>
            <p:nvPr/>
          </p:nvSpPr>
          <p:spPr>
            <a:xfrm>
              <a:off x="9388943" y="2666999"/>
              <a:ext cx="692485" cy="258278"/>
            </a:xfrm>
            <a:prstGeom prst="rect">
              <a:avLst/>
            </a:prstGeom>
            <a:noFill/>
            <a:ln>
              <a:noFill/>
            </a:ln>
          </p:spPr>
          <p:txBody>
            <a:bodyPr lIns="21175" tIns="21175" rIns="21175" bIns="21175" anchor="ctr" anchorCtr="0">
              <a:noAutofit/>
            </a:bodyPr>
            <a:lstStyle/>
            <a:p>
              <a:pPr algn="ctr">
                <a:buSzPct val="25000"/>
              </a:pPr>
              <a:r>
                <a:rPr lang="en-US" sz="1800" dirty="0">
                  <a:solidFill>
                    <a:srgbClr val="DEDEDE"/>
                  </a:solidFill>
                  <a:latin typeface="Helvetica Neue"/>
                  <a:ea typeface="Helvetica Neue"/>
                  <a:cs typeface="Helvetica Neue"/>
                  <a:sym typeface="Helvetica Neue"/>
                </a:rPr>
                <a:t>C1</a:t>
              </a:r>
            </a:p>
          </p:txBody>
        </p:sp>
        <p:sp>
          <p:nvSpPr>
            <p:cNvPr id="32" name="Shape 233"/>
            <p:cNvSpPr/>
            <p:nvPr>
              <p:custDataLst>
                <p:tags r:id="rId7"/>
              </p:custDataLst>
            </p:nvPr>
          </p:nvSpPr>
          <p:spPr>
            <a:xfrm rot="16187392">
              <a:off x="9400717" y="3472984"/>
              <a:ext cx="736237" cy="135334"/>
            </a:xfrm>
            <a:prstGeom prst="rightArrow">
              <a:avLst>
                <a:gd name="adj1" fmla="val 47109"/>
                <a:gd name="adj2" fmla="val 259311"/>
              </a:avLst>
            </a:prstGeom>
            <a:blipFill rotWithShape="1">
              <a:blip r:embed="rId13">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grpSp>
          <p:nvGrpSpPr>
            <p:cNvPr id="40" name="Shape 238"/>
            <p:cNvGrpSpPr/>
            <p:nvPr>
              <p:custDataLst>
                <p:tags r:id="rId8"/>
              </p:custDataLst>
            </p:nvPr>
          </p:nvGrpSpPr>
          <p:grpSpPr>
            <a:xfrm>
              <a:off x="9487410" y="5352321"/>
              <a:ext cx="692494" cy="627226"/>
              <a:chOff x="-21" y="-23"/>
              <a:chExt cx="1659456" cy="1752557"/>
            </a:xfrm>
          </p:grpSpPr>
          <p:sp>
            <p:nvSpPr>
              <p:cNvPr id="41" name="Shape 239"/>
              <p:cNvSpPr/>
              <p:nvPr/>
            </p:nvSpPr>
            <p:spPr>
              <a:xfrm>
                <a:off x="-21" y="-23"/>
                <a:ext cx="1659393" cy="1752557"/>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14">
                  <a:alphaModFix/>
                </a:blip>
                <a:tile tx="0" ty="0" sx="100000" sy="100000" flip="none" algn="tl"/>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42" name="Shape 240"/>
              <p:cNvSpPr/>
              <p:nvPr/>
            </p:nvSpPr>
            <p:spPr>
              <a:xfrm>
                <a:off x="1" y="515462"/>
                <a:ext cx="1659434" cy="721665"/>
              </a:xfrm>
              <a:prstGeom prst="rect">
                <a:avLst/>
              </a:prstGeom>
              <a:noFill/>
              <a:ln>
                <a:noFill/>
              </a:ln>
            </p:spPr>
            <p:txBody>
              <a:bodyPr lIns="21175" tIns="21175" rIns="21175" bIns="21175" anchor="ctr" anchorCtr="0">
                <a:noAutofit/>
              </a:bodyPr>
              <a:lstStyle/>
              <a:p>
                <a:pPr algn="ctr">
                  <a:buSzPct val="25000"/>
                </a:pPr>
                <a:r>
                  <a:rPr lang="en-US" sz="1800" dirty="0" smtClean="0">
                    <a:solidFill>
                      <a:srgbClr val="DEDEDE"/>
                    </a:solidFill>
                    <a:latin typeface="Helvetica Neue"/>
                    <a:ea typeface="Helvetica Neue"/>
                    <a:cs typeface="Helvetica Neue"/>
                    <a:sym typeface="Helvetica Neue"/>
                  </a:rPr>
                  <a:t>C3</a:t>
                </a:r>
                <a:endParaRPr lang="en-US" sz="1800" dirty="0">
                  <a:solidFill>
                    <a:srgbClr val="DEDEDE"/>
                  </a:solidFill>
                  <a:latin typeface="Helvetica Neue"/>
                  <a:ea typeface="Helvetica Neue"/>
                  <a:cs typeface="Helvetica Neue"/>
                  <a:sym typeface="Helvetica Neue"/>
                </a:endParaRPr>
              </a:p>
            </p:txBody>
          </p:sp>
        </p:grpSp>
        <p:sp>
          <p:nvSpPr>
            <p:cNvPr id="43" name="Shape 233"/>
            <p:cNvSpPr/>
            <p:nvPr>
              <p:custDataLst>
                <p:tags r:id="rId9"/>
              </p:custDataLst>
            </p:nvPr>
          </p:nvSpPr>
          <p:spPr>
            <a:xfrm rot="16187392">
              <a:off x="9454641" y="4877411"/>
              <a:ext cx="736237" cy="135334"/>
            </a:xfrm>
            <a:prstGeom prst="rightArrow">
              <a:avLst>
                <a:gd name="adj1" fmla="val 47109"/>
                <a:gd name="adj2" fmla="val 259311"/>
              </a:avLst>
            </a:prstGeom>
            <a:blipFill rotWithShape="1">
              <a:blip r:embed="rId13">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grpSp>
    </p:spTree>
    <p:extLst>
      <p:ext uri="{BB962C8B-B14F-4D97-AF65-F5344CB8AC3E}">
        <p14:creationId xmlns:p14="http://schemas.microsoft.com/office/powerpoint/2010/main" val="36934256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693520" y="902523"/>
            <a:ext cx="8645352" cy="5300995"/>
          </a:xfrm>
        </p:spPr>
        <p:txBody>
          <a:bodyPr>
            <a:noAutofit/>
          </a:bodyPr>
          <a:lstStyle/>
          <a:p>
            <a:pPr marL="635013" lvl="1" indent="-342900">
              <a:buClr>
                <a:srgbClr val="558AAB"/>
              </a:buClr>
              <a:buFont typeface="Arial" panose="020B0604020202020204" pitchFamily="34" charset="0"/>
              <a:buChar char="•"/>
            </a:pPr>
            <a:r>
              <a:rPr lang="fr-FR" dirty="0" smtClean="0">
                <a:ea typeface="Helvetica Neue"/>
                <a:cs typeface="Helvetica Neue"/>
                <a:sym typeface="Helvetica Neue"/>
              </a:rPr>
              <a:t>Opérations GIT</a:t>
            </a:r>
            <a:endParaRPr lang="fr-CA" dirty="0" smtClean="0">
              <a:ea typeface="Helvetica Neue"/>
              <a:cs typeface="Helvetica Neue"/>
              <a:sym typeface="Helvetica Neue"/>
            </a:endParaRPr>
          </a:p>
          <a:p>
            <a:pPr marL="817893" lvl="2" indent="-342900">
              <a:buClr>
                <a:schemeClr val="accent2"/>
              </a:buClr>
              <a:buFont typeface="Arial" panose="020B0604020202020204" pitchFamily="34" charset="0"/>
              <a:buChar char="•"/>
            </a:pPr>
            <a:r>
              <a:rPr lang="fr-CA" dirty="0">
                <a:ea typeface="Helvetica Neue"/>
                <a:cs typeface="Helvetica Neue"/>
                <a:sym typeface="Helvetica Neue"/>
              </a:rPr>
              <a:t>B</a:t>
            </a:r>
            <a:r>
              <a:rPr lang="fr-CA" dirty="0" smtClean="0">
                <a:ea typeface="Helvetica Neue"/>
                <a:cs typeface="Helvetica Neue"/>
                <a:sym typeface="Helvetica Neue"/>
              </a:rPr>
              <a:t>ranch</a:t>
            </a:r>
          </a:p>
          <a:p>
            <a:pPr marL="1000773" lvl="3" indent="-342900">
              <a:buClr>
                <a:schemeClr val="accent2"/>
              </a:buClr>
              <a:buFont typeface="Arial" panose="020B0604020202020204" pitchFamily="34" charset="0"/>
              <a:buChar char="•"/>
            </a:pPr>
            <a:r>
              <a:rPr lang="fr-CA" dirty="0" smtClean="0">
                <a:ea typeface="Helvetica Neue"/>
                <a:cs typeface="Helvetica Neue"/>
                <a:sym typeface="Helvetica Neue"/>
              </a:rPr>
              <a:t>$ git </a:t>
            </a:r>
            <a:r>
              <a:rPr lang="fr-CA" dirty="0" err="1">
                <a:ea typeface="Helvetica Neue"/>
                <a:cs typeface="Helvetica Neue"/>
                <a:sym typeface="Helvetica Neue"/>
              </a:rPr>
              <a:t>branch</a:t>
            </a:r>
            <a:r>
              <a:rPr lang="fr-CA" dirty="0">
                <a:ea typeface="Helvetica Neue"/>
                <a:cs typeface="Helvetica Neue"/>
                <a:sym typeface="Helvetica Neue"/>
              </a:rPr>
              <a:t> –d &lt;branche&gt;</a:t>
            </a:r>
          </a:p>
          <a:p>
            <a:pPr marL="1008065" lvl="5" indent="0">
              <a:buClr>
                <a:schemeClr val="accent2"/>
              </a:buClr>
              <a:buNone/>
            </a:pPr>
            <a:endParaRPr lang="fr-CA" sz="2400" dirty="0"/>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18</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grpSp>
        <p:nvGrpSpPr>
          <p:cNvPr id="5" name="Group 4"/>
          <p:cNvGrpSpPr/>
          <p:nvPr/>
        </p:nvGrpSpPr>
        <p:grpSpPr>
          <a:xfrm>
            <a:off x="9391282" y="2303448"/>
            <a:ext cx="2607638" cy="2693703"/>
            <a:chOff x="7914178" y="1909551"/>
            <a:chExt cx="2607638" cy="2693703"/>
          </a:xfrm>
        </p:grpSpPr>
        <p:grpSp>
          <p:nvGrpSpPr>
            <p:cNvPr id="9" name="Shape 230"/>
            <p:cNvGrpSpPr/>
            <p:nvPr>
              <p:custDataLst>
                <p:tags r:id="rId1"/>
              </p:custDataLst>
            </p:nvPr>
          </p:nvGrpSpPr>
          <p:grpSpPr>
            <a:xfrm>
              <a:off x="7933032" y="1909551"/>
              <a:ext cx="622296" cy="618577"/>
              <a:chOff x="-21" y="-23"/>
              <a:chExt cx="1659456" cy="1752557"/>
            </a:xfrm>
          </p:grpSpPr>
          <p:sp>
            <p:nvSpPr>
              <p:cNvPr id="10" name="Shape 231"/>
              <p:cNvSpPr/>
              <p:nvPr/>
            </p:nvSpPr>
            <p:spPr>
              <a:xfrm>
                <a:off x="-21" y="-23"/>
                <a:ext cx="1659393" cy="1752557"/>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8">
                  <a:alphaModFix/>
                </a:blip>
                <a:tile tx="0" ty="0" sx="100000" sy="100000" flip="none" algn="tl"/>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11" name="Shape 232"/>
              <p:cNvSpPr/>
              <p:nvPr/>
            </p:nvSpPr>
            <p:spPr>
              <a:xfrm>
                <a:off x="0" y="515468"/>
                <a:ext cx="1659434" cy="721665"/>
              </a:xfrm>
              <a:prstGeom prst="rect">
                <a:avLst/>
              </a:prstGeom>
              <a:noFill/>
              <a:ln>
                <a:noFill/>
              </a:ln>
            </p:spPr>
            <p:txBody>
              <a:bodyPr lIns="21175" tIns="21175" rIns="21175" bIns="21175" anchor="ctr" anchorCtr="0">
                <a:noAutofit/>
              </a:bodyPr>
              <a:lstStyle/>
              <a:p>
                <a:pPr algn="ctr">
                  <a:buSzPct val="25000"/>
                </a:pPr>
                <a:r>
                  <a:rPr lang="en-US" sz="1800" dirty="0">
                    <a:solidFill>
                      <a:srgbClr val="DEDEDE"/>
                    </a:solidFill>
                    <a:latin typeface="Helvetica Neue"/>
                    <a:ea typeface="Helvetica Neue"/>
                    <a:cs typeface="Helvetica Neue"/>
                    <a:sym typeface="Helvetica Neue"/>
                  </a:rPr>
                  <a:t>C0</a:t>
                </a:r>
              </a:p>
            </p:txBody>
          </p:sp>
        </p:grpSp>
        <p:sp>
          <p:nvSpPr>
            <p:cNvPr id="12" name="Shape 233"/>
            <p:cNvSpPr/>
            <p:nvPr>
              <p:custDataLst>
                <p:tags r:id="rId2"/>
              </p:custDataLst>
            </p:nvPr>
          </p:nvSpPr>
          <p:spPr>
            <a:xfrm rot="-5412608">
              <a:off x="7550304" y="3162893"/>
              <a:ext cx="1390509" cy="120303"/>
            </a:xfrm>
            <a:prstGeom prst="rightArrow">
              <a:avLst>
                <a:gd name="adj1" fmla="val 47109"/>
                <a:gd name="adj2" fmla="val 259311"/>
              </a:avLst>
            </a:prstGeom>
            <a:blipFill rotWithShape="1">
              <a:blip r:embed="rId9">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grpSp>
          <p:nvGrpSpPr>
            <p:cNvPr id="13" name="Shape 234"/>
            <p:cNvGrpSpPr/>
            <p:nvPr>
              <p:custDataLst>
                <p:tags r:id="rId3"/>
              </p:custDataLst>
            </p:nvPr>
          </p:nvGrpSpPr>
          <p:grpSpPr>
            <a:xfrm>
              <a:off x="9033423" y="2808039"/>
              <a:ext cx="1488393" cy="635000"/>
              <a:chOff x="0" y="0"/>
              <a:chExt cx="3969048" cy="1270001"/>
            </a:xfrm>
          </p:grpSpPr>
          <p:sp>
            <p:nvSpPr>
              <p:cNvPr id="14" name="Shape 235"/>
              <p:cNvSpPr/>
              <p:nvPr/>
            </p:nvSpPr>
            <p:spPr>
              <a:xfrm>
                <a:off x="0" y="0"/>
                <a:ext cx="3969048" cy="1270001"/>
              </a:xfrm>
              <a:prstGeom prst="roundRect">
                <a:avLst>
                  <a:gd name="adj" fmla="val 15000"/>
                </a:avLst>
              </a:prstGeom>
              <a:blipFill rotWithShape="1">
                <a:blip r:embed="rId10">
                  <a:alphaModFix/>
                </a:blip>
                <a:tile tx="0" ty="0" sx="100000" sy="100000" flip="none" algn="tl"/>
              </a:blipFill>
              <a:ln>
                <a:noFill/>
              </a:ln>
            </p:spPr>
            <p:txBody>
              <a:bodyPr lIns="0" tIns="0" rIns="0" bIns="0" anchor="ctr" anchorCtr="0">
                <a:noAutofit/>
              </a:bodyPr>
              <a:lstStyle/>
              <a:p>
                <a:pPr algn="ctr"/>
                <a:endParaRPr sz="700">
                  <a:latin typeface="Helvetica Neue"/>
                  <a:ea typeface="Helvetica Neue"/>
                  <a:cs typeface="Helvetica Neue"/>
                  <a:sym typeface="Helvetica Neue"/>
                </a:endParaRPr>
              </a:p>
            </p:txBody>
          </p:sp>
          <p:sp>
            <p:nvSpPr>
              <p:cNvPr id="15" name="Shape 236"/>
              <p:cNvSpPr/>
              <p:nvPr/>
            </p:nvSpPr>
            <p:spPr>
              <a:xfrm>
                <a:off x="55795" y="274167"/>
                <a:ext cx="3857457" cy="721665"/>
              </a:xfrm>
              <a:prstGeom prst="rect">
                <a:avLst/>
              </a:prstGeom>
              <a:noFill/>
              <a:ln>
                <a:noFill/>
              </a:ln>
            </p:spPr>
            <p:txBody>
              <a:bodyPr lIns="21175" tIns="21175" rIns="21175" bIns="21175" anchor="ctr" anchorCtr="0">
                <a:noAutofit/>
              </a:bodyPr>
              <a:lstStyle/>
              <a:p>
                <a:pPr algn="ctr">
                  <a:buSzPct val="25000"/>
                </a:pPr>
                <a:r>
                  <a:rPr lang="en-US" sz="1800">
                    <a:solidFill>
                      <a:srgbClr val="DEDEDE"/>
                    </a:solidFill>
                    <a:latin typeface="Helvetica Neue"/>
                    <a:ea typeface="Helvetica Neue"/>
                    <a:cs typeface="Helvetica Neue"/>
                    <a:sym typeface="Helvetica Neue"/>
                  </a:rPr>
                  <a:t>master*</a:t>
                </a:r>
              </a:p>
            </p:txBody>
          </p:sp>
        </p:grpSp>
        <p:sp>
          <p:nvSpPr>
            <p:cNvPr id="16" name="Shape 237"/>
            <p:cNvSpPr/>
            <p:nvPr>
              <p:custDataLst>
                <p:tags r:id="rId4"/>
              </p:custDataLst>
            </p:nvPr>
          </p:nvSpPr>
          <p:spPr>
            <a:xfrm rot="8194318">
              <a:off x="8430193" y="3444508"/>
              <a:ext cx="827414" cy="586623"/>
            </a:xfrm>
            <a:prstGeom prst="rightArrow">
              <a:avLst>
                <a:gd name="adj1" fmla="val 32000"/>
                <a:gd name="adj2" fmla="val 64000"/>
              </a:avLst>
            </a:prstGeom>
            <a:blipFill rotWithShape="1">
              <a:blip r:embed="rId9">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grpSp>
          <p:nvGrpSpPr>
            <p:cNvPr id="17" name="Shape 238"/>
            <p:cNvGrpSpPr/>
            <p:nvPr>
              <p:custDataLst>
                <p:tags r:id="rId5"/>
              </p:custDataLst>
            </p:nvPr>
          </p:nvGrpSpPr>
          <p:grpSpPr>
            <a:xfrm>
              <a:off x="7914178" y="3976028"/>
              <a:ext cx="692494" cy="627226"/>
              <a:chOff x="-21" y="-23"/>
              <a:chExt cx="1659456" cy="1752557"/>
            </a:xfrm>
          </p:grpSpPr>
          <p:sp>
            <p:nvSpPr>
              <p:cNvPr id="18" name="Shape 239"/>
              <p:cNvSpPr/>
              <p:nvPr/>
            </p:nvSpPr>
            <p:spPr>
              <a:xfrm>
                <a:off x="-21" y="-23"/>
                <a:ext cx="1659393" cy="1752557"/>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8">
                  <a:alphaModFix/>
                </a:blip>
                <a:tile tx="0" ty="0" sx="100000" sy="100000" flip="none" algn="tl"/>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19" name="Shape 240"/>
              <p:cNvSpPr/>
              <p:nvPr/>
            </p:nvSpPr>
            <p:spPr>
              <a:xfrm>
                <a:off x="0" y="515468"/>
                <a:ext cx="1659434" cy="721665"/>
              </a:xfrm>
              <a:prstGeom prst="rect">
                <a:avLst/>
              </a:prstGeom>
              <a:noFill/>
              <a:ln>
                <a:noFill/>
              </a:ln>
            </p:spPr>
            <p:txBody>
              <a:bodyPr lIns="21175" tIns="21175" rIns="21175" bIns="21175" anchor="ctr" anchorCtr="0">
                <a:noAutofit/>
              </a:bodyPr>
              <a:lstStyle/>
              <a:p>
                <a:pPr algn="ctr">
                  <a:buSzPct val="25000"/>
                </a:pPr>
                <a:r>
                  <a:rPr lang="en-US" sz="1800" dirty="0">
                    <a:solidFill>
                      <a:srgbClr val="DEDEDE"/>
                    </a:solidFill>
                    <a:latin typeface="Helvetica Neue"/>
                    <a:ea typeface="Helvetica Neue"/>
                    <a:cs typeface="Helvetica Neue"/>
                    <a:sym typeface="Helvetica Neue"/>
                  </a:rPr>
                  <a:t>C1</a:t>
                </a:r>
              </a:p>
            </p:txBody>
          </p:sp>
        </p:grpSp>
      </p:grpSp>
    </p:spTree>
    <p:extLst>
      <p:ext uri="{BB962C8B-B14F-4D97-AF65-F5344CB8AC3E}">
        <p14:creationId xmlns:p14="http://schemas.microsoft.com/office/powerpoint/2010/main" val="26294204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693520" y="902523"/>
            <a:ext cx="10265212" cy="5300995"/>
          </a:xfrm>
        </p:spPr>
        <p:txBody>
          <a:bodyPr>
            <a:noAutofit/>
          </a:bodyPr>
          <a:lstStyle/>
          <a:p>
            <a:pPr marL="635013" lvl="1" indent="-342900">
              <a:buClr>
                <a:srgbClr val="558AAB"/>
              </a:buClr>
              <a:buFont typeface="Arial" panose="020B0604020202020204" pitchFamily="34" charset="0"/>
              <a:buChar char="•"/>
            </a:pPr>
            <a:r>
              <a:rPr lang="fr-FR" dirty="0" smtClean="0">
                <a:ea typeface="Helvetica Neue"/>
                <a:cs typeface="Helvetica Neue"/>
                <a:sym typeface="Helvetica Neue"/>
              </a:rPr>
              <a:t>Opérations GIT</a:t>
            </a:r>
            <a:endParaRPr lang="fr-CA" dirty="0" smtClean="0">
              <a:ea typeface="Helvetica Neue"/>
              <a:cs typeface="Helvetica Neue"/>
              <a:sym typeface="Helvetica Neue"/>
            </a:endParaRPr>
          </a:p>
          <a:p>
            <a:pPr marL="817893" lvl="2" indent="-342900">
              <a:buClr>
                <a:schemeClr val="accent2"/>
              </a:buClr>
              <a:buFont typeface="Arial" panose="020B0604020202020204" pitchFamily="34" charset="0"/>
              <a:buChar char="•"/>
            </a:pPr>
            <a:r>
              <a:rPr lang="fr-CA" dirty="0">
                <a:ea typeface="Helvetica Neue"/>
                <a:cs typeface="Helvetica Neue"/>
                <a:sym typeface="Helvetica Neue"/>
              </a:rPr>
              <a:t>C</a:t>
            </a:r>
            <a:r>
              <a:rPr lang="fr-CA" dirty="0" smtClean="0">
                <a:ea typeface="Helvetica Neue"/>
                <a:cs typeface="Helvetica Neue"/>
                <a:sym typeface="Helvetica Neue"/>
              </a:rPr>
              <a:t>herry-</a:t>
            </a:r>
            <a:r>
              <a:rPr lang="fr-CA" dirty="0" err="1" smtClean="0">
                <a:ea typeface="Helvetica Neue"/>
                <a:cs typeface="Helvetica Neue"/>
                <a:sym typeface="Helvetica Neue"/>
              </a:rPr>
              <a:t>pick</a:t>
            </a:r>
            <a:endParaRPr lang="fr-CA" dirty="0" smtClean="0">
              <a:ea typeface="Helvetica Neue"/>
              <a:cs typeface="Helvetica Neue"/>
              <a:sym typeface="Helvetica Neue"/>
            </a:endParaRPr>
          </a:p>
          <a:p>
            <a:pPr marL="817893" lvl="2" indent="-342900">
              <a:buClr>
                <a:schemeClr val="accent2"/>
              </a:buClr>
              <a:buFont typeface="Arial" panose="020B0604020202020204" pitchFamily="34" charset="0"/>
              <a:buChar char="•"/>
            </a:pPr>
            <a:r>
              <a:rPr lang="fr-FR" dirty="0" smtClean="0">
                <a:ea typeface="Helvetica Neue"/>
                <a:cs typeface="Helvetica Neue"/>
                <a:sym typeface="Helvetica Neue"/>
              </a:rPr>
              <a:t>Aussi </a:t>
            </a:r>
            <a:r>
              <a:rPr lang="fr-FR" dirty="0">
                <a:ea typeface="Helvetica Neue"/>
                <a:cs typeface="Helvetica Neue"/>
                <a:sym typeface="Helvetica Neue"/>
              </a:rPr>
              <a:t>appelé "le déplacement de travail" (</a:t>
            </a:r>
            <a:r>
              <a:rPr lang="fr-FR" dirty="0" err="1">
                <a:ea typeface="Helvetica Neue"/>
                <a:cs typeface="Helvetica Neue"/>
                <a:sym typeface="Helvetica Neue"/>
              </a:rPr>
              <a:t>moving</a:t>
            </a:r>
            <a:r>
              <a:rPr lang="fr-FR" dirty="0">
                <a:ea typeface="Helvetica Neue"/>
                <a:cs typeface="Helvetica Neue"/>
                <a:sym typeface="Helvetica Neue"/>
              </a:rPr>
              <a:t> </a:t>
            </a:r>
            <a:r>
              <a:rPr lang="fr-FR" dirty="0" err="1">
                <a:ea typeface="Helvetica Neue"/>
                <a:cs typeface="Helvetica Neue"/>
                <a:sym typeface="Helvetica Neue"/>
              </a:rPr>
              <a:t>work</a:t>
            </a:r>
            <a:r>
              <a:rPr lang="fr-FR" dirty="0">
                <a:ea typeface="Helvetica Neue"/>
                <a:cs typeface="Helvetica Neue"/>
                <a:sym typeface="Helvetica Neue"/>
              </a:rPr>
              <a:t> </a:t>
            </a:r>
            <a:r>
              <a:rPr lang="fr-FR" dirty="0" err="1">
                <a:ea typeface="Helvetica Neue"/>
                <a:cs typeface="Helvetica Neue"/>
                <a:sym typeface="Helvetica Neue"/>
              </a:rPr>
              <a:t>around</a:t>
            </a:r>
            <a:r>
              <a:rPr lang="fr-FR" dirty="0">
                <a:ea typeface="Helvetica Neue"/>
                <a:cs typeface="Helvetica Neue"/>
                <a:sym typeface="Helvetica Neue"/>
              </a:rPr>
              <a:t>) </a:t>
            </a:r>
          </a:p>
          <a:p>
            <a:pPr marL="817893" lvl="2" indent="-342900">
              <a:buClr>
                <a:schemeClr val="accent2"/>
              </a:buClr>
              <a:buFont typeface="Arial" panose="020B0604020202020204" pitchFamily="34" charset="0"/>
              <a:buChar char="•"/>
            </a:pPr>
            <a:r>
              <a:rPr lang="fr-FR" dirty="0" smtClean="0">
                <a:ea typeface="Helvetica Neue"/>
                <a:cs typeface="Helvetica Neue"/>
                <a:sym typeface="Helvetica Neue"/>
              </a:rPr>
              <a:t>C'est </a:t>
            </a:r>
            <a:r>
              <a:rPr lang="fr-FR" dirty="0">
                <a:ea typeface="Helvetica Neue"/>
                <a:cs typeface="Helvetica Neue"/>
                <a:sym typeface="Helvetica Neue"/>
              </a:rPr>
              <a:t>une façon de dire "Je veux ce travail ici et cet autre là"</a:t>
            </a:r>
          </a:p>
          <a:p>
            <a:pPr marL="817893" lvl="2" indent="-342900">
              <a:buClr>
                <a:schemeClr val="accent2"/>
              </a:buClr>
              <a:buFont typeface="Arial" panose="020B0604020202020204" pitchFamily="34" charset="0"/>
              <a:buChar char="•"/>
            </a:pPr>
            <a:r>
              <a:rPr lang="fr-FR" dirty="0">
                <a:ea typeface="Helvetica Neue"/>
                <a:cs typeface="Helvetica Neue"/>
                <a:sym typeface="Helvetica Neue"/>
              </a:rPr>
              <a:t>$ git cherry-</a:t>
            </a:r>
            <a:r>
              <a:rPr lang="fr-FR" dirty="0" err="1">
                <a:ea typeface="Helvetica Neue"/>
                <a:cs typeface="Helvetica Neue"/>
                <a:sym typeface="Helvetica Neue"/>
              </a:rPr>
              <a:t>pick</a:t>
            </a:r>
            <a:r>
              <a:rPr lang="fr-FR" dirty="0">
                <a:ea typeface="Helvetica Neue"/>
                <a:cs typeface="Helvetica Neue"/>
                <a:sym typeface="Helvetica Neue"/>
              </a:rPr>
              <a:t> &lt;Commit1&gt; &lt;Commit2&gt; &lt;...&gt;</a:t>
            </a:r>
          </a:p>
          <a:p>
            <a:pPr marL="1008065" lvl="5" indent="0">
              <a:buClr>
                <a:schemeClr val="accent2"/>
              </a:buClr>
              <a:buNone/>
            </a:pPr>
            <a:endParaRPr lang="fr-CA" sz="2400" dirty="0"/>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19</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16782193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454257-7B8D-42C0-8DB2-776EFA202679}"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2</a:t>
            </a:fld>
            <a:endParaRPr lang="en-CA"/>
          </a:p>
        </p:txBody>
      </p:sp>
      <p:sp>
        <p:nvSpPr>
          <p:cNvPr id="7" name="Title 6"/>
          <p:cNvSpPr>
            <a:spLocks noGrp="1"/>
          </p:cNvSpPr>
          <p:nvPr>
            <p:ph type="title"/>
          </p:nvPr>
        </p:nvSpPr>
        <p:spPr/>
        <p:txBody>
          <a:bodyPr/>
          <a:lstStyle/>
          <a:p>
            <a:r>
              <a:rPr lang="fr-CA" dirty="0">
                <a:solidFill>
                  <a:srgbClr val="558AAB"/>
                </a:solidFill>
                <a:latin typeface="Helvetica Neue"/>
                <a:ea typeface="Helvetica Neue"/>
                <a:cs typeface="Helvetica Neue"/>
                <a:sym typeface="Helvetica Neue"/>
              </a:rPr>
              <a:t>DÉROULEMENT</a:t>
            </a:r>
            <a:endParaRPr lang="en-CA" dirty="0"/>
          </a:p>
        </p:txBody>
      </p:sp>
      <p:sp>
        <p:nvSpPr>
          <p:cNvPr id="49" name="Text Placeholder 2"/>
          <p:cNvSpPr txBox="1">
            <a:spLocks/>
          </p:cNvSpPr>
          <p:nvPr/>
        </p:nvSpPr>
        <p:spPr>
          <a:xfrm>
            <a:off x="965200" y="2191994"/>
            <a:ext cx="10255200" cy="4158599"/>
          </a:xfrm>
          <a:prstGeom prst="rect">
            <a:avLst/>
          </a:prstGeom>
        </p:spPr>
        <p:txBody>
          <a:bodyPr anchor="ctr"/>
          <a:lstStyle>
            <a:lvl1pPr marL="91440" indent="-91440" algn="l" defTabSz="914400" rtl="0" eaLnBrk="1" latinLnBrk="0" hangingPunct="1">
              <a:lnSpc>
                <a:spcPct val="90000"/>
              </a:lnSpc>
              <a:spcBef>
                <a:spcPts val="1200"/>
              </a:spcBef>
              <a:spcAft>
                <a:spcPts val="200"/>
              </a:spcAft>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fr-CA" dirty="0" smtClean="0"/>
              <a:t>Avant de commencer</a:t>
            </a:r>
            <a:endParaRPr lang="fr-CA" dirty="0"/>
          </a:p>
        </p:txBody>
      </p:sp>
      <p:pic>
        <p:nvPicPr>
          <p:cNvPr id="50" name="Picture 4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91883" y="1175314"/>
            <a:ext cx="1699915" cy="1862919"/>
          </a:xfrm>
          <a:prstGeom prst="rect">
            <a:avLst/>
          </a:prstGeom>
        </p:spPr>
      </p:pic>
      <p:pic>
        <p:nvPicPr>
          <p:cNvPr id="51" name="Picture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80898" y="4618857"/>
            <a:ext cx="1423803" cy="1423803"/>
          </a:xfrm>
          <a:prstGeom prst="rect">
            <a:avLst/>
          </a:prstGeom>
        </p:spPr>
      </p:pic>
      <p:pic>
        <p:nvPicPr>
          <p:cNvPr id="52" name="Picture 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9891" y="1303878"/>
            <a:ext cx="1985360" cy="1489847"/>
          </a:xfrm>
          <a:prstGeom prst="rect">
            <a:avLst/>
          </a:prstGeom>
        </p:spPr>
      </p:pic>
      <p:pic>
        <p:nvPicPr>
          <p:cNvPr id="53" name="Picture 5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9150" y="4620815"/>
            <a:ext cx="2222882" cy="1422644"/>
          </a:xfrm>
          <a:prstGeom prst="rect">
            <a:avLst/>
          </a:prstGeom>
        </p:spPr>
      </p:pic>
      <p:pic>
        <p:nvPicPr>
          <p:cNvPr id="54" name="Picture 5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76698" y="4447181"/>
            <a:ext cx="1415193" cy="1467154"/>
          </a:xfrm>
          <a:prstGeom prst="rect">
            <a:avLst/>
          </a:prstGeom>
        </p:spPr>
      </p:pic>
      <p:pic>
        <p:nvPicPr>
          <p:cNvPr id="55" name="Picture 5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10896" y="1246251"/>
            <a:ext cx="2163700" cy="1721044"/>
          </a:xfrm>
          <a:prstGeom prst="rect">
            <a:avLst/>
          </a:prstGeom>
        </p:spPr>
      </p:pic>
      <p:sp>
        <p:nvSpPr>
          <p:cNvPr id="56" name="TextBox 55"/>
          <p:cNvSpPr txBox="1"/>
          <p:nvPr/>
        </p:nvSpPr>
        <p:spPr>
          <a:xfrm>
            <a:off x="1024134" y="3108765"/>
            <a:ext cx="1836873" cy="307905"/>
          </a:xfrm>
          <a:prstGeom prst="rect">
            <a:avLst/>
          </a:prstGeom>
          <a:noFill/>
        </p:spPr>
        <p:txBody>
          <a:bodyPr wrap="square" rtlCol="0">
            <a:spAutoFit/>
          </a:bodyPr>
          <a:lstStyle/>
          <a:p>
            <a:pPr algn="ctr"/>
            <a:r>
              <a:rPr lang="fr-CA" sz="1401" dirty="0"/>
              <a:t>Toilettes</a:t>
            </a:r>
          </a:p>
        </p:txBody>
      </p:sp>
      <p:sp>
        <p:nvSpPr>
          <p:cNvPr id="57" name="TextBox 56"/>
          <p:cNvSpPr txBox="1"/>
          <p:nvPr/>
        </p:nvSpPr>
        <p:spPr>
          <a:xfrm>
            <a:off x="1113204" y="5908026"/>
            <a:ext cx="1836873" cy="307905"/>
          </a:xfrm>
          <a:prstGeom prst="rect">
            <a:avLst/>
          </a:prstGeom>
          <a:noFill/>
        </p:spPr>
        <p:txBody>
          <a:bodyPr wrap="square" rtlCol="0">
            <a:spAutoFit/>
          </a:bodyPr>
          <a:lstStyle/>
          <a:p>
            <a:pPr algn="ctr"/>
            <a:r>
              <a:rPr lang="fr-CA" sz="1401" dirty="0"/>
              <a:t>Pauses</a:t>
            </a:r>
          </a:p>
        </p:txBody>
      </p:sp>
      <p:sp>
        <p:nvSpPr>
          <p:cNvPr id="58" name="TextBox 57"/>
          <p:cNvSpPr txBox="1"/>
          <p:nvPr/>
        </p:nvSpPr>
        <p:spPr>
          <a:xfrm>
            <a:off x="5074310" y="3108765"/>
            <a:ext cx="1836873" cy="307905"/>
          </a:xfrm>
          <a:prstGeom prst="rect">
            <a:avLst/>
          </a:prstGeom>
          <a:noFill/>
        </p:spPr>
        <p:txBody>
          <a:bodyPr wrap="square" rtlCol="0">
            <a:spAutoFit/>
          </a:bodyPr>
          <a:lstStyle/>
          <a:p>
            <a:pPr algn="ctr"/>
            <a:r>
              <a:rPr lang="fr-CA" sz="1401" dirty="0"/>
              <a:t>À l’heure</a:t>
            </a:r>
          </a:p>
        </p:txBody>
      </p:sp>
      <p:sp>
        <p:nvSpPr>
          <p:cNvPr id="59" name="TextBox 58"/>
          <p:cNvSpPr txBox="1"/>
          <p:nvPr/>
        </p:nvSpPr>
        <p:spPr>
          <a:xfrm>
            <a:off x="8254631" y="3115112"/>
            <a:ext cx="1836873" cy="307905"/>
          </a:xfrm>
          <a:prstGeom prst="rect">
            <a:avLst/>
          </a:prstGeom>
          <a:noFill/>
        </p:spPr>
        <p:txBody>
          <a:bodyPr wrap="square" rtlCol="0">
            <a:spAutoFit/>
          </a:bodyPr>
          <a:lstStyle/>
          <a:p>
            <a:pPr algn="ctr"/>
            <a:r>
              <a:rPr lang="fr-CA" sz="1401" dirty="0"/>
              <a:t>Questions</a:t>
            </a:r>
          </a:p>
        </p:txBody>
      </p:sp>
      <p:sp>
        <p:nvSpPr>
          <p:cNvPr id="60" name="TextBox 59"/>
          <p:cNvSpPr txBox="1"/>
          <p:nvPr/>
        </p:nvSpPr>
        <p:spPr>
          <a:xfrm>
            <a:off x="5074310" y="5914335"/>
            <a:ext cx="1836873" cy="307905"/>
          </a:xfrm>
          <a:prstGeom prst="rect">
            <a:avLst/>
          </a:prstGeom>
          <a:noFill/>
        </p:spPr>
        <p:txBody>
          <a:bodyPr wrap="square" rtlCol="0">
            <a:spAutoFit/>
          </a:bodyPr>
          <a:lstStyle/>
          <a:p>
            <a:pPr algn="ctr"/>
            <a:r>
              <a:rPr lang="fr-CA" sz="1401" dirty="0"/>
              <a:t>Téléphones</a:t>
            </a:r>
          </a:p>
        </p:txBody>
      </p:sp>
      <p:sp>
        <p:nvSpPr>
          <p:cNvPr id="61" name="TextBox 60"/>
          <p:cNvSpPr txBox="1"/>
          <p:nvPr/>
        </p:nvSpPr>
        <p:spPr>
          <a:xfrm>
            <a:off x="8397286" y="5910103"/>
            <a:ext cx="1836873" cy="307905"/>
          </a:xfrm>
          <a:prstGeom prst="rect">
            <a:avLst/>
          </a:prstGeom>
          <a:noFill/>
        </p:spPr>
        <p:txBody>
          <a:bodyPr wrap="square" rtlCol="0">
            <a:spAutoFit/>
          </a:bodyPr>
          <a:lstStyle/>
          <a:p>
            <a:pPr algn="ctr"/>
            <a:r>
              <a:rPr lang="fr-CA" sz="1401" dirty="0"/>
              <a:t>Dîner</a:t>
            </a:r>
          </a:p>
        </p:txBody>
      </p:sp>
    </p:spTree>
    <p:extLst>
      <p:ext uri="{BB962C8B-B14F-4D97-AF65-F5344CB8AC3E}">
        <p14:creationId xmlns:p14="http://schemas.microsoft.com/office/powerpoint/2010/main" val="40508340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693520" y="902523"/>
            <a:ext cx="8645352" cy="5300995"/>
          </a:xfrm>
        </p:spPr>
        <p:txBody>
          <a:bodyPr>
            <a:noAutofit/>
          </a:bodyPr>
          <a:lstStyle/>
          <a:p>
            <a:pPr marL="635013" lvl="1" indent="-342900">
              <a:buClr>
                <a:srgbClr val="558AAB"/>
              </a:buClr>
              <a:buFont typeface="Arial" panose="020B0604020202020204" pitchFamily="34" charset="0"/>
              <a:buChar char="•"/>
            </a:pPr>
            <a:r>
              <a:rPr lang="fr-FR" dirty="0" smtClean="0">
                <a:ea typeface="Helvetica Neue"/>
                <a:cs typeface="Helvetica Neue"/>
                <a:sym typeface="Helvetica Neue"/>
              </a:rPr>
              <a:t>Opérations GIT</a:t>
            </a:r>
            <a:endParaRPr lang="fr-CA" dirty="0" smtClean="0">
              <a:ea typeface="Helvetica Neue"/>
              <a:cs typeface="Helvetica Neue"/>
              <a:sym typeface="Helvetica Neue"/>
            </a:endParaRPr>
          </a:p>
          <a:p>
            <a:pPr marL="817893" lvl="2" indent="-342900">
              <a:buClr>
                <a:schemeClr val="accent2"/>
              </a:buClr>
              <a:buFont typeface="Arial" panose="020B0604020202020204" pitchFamily="34" charset="0"/>
              <a:buChar char="•"/>
            </a:pPr>
            <a:r>
              <a:rPr lang="fr-CA" dirty="0">
                <a:ea typeface="Helvetica Neue"/>
                <a:cs typeface="Helvetica Neue"/>
                <a:sym typeface="Helvetica Neue"/>
              </a:rPr>
              <a:t>C</a:t>
            </a:r>
            <a:r>
              <a:rPr lang="fr-CA" dirty="0" smtClean="0">
                <a:ea typeface="Helvetica Neue"/>
                <a:cs typeface="Helvetica Neue"/>
                <a:sym typeface="Helvetica Neue"/>
              </a:rPr>
              <a:t>herry-</a:t>
            </a:r>
            <a:r>
              <a:rPr lang="fr-CA" dirty="0" err="1" smtClean="0">
                <a:ea typeface="Helvetica Neue"/>
                <a:cs typeface="Helvetica Neue"/>
                <a:sym typeface="Helvetica Neue"/>
              </a:rPr>
              <a:t>pick</a:t>
            </a:r>
            <a:endParaRPr lang="fr-CA" dirty="0" smtClean="0">
              <a:ea typeface="Helvetica Neue"/>
              <a:cs typeface="Helvetica Neue"/>
              <a:sym typeface="Helvetica Neue"/>
            </a:endParaRPr>
          </a:p>
          <a:p>
            <a:pPr marL="817893" lvl="2" indent="-342900">
              <a:buClr>
                <a:schemeClr val="accent2"/>
              </a:buClr>
              <a:buFont typeface="Arial" panose="020B0604020202020204" pitchFamily="34" charset="0"/>
              <a:buChar char="•"/>
            </a:pPr>
            <a:r>
              <a:rPr lang="fr-CA" dirty="0" smtClean="0">
                <a:ea typeface="Helvetica Neue"/>
                <a:cs typeface="Helvetica Neue"/>
                <a:sym typeface="Helvetica Neue"/>
              </a:rPr>
              <a:t>$ git cherry-</a:t>
            </a:r>
            <a:r>
              <a:rPr lang="fr-CA" dirty="0" err="1" smtClean="0">
                <a:ea typeface="Helvetica Neue"/>
                <a:cs typeface="Helvetica Neue"/>
                <a:sym typeface="Helvetica Neue"/>
              </a:rPr>
              <a:t>pick</a:t>
            </a:r>
            <a:r>
              <a:rPr lang="fr-CA" dirty="0" smtClean="0">
                <a:ea typeface="Helvetica Neue"/>
                <a:cs typeface="Helvetica Neue"/>
                <a:sym typeface="Helvetica Neue"/>
              </a:rPr>
              <a:t> E</a:t>
            </a:r>
          </a:p>
          <a:p>
            <a:pPr marL="1008065" lvl="5" indent="0">
              <a:buClr>
                <a:schemeClr val="accent2"/>
              </a:buClr>
              <a:buNone/>
            </a:pPr>
            <a:endParaRPr lang="fr-CA" sz="2400" dirty="0"/>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20</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pic>
        <p:nvPicPr>
          <p:cNvPr id="5" name="Picture 4"/>
          <p:cNvPicPr>
            <a:picLocks noChangeAspect="1"/>
          </p:cNvPicPr>
          <p:nvPr/>
        </p:nvPicPr>
        <p:blipFill>
          <a:blip r:embed="rId3"/>
          <a:stretch>
            <a:fillRect/>
          </a:stretch>
        </p:blipFill>
        <p:spPr>
          <a:xfrm>
            <a:off x="2627015" y="2323144"/>
            <a:ext cx="5769321" cy="2716019"/>
          </a:xfrm>
          <a:prstGeom prst="rect">
            <a:avLst/>
          </a:prstGeom>
        </p:spPr>
      </p:pic>
    </p:spTree>
    <p:extLst>
      <p:ext uri="{BB962C8B-B14F-4D97-AF65-F5344CB8AC3E}">
        <p14:creationId xmlns:p14="http://schemas.microsoft.com/office/powerpoint/2010/main" val="35713513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693520" y="902523"/>
            <a:ext cx="8645352" cy="5300995"/>
          </a:xfrm>
        </p:spPr>
        <p:txBody>
          <a:bodyPr>
            <a:noAutofit/>
          </a:bodyPr>
          <a:lstStyle/>
          <a:p>
            <a:pPr marL="635013" lvl="1" indent="-342900">
              <a:buClr>
                <a:srgbClr val="558AAB"/>
              </a:buClr>
              <a:buFont typeface="Arial" panose="020B0604020202020204" pitchFamily="34" charset="0"/>
              <a:buChar char="•"/>
            </a:pPr>
            <a:r>
              <a:rPr lang="fr-FR" dirty="0" smtClean="0">
                <a:ea typeface="Helvetica Neue"/>
                <a:cs typeface="Helvetica Neue"/>
                <a:sym typeface="Helvetica Neue"/>
              </a:rPr>
              <a:t>Opérations GIT</a:t>
            </a:r>
            <a:endParaRPr lang="fr-CA" dirty="0" smtClean="0">
              <a:ea typeface="Helvetica Neue"/>
              <a:cs typeface="Helvetica Neue"/>
              <a:sym typeface="Helvetica Neue"/>
            </a:endParaRPr>
          </a:p>
          <a:p>
            <a:pPr marL="817893" lvl="2" indent="-342900">
              <a:buClr>
                <a:schemeClr val="accent2"/>
              </a:buClr>
              <a:buFont typeface="Arial" panose="020B0604020202020204" pitchFamily="34" charset="0"/>
              <a:buChar char="•"/>
            </a:pPr>
            <a:r>
              <a:rPr lang="fr-CA" dirty="0">
                <a:ea typeface="Helvetica Neue"/>
                <a:cs typeface="Helvetica Neue"/>
                <a:sym typeface="Helvetica Neue"/>
              </a:rPr>
              <a:t>C</a:t>
            </a:r>
            <a:r>
              <a:rPr lang="fr-CA" dirty="0" smtClean="0">
                <a:ea typeface="Helvetica Neue"/>
                <a:cs typeface="Helvetica Neue"/>
                <a:sym typeface="Helvetica Neue"/>
              </a:rPr>
              <a:t>herry-</a:t>
            </a:r>
            <a:r>
              <a:rPr lang="fr-CA" dirty="0" err="1" smtClean="0">
                <a:ea typeface="Helvetica Neue"/>
                <a:cs typeface="Helvetica Neue"/>
                <a:sym typeface="Helvetica Neue"/>
              </a:rPr>
              <a:t>pick</a:t>
            </a:r>
            <a:endParaRPr lang="fr-CA" dirty="0" smtClean="0">
              <a:ea typeface="Helvetica Neue"/>
              <a:cs typeface="Helvetica Neue"/>
              <a:sym typeface="Helvetica Neue"/>
            </a:endParaRPr>
          </a:p>
          <a:p>
            <a:pPr marL="817893" lvl="2" indent="-342900">
              <a:buClr>
                <a:schemeClr val="accent2"/>
              </a:buClr>
              <a:buFont typeface="Arial" panose="020B0604020202020204" pitchFamily="34" charset="0"/>
              <a:buChar char="•"/>
            </a:pPr>
            <a:r>
              <a:rPr lang="fr-CA" dirty="0" smtClean="0">
                <a:ea typeface="Helvetica Neue"/>
                <a:cs typeface="Helvetica Neue"/>
                <a:sym typeface="Helvetica Neue"/>
              </a:rPr>
              <a:t>Après la commande $ git cherry-</a:t>
            </a:r>
            <a:r>
              <a:rPr lang="fr-CA" dirty="0" err="1" smtClean="0">
                <a:ea typeface="Helvetica Neue"/>
                <a:cs typeface="Helvetica Neue"/>
                <a:sym typeface="Helvetica Neue"/>
              </a:rPr>
              <a:t>pick</a:t>
            </a:r>
            <a:r>
              <a:rPr lang="fr-CA" dirty="0" smtClean="0">
                <a:ea typeface="Helvetica Neue"/>
                <a:cs typeface="Helvetica Neue"/>
                <a:sym typeface="Helvetica Neue"/>
              </a:rPr>
              <a:t> E</a:t>
            </a:r>
          </a:p>
          <a:p>
            <a:pPr marL="1008065" lvl="5" indent="0">
              <a:buClr>
                <a:schemeClr val="accent2"/>
              </a:buClr>
              <a:buNone/>
            </a:pPr>
            <a:endParaRPr lang="fr-CA" sz="2400" dirty="0"/>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21</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pic>
        <p:nvPicPr>
          <p:cNvPr id="6" name="Picture 5"/>
          <p:cNvPicPr>
            <a:picLocks noChangeAspect="1"/>
          </p:cNvPicPr>
          <p:nvPr/>
        </p:nvPicPr>
        <p:blipFill>
          <a:blip r:embed="rId3"/>
          <a:stretch>
            <a:fillRect/>
          </a:stretch>
        </p:blipFill>
        <p:spPr>
          <a:xfrm>
            <a:off x="2969428" y="2625954"/>
            <a:ext cx="6062029" cy="2745742"/>
          </a:xfrm>
          <a:prstGeom prst="rect">
            <a:avLst/>
          </a:prstGeom>
        </p:spPr>
      </p:pic>
    </p:spTree>
    <p:extLst>
      <p:ext uri="{BB962C8B-B14F-4D97-AF65-F5344CB8AC3E}">
        <p14:creationId xmlns:p14="http://schemas.microsoft.com/office/powerpoint/2010/main" val="2878529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693520" y="902523"/>
            <a:ext cx="8645352" cy="5300995"/>
          </a:xfrm>
        </p:spPr>
        <p:txBody>
          <a:bodyPr>
            <a:noAutofit/>
          </a:bodyPr>
          <a:lstStyle/>
          <a:p>
            <a:pPr marL="635013" lvl="1" indent="-342900">
              <a:buClr>
                <a:srgbClr val="558AAB"/>
              </a:buClr>
              <a:buFont typeface="Arial" panose="020B0604020202020204" pitchFamily="34" charset="0"/>
              <a:buChar char="•"/>
            </a:pPr>
            <a:r>
              <a:rPr lang="fr-FR" dirty="0" smtClean="0">
                <a:ea typeface="Helvetica Neue"/>
                <a:cs typeface="Helvetica Neue"/>
                <a:sym typeface="Helvetica Neue"/>
              </a:rPr>
              <a:t>Opérations GIT</a:t>
            </a:r>
            <a:endParaRPr lang="fr-CA" dirty="0" smtClean="0">
              <a:ea typeface="Helvetica Neue"/>
              <a:cs typeface="Helvetica Neue"/>
              <a:sym typeface="Helvetica Neue"/>
            </a:endParaRPr>
          </a:p>
          <a:p>
            <a:pPr marL="817893" lvl="2" indent="-342900">
              <a:buClr>
                <a:schemeClr val="accent2"/>
              </a:buClr>
              <a:buFont typeface="Arial" panose="020B0604020202020204" pitchFamily="34" charset="0"/>
              <a:buChar char="•"/>
            </a:pPr>
            <a:r>
              <a:rPr lang="fr-CA" dirty="0">
                <a:ea typeface="Helvetica Neue"/>
                <a:cs typeface="Helvetica Neue"/>
                <a:sym typeface="Helvetica Neue"/>
              </a:rPr>
              <a:t>C</a:t>
            </a:r>
            <a:r>
              <a:rPr lang="fr-CA" dirty="0" smtClean="0">
                <a:ea typeface="Helvetica Neue"/>
                <a:cs typeface="Helvetica Neue"/>
                <a:sym typeface="Helvetica Neue"/>
              </a:rPr>
              <a:t>herry-</a:t>
            </a:r>
            <a:r>
              <a:rPr lang="fr-CA" dirty="0" err="1" smtClean="0">
                <a:ea typeface="Helvetica Neue"/>
                <a:cs typeface="Helvetica Neue"/>
                <a:sym typeface="Helvetica Neue"/>
              </a:rPr>
              <a:t>pick</a:t>
            </a:r>
            <a:endParaRPr lang="fr-CA" dirty="0" smtClean="0">
              <a:ea typeface="Helvetica Neue"/>
              <a:cs typeface="Helvetica Neue"/>
              <a:sym typeface="Helvetica Neue"/>
            </a:endParaRPr>
          </a:p>
          <a:p>
            <a:pPr marL="817893" lvl="2" indent="-342900">
              <a:buClr>
                <a:schemeClr val="accent2"/>
              </a:buClr>
              <a:buFont typeface="Arial" panose="020B0604020202020204" pitchFamily="34" charset="0"/>
              <a:buChar char="•"/>
            </a:pPr>
            <a:r>
              <a:rPr lang="fr-CA" dirty="0" smtClean="0">
                <a:ea typeface="Helvetica Neue"/>
                <a:cs typeface="Helvetica Neue"/>
                <a:sym typeface="Helvetica Neue"/>
              </a:rPr>
              <a:t>$ git cherry-</a:t>
            </a:r>
            <a:r>
              <a:rPr lang="fr-CA" dirty="0" err="1" smtClean="0">
                <a:ea typeface="Helvetica Neue"/>
                <a:cs typeface="Helvetica Neue"/>
                <a:sym typeface="Helvetica Neue"/>
              </a:rPr>
              <a:t>pick</a:t>
            </a:r>
            <a:r>
              <a:rPr lang="fr-CA" dirty="0" smtClean="0">
                <a:ea typeface="Helvetica Neue"/>
                <a:cs typeface="Helvetica Neue"/>
                <a:sym typeface="Helvetica Neue"/>
              </a:rPr>
              <a:t> C D E</a:t>
            </a:r>
          </a:p>
          <a:p>
            <a:pPr marL="1008065" lvl="5" indent="0">
              <a:buClr>
                <a:schemeClr val="accent2"/>
              </a:buClr>
              <a:buNone/>
            </a:pPr>
            <a:endParaRPr lang="fr-CA" sz="2400" dirty="0"/>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22</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pic>
        <p:nvPicPr>
          <p:cNvPr id="5" name="Picture 4"/>
          <p:cNvPicPr>
            <a:picLocks noChangeAspect="1"/>
          </p:cNvPicPr>
          <p:nvPr/>
        </p:nvPicPr>
        <p:blipFill>
          <a:blip r:embed="rId3"/>
          <a:stretch>
            <a:fillRect/>
          </a:stretch>
        </p:blipFill>
        <p:spPr>
          <a:xfrm>
            <a:off x="7371176" y="1545335"/>
            <a:ext cx="3841307" cy="1808369"/>
          </a:xfrm>
          <a:prstGeom prst="rect">
            <a:avLst/>
          </a:prstGeom>
        </p:spPr>
      </p:pic>
      <p:pic>
        <p:nvPicPr>
          <p:cNvPr id="9" name="Picture 8"/>
          <p:cNvPicPr>
            <a:picLocks noChangeAspect="1"/>
          </p:cNvPicPr>
          <p:nvPr/>
        </p:nvPicPr>
        <p:blipFill>
          <a:blip r:embed="rId4"/>
          <a:stretch>
            <a:fillRect/>
          </a:stretch>
        </p:blipFill>
        <p:spPr>
          <a:xfrm>
            <a:off x="1959826" y="2905943"/>
            <a:ext cx="3219450" cy="2171700"/>
          </a:xfrm>
          <a:prstGeom prst="rect">
            <a:avLst/>
          </a:prstGeom>
        </p:spPr>
      </p:pic>
      <p:pic>
        <p:nvPicPr>
          <p:cNvPr id="10" name="Picture 9"/>
          <p:cNvPicPr>
            <a:picLocks noChangeAspect="1"/>
          </p:cNvPicPr>
          <p:nvPr/>
        </p:nvPicPr>
        <p:blipFill>
          <a:blip r:embed="rId5"/>
          <a:stretch>
            <a:fillRect/>
          </a:stretch>
        </p:blipFill>
        <p:spPr>
          <a:xfrm>
            <a:off x="2026852" y="2897016"/>
            <a:ext cx="3190875" cy="2162175"/>
          </a:xfrm>
          <a:prstGeom prst="rect">
            <a:avLst/>
          </a:prstGeom>
        </p:spPr>
      </p:pic>
      <p:pic>
        <p:nvPicPr>
          <p:cNvPr id="11" name="Picture 10"/>
          <p:cNvPicPr>
            <a:picLocks noChangeAspect="1"/>
          </p:cNvPicPr>
          <p:nvPr/>
        </p:nvPicPr>
        <p:blipFill>
          <a:blip r:embed="rId6"/>
          <a:stretch>
            <a:fillRect/>
          </a:stretch>
        </p:blipFill>
        <p:spPr>
          <a:xfrm>
            <a:off x="2036471" y="2841180"/>
            <a:ext cx="3105150" cy="2209800"/>
          </a:xfrm>
          <a:prstGeom prst="rect">
            <a:avLst/>
          </a:prstGeom>
        </p:spPr>
      </p:pic>
      <p:pic>
        <p:nvPicPr>
          <p:cNvPr id="12" name="Picture 11"/>
          <p:cNvPicPr>
            <a:picLocks noChangeAspect="1"/>
          </p:cNvPicPr>
          <p:nvPr/>
        </p:nvPicPr>
        <p:blipFill>
          <a:blip r:embed="rId7"/>
          <a:stretch>
            <a:fillRect/>
          </a:stretch>
        </p:blipFill>
        <p:spPr>
          <a:xfrm>
            <a:off x="2023994" y="2825543"/>
            <a:ext cx="3743325" cy="2228850"/>
          </a:xfrm>
          <a:prstGeom prst="rect">
            <a:avLst/>
          </a:prstGeom>
        </p:spPr>
      </p:pic>
      <p:pic>
        <p:nvPicPr>
          <p:cNvPr id="13" name="Picture 12"/>
          <p:cNvPicPr>
            <a:picLocks noChangeAspect="1"/>
          </p:cNvPicPr>
          <p:nvPr/>
        </p:nvPicPr>
        <p:blipFill>
          <a:blip r:embed="rId8"/>
          <a:stretch>
            <a:fillRect/>
          </a:stretch>
        </p:blipFill>
        <p:spPr>
          <a:xfrm>
            <a:off x="2055530" y="2804553"/>
            <a:ext cx="3733800" cy="2266950"/>
          </a:xfrm>
          <a:prstGeom prst="rect">
            <a:avLst/>
          </a:prstGeom>
        </p:spPr>
      </p:pic>
      <p:pic>
        <p:nvPicPr>
          <p:cNvPr id="14" name="Picture 13"/>
          <p:cNvPicPr>
            <a:picLocks noChangeAspect="1"/>
          </p:cNvPicPr>
          <p:nvPr/>
        </p:nvPicPr>
        <p:blipFill>
          <a:blip r:embed="rId9"/>
          <a:stretch>
            <a:fillRect/>
          </a:stretch>
        </p:blipFill>
        <p:spPr>
          <a:xfrm>
            <a:off x="1838102" y="2775978"/>
            <a:ext cx="4486275" cy="2295525"/>
          </a:xfrm>
          <a:prstGeom prst="rect">
            <a:avLst/>
          </a:prstGeom>
        </p:spPr>
      </p:pic>
      <p:pic>
        <p:nvPicPr>
          <p:cNvPr id="15" name="Picture 14"/>
          <p:cNvPicPr>
            <a:picLocks noChangeAspect="1"/>
          </p:cNvPicPr>
          <p:nvPr/>
        </p:nvPicPr>
        <p:blipFill>
          <a:blip r:embed="rId10"/>
          <a:stretch>
            <a:fillRect/>
          </a:stretch>
        </p:blipFill>
        <p:spPr>
          <a:xfrm>
            <a:off x="2005263" y="2844593"/>
            <a:ext cx="4333875" cy="2247900"/>
          </a:xfrm>
          <a:prstGeom prst="rect">
            <a:avLst/>
          </a:prstGeom>
        </p:spPr>
      </p:pic>
    </p:spTree>
    <p:extLst>
      <p:ext uri="{BB962C8B-B14F-4D97-AF65-F5344CB8AC3E}">
        <p14:creationId xmlns:p14="http://schemas.microsoft.com/office/powerpoint/2010/main" val="132759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00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200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4000"/>
                            </p:stCondLst>
                            <p:childTnLst>
                              <p:par>
                                <p:cTn id="14" presetID="1" presetClass="entr" presetSubtype="0" fill="hold" nodeType="afterEffect">
                                  <p:stCondLst>
                                    <p:cond delay="2000"/>
                                  </p:stCondLst>
                                  <p:childTnLst>
                                    <p:set>
                                      <p:cBhvr>
                                        <p:cTn id="15" dur="1" fill="hold">
                                          <p:stCondLst>
                                            <p:cond delay="1249"/>
                                          </p:stCondLst>
                                        </p:cTn>
                                        <p:tgtEl>
                                          <p:spTgt spid="12"/>
                                        </p:tgtEl>
                                        <p:attrNameLst>
                                          <p:attrName>style.visibility</p:attrName>
                                        </p:attrNameLst>
                                      </p:cBhvr>
                                      <p:to>
                                        <p:strVal val="visible"/>
                                      </p:to>
                                    </p:set>
                                  </p:childTnLst>
                                </p:cTn>
                              </p:par>
                            </p:childTnLst>
                          </p:cTn>
                        </p:par>
                        <p:par>
                          <p:cTn id="16" fill="hold">
                            <p:stCondLst>
                              <p:cond delay="7250"/>
                            </p:stCondLst>
                            <p:childTnLst>
                              <p:par>
                                <p:cTn id="17" presetID="1" presetClass="entr" presetSubtype="0" fill="hold" nodeType="afterEffect">
                                  <p:stCondLst>
                                    <p:cond delay="2000"/>
                                  </p:stCondLst>
                                  <p:childTnLst>
                                    <p:set>
                                      <p:cBhvr>
                                        <p:cTn id="18" dur="1" fill="hold">
                                          <p:stCondLst>
                                            <p:cond delay="0"/>
                                          </p:stCondLst>
                                        </p:cTn>
                                        <p:tgtEl>
                                          <p:spTgt spid="13"/>
                                        </p:tgtEl>
                                        <p:attrNameLst>
                                          <p:attrName>style.visibility</p:attrName>
                                        </p:attrNameLst>
                                      </p:cBhvr>
                                      <p:to>
                                        <p:strVal val="visible"/>
                                      </p:to>
                                    </p:set>
                                  </p:childTnLst>
                                </p:cTn>
                              </p:par>
                            </p:childTnLst>
                          </p:cTn>
                        </p:par>
                        <p:par>
                          <p:cTn id="19" fill="hold">
                            <p:stCondLst>
                              <p:cond delay="9250"/>
                            </p:stCondLst>
                            <p:childTnLst>
                              <p:par>
                                <p:cTn id="20" presetID="1" presetClass="entr" presetSubtype="0" fill="hold" nodeType="afterEffect">
                                  <p:stCondLst>
                                    <p:cond delay="2000"/>
                                  </p:stCondLst>
                                  <p:childTnLst>
                                    <p:set>
                                      <p:cBhvr>
                                        <p:cTn id="21" dur="1" fill="hold">
                                          <p:stCondLst>
                                            <p:cond delay="0"/>
                                          </p:stCondLst>
                                        </p:cTn>
                                        <p:tgtEl>
                                          <p:spTgt spid="14"/>
                                        </p:tgtEl>
                                        <p:attrNameLst>
                                          <p:attrName>style.visibility</p:attrName>
                                        </p:attrNameLst>
                                      </p:cBhvr>
                                      <p:to>
                                        <p:strVal val="visible"/>
                                      </p:to>
                                    </p:set>
                                  </p:childTnLst>
                                </p:cTn>
                              </p:par>
                            </p:childTnLst>
                          </p:cTn>
                        </p:par>
                        <p:par>
                          <p:cTn id="22" fill="hold">
                            <p:stCondLst>
                              <p:cond delay="11250"/>
                            </p:stCondLst>
                            <p:childTnLst>
                              <p:par>
                                <p:cTn id="23" presetID="1" presetClass="entr" presetSubtype="0" fill="hold" nodeType="afterEffect">
                                  <p:stCondLst>
                                    <p:cond delay="200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693519" y="902523"/>
            <a:ext cx="11249951" cy="5300995"/>
          </a:xfrm>
        </p:spPr>
        <p:txBody>
          <a:bodyPr>
            <a:noAutofit/>
          </a:bodyPr>
          <a:lstStyle/>
          <a:p>
            <a:pPr marL="635013" lvl="1" indent="-342900">
              <a:buClr>
                <a:srgbClr val="558AAB"/>
              </a:buClr>
              <a:buFont typeface="Arial" panose="020B0604020202020204" pitchFamily="34" charset="0"/>
              <a:buChar char="•"/>
            </a:pPr>
            <a:r>
              <a:rPr lang="fr-FR" dirty="0" smtClean="0">
                <a:ea typeface="Helvetica Neue"/>
                <a:cs typeface="Helvetica Neue"/>
                <a:sym typeface="Helvetica Neue"/>
              </a:rPr>
              <a:t>Opérations GIT</a:t>
            </a:r>
            <a:endParaRPr lang="fr-CA" dirty="0" smtClean="0">
              <a:ea typeface="Helvetica Neue"/>
              <a:cs typeface="Helvetica Neue"/>
              <a:sym typeface="Helvetica Neue"/>
            </a:endParaRPr>
          </a:p>
          <a:p>
            <a:pPr marL="817893" lvl="2" indent="-342900">
              <a:buClr>
                <a:schemeClr val="accent2"/>
              </a:buClr>
              <a:buFont typeface="Arial" panose="020B0604020202020204" pitchFamily="34" charset="0"/>
              <a:buChar char="•"/>
            </a:pPr>
            <a:r>
              <a:rPr lang="fr-CA" dirty="0">
                <a:ea typeface="Helvetica Neue"/>
                <a:cs typeface="Helvetica Neue"/>
                <a:sym typeface="Helvetica Neue"/>
              </a:rPr>
              <a:t>R</a:t>
            </a:r>
            <a:r>
              <a:rPr lang="fr-CA" dirty="0" smtClean="0">
                <a:ea typeface="Helvetica Neue"/>
                <a:cs typeface="Helvetica Neue"/>
                <a:sym typeface="Helvetica Neue"/>
              </a:rPr>
              <a:t>eset</a:t>
            </a:r>
          </a:p>
          <a:p>
            <a:pPr marL="817893" lvl="2" indent="-342900">
              <a:buClr>
                <a:schemeClr val="accent2"/>
              </a:buClr>
              <a:buFont typeface="Arial" panose="020B0604020202020204" pitchFamily="34" charset="0"/>
              <a:buChar char="•"/>
            </a:pPr>
            <a:r>
              <a:rPr lang="fr-FR" dirty="0" smtClean="0">
                <a:ea typeface="Helvetica Neue"/>
                <a:cs typeface="Helvetica Neue"/>
                <a:sym typeface="Helvetica Neue"/>
              </a:rPr>
              <a:t>Git </a:t>
            </a:r>
            <a:r>
              <a:rPr lang="fr-FR" dirty="0">
                <a:ea typeface="Helvetica Neue"/>
                <a:cs typeface="Helvetica Neue"/>
                <a:sym typeface="Helvetica Neue"/>
              </a:rPr>
              <a:t>reset annule des changements en déplaçant la référence en arrière dans le temps sur un commit plus ancien</a:t>
            </a:r>
          </a:p>
          <a:p>
            <a:pPr marL="817893" lvl="2" indent="-342900">
              <a:buClr>
                <a:schemeClr val="accent2"/>
              </a:buClr>
              <a:buFont typeface="Arial" panose="020B0604020202020204" pitchFamily="34" charset="0"/>
              <a:buChar char="•"/>
            </a:pPr>
            <a:r>
              <a:rPr lang="fr-FR" dirty="0" smtClean="0">
                <a:ea typeface="Helvetica Neue"/>
                <a:cs typeface="Helvetica Neue"/>
                <a:sym typeface="Helvetica Neue"/>
              </a:rPr>
              <a:t>On </a:t>
            </a:r>
            <a:r>
              <a:rPr lang="fr-FR" dirty="0">
                <a:ea typeface="Helvetica Neue"/>
                <a:cs typeface="Helvetica Neue"/>
                <a:sym typeface="Helvetica Neue"/>
              </a:rPr>
              <a:t>peut considérer cela comme une façon de "réécrire l'histoire"</a:t>
            </a:r>
          </a:p>
          <a:p>
            <a:pPr marL="817893" lvl="2" indent="-342900">
              <a:buClr>
                <a:schemeClr val="accent2"/>
              </a:buClr>
              <a:buFont typeface="Arial" panose="020B0604020202020204" pitchFamily="34" charset="0"/>
              <a:buChar char="•"/>
            </a:pPr>
            <a:r>
              <a:rPr lang="fr-FR" dirty="0" smtClean="0">
                <a:ea typeface="Helvetica Neue"/>
                <a:cs typeface="Helvetica Neue"/>
                <a:sym typeface="Helvetica Neue"/>
              </a:rPr>
              <a:t>Git </a:t>
            </a:r>
            <a:r>
              <a:rPr lang="fr-FR" dirty="0">
                <a:ea typeface="Helvetica Neue"/>
                <a:cs typeface="Helvetica Neue"/>
                <a:sym typeface="Helvetica Neue"/>
              </a:rPr>
              <a:t>reset fait remonter une branche en arrière comme si le(s) commit(s) n'avait jamais eu lieu</a:t>
            </a:r>
          </a:p>
          <a:p>
            <a:pPr marL="1008065" lvl="5" indent="0">
              <a:buClr>
                <a:schemeClr val="accent2"/>
              </a:buClr>
              <a:buNone/>
            </a:pPr>
            <a:endParaRPr lang="fr-CA" sz="2400" dirty="0"/>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23</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10192220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693519" y="902523"/>
            <a:ext cx="11249951" cy="5300995"/>
          </a:xfrm>
        </p:spPr>
        <p:txBody>
          <a:bodyPr>
            <a:noAutofit/>
          </a:bodyPr>
          <a:lstStyle/>
          <a:p>
            <a:pPr marL="635013" lvl="1" indent="-342900">
              <a:buClr>
                <a:srgbClr val="558AAB"/>
              </a:buClr>
              <a:buFont typeface="Arial" panose="020B0604020202020204" pitchFamily="34" charset="0"/>
              <a:buChar char="•"/>
            </a:pPr>
            <a:r>
              <a:rPr lang="fr-FR" dirty="0" smtClean="0">
                <a:ea typeface="Helvetica Neue"/>
                <a:cs typeface="Helvetica Neue"/>
                <a:sym typeface="Helvetica Neue"/>
              </a:rPr>
              <a:t>Opérations GIT</a:t>
            </a:r>
            <a:endParaRPr lang="fr-CA" dirty="0" smtClean="0">
              <a:ea typeface="Helvetica Neue"/>
              <a:cs typeface="Helvetica Neue"/>
              <a:sym typeface="Helvetica Neue"/>
            </a:endParaRPr>
          </a:p>
          <a:p>
            <a:pPr marL="817893" lvl="2" indent="-342900">
              <a:buClr>
                <a:schemeClr val="accent2"/>
              </a:buClr>
              <a:buFont typeface="Arial" panose="020B0604020202020204" pitchFamily="34" charset="0"/>
              <a:buChar char="•"/>
            </a:pPr>
            <a:r>
              <a:rPr lang="fr-CA" dirty="0">
                <a:ea typeface="Helvetica Neue"/>
                <a:cs typeface="Helvetica Neue"/>
                <a:sym typeface="Helvetica Neue"/>
              </a:rPr>
              <a:t>R</a:t>
            </a:r>
            <a:r>
              <a:rPr lang="fr-CA" dirty="0" smtClean="0">
                <a:ea typeface="Helvetica Neue"/>
                <a:cs typeface="Helvetica Neue"/>
                <a:sym typeface="Helvetica Neue"/>
              </a:rPr>
              <a:t>eset</a:t>
            </a:r>
          </a:p>
          <a:p>
            <a:pPr marL="817893" lvl="2" indent="-342900">
              <a:buClr>
                <a:schemeClr val="accent2"/>
              </a:buClr>
              <a:buFont typeface="Arial" panose="020B0604020202020204" pitchFamily="34" charset="0"/>
              <a:buChar char="•"/>
            </a:pPr>
            <a:r>
              <a:rPr lang="fr-FR" dirty="0">
                <a:ea typeface="Helvetica Neue"/>
                <a:cs typeface="Helvetica Neue"/>
                <a:sym typeface="Helvetica Neue"/>
              </a:rPr>
              <a:t>Pour reculer la branche d’un commit en arrière:</a:t>
            </a:r>
          </a:p>
          <a:p>
            <a:pPr marL="817893" lvl="2" indent="-342900">
              <a:buClr>
                <a:schemeClr val="accent2"/>
              </a:buClr>
              <a:buFont typeface="Arial" panose="020B0604020202020204" pitchFamily="34" charset="0"/>
              <a:buChar char="•"/>
            </a:pPr>
            <a:endParaRPr lang="fr-FR" dirty="0">
              <a:ea typeface="Helvetica Neue"/>
              <a:cs typeface="Helvetica Neue"/>
              <a:sym typeface="Helvetica Neue"/>
            </a:endParaRPr>
          </a:p>
          <a:p>
            <a:pPr marL="817893" lvl="2" indent="-342900">
              <a:buClr>
                <a:schemeClr val="accent2"/>
              </a:buClr>
              <a:buFont typeface="Arial" panose="020B0604020202020204" pitchFamily="34" charset="0"/>
              <a:buChar char="•"/>
            </a:pPr>
            <a:r>
              <a:rPr lang="fr-FR" dirty="0">
                <a:ea typeface="Helvetica Neue"/>
                <a:cs typeface="Helvetica Neue"/>
                <a:sym typeface="Helvetica Neue"/>
              </a:rPr>
              <a:t>$ git reset HEAD~1</a:t>
            </a:r>
          </a:p>
          <a:p>
            <a:pPr marL="817893" lvl="2" indent="-342900">
              <a:buClr>
                <a:schemeClr val="accent2"/>
              </a:buClr>
              <a:buFont typeface="Arial" panose="020B0604020202020204" pitchFamily="34" charset="0"/>
              <a:buChar char="•"/>
            </a:pPr>
            <a:endParaRPr lang="fr-FR" dirty="0">
              <a:ea typeface="Helvetica Neue"/>
              <a:cs typeface="Helvetica Neue"/>
              <a:sym typeface="Helvetica Neue"/>
            </a:endParaRPr>
          </a:p>
          <a:p>
            <a:pPr marL="817893" lvl="2" indent="-342900">
              <a:buClr>
                <a:schemeClr val="accent2"/>
              </a:buClr>
              <a:buFont typeface="Arial" panose="020B0604020202020204" pitchFamily="34" charset="0"/>
              <a:buChar char="•"/>
            </a:pPr>
            <a:r>
              <a:rPr lang="fr-FR" dirty="0">
                <a:ea typeface="Helvetica Neue"/>
                <a:cs typeface="Helvetica Neue"/>
                <a:sym typeface="Helvetica Neue"/>
              </a:rPr>
              <a:t>Nous aurons...</a:t>
            </a:r>
          </a:p>
          <a:p>
            <a:pPr marL="1008065" lvl="5" indent="0">
              <a:buClr>
                <a:schemeClr val="accent2"/>
              </a:buClr>
              <a:buNone/>
            </a:pPr>
            <a:endParaRPr lang="fr-CA" sz="2400" dirty="0"/>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24</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grpSp>
        <p:nvGrpSpPr>
          <p:cNvPr id="9" name="Group 8"/>
          <p:cNvGrpSpPr/>
          <p:nvPr/>
        </p:nvGrpSpPr>
        <p:grpSpPr>
          <a:xfrm>
            <a:off x="8553675" y="1451205"/>
            <a:ext cx="2925562" cy="3233338"/>
            <a:chOff x="7933032" y="1909554"/>
            <a:chExt cx="2693565" cy="4131053"/>
          </a:xfrm>
        </p:grpSpPr>
        <p:grpSp>
          <p:nvGrpSpPr>
            <p:cNvPr id="10" name="Shape 657"/>
            <p:cNvGrpSpPr/>
            <p:nvPr>
              <p:custDataLst>
                <p:tags r:id="rId1"/>
              </p:custDataLst>
            </p:nvPr>
          </p:nvGrpSpPr>
          <p:grpSpPr>
            <a:xfrm>
              <a:off x="7933032" y="1909554"/>
              <a:ext cx="622268" cy="876281"/>
              <a:chOff x="-21" y="-23"/>
              <a:chExt cx="1659382" cy="1752562"/>
            </a:xfrm>
          </p:grpSpPr>
          <p:sp>
            <p:nvSpPr>
              <p:cNvPr id="30" name="Shape 658"/>
              <p:cNvSpPr/>
              <p:nvPr/>
            </p:nvSpPr>
            <p:spPr>
              <a:xfrm>
                <a:off x="-21" y="-23"/>
                <a:ext cx="1659382" cy="1752562"/>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13">
                  <a:alphaModFix/>
                </a:blip>
                <a:tile tx="0" ty="0" sx="99997" sy="99997" flip="none" algn="tl"/>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31" name="Shape 659"/>
              <p:cNvSpPr/>
              <p:nvPr/>
            </p:nvSpPr>
            <p:spPr>
              <a:xfrm>
                <a:off x="0" y="515468"/>
                <a:ext cx="1659299" cy="721800"/>
              </a:xfrm>
              <a:prstGeom prst="rect">
                <a:avLst/>
              </a:prstGeom>
              <a:noFill/>
              <a:ln>
                <a:noFill/>
              </a:ln>
            </p:spPr>
            <p:txBody>
              <a:bodyPr lIns="21175" tIns="21175" rIns="21175" bIns="21175" anchor="ctr" anchorCtr="0">
                <a:noAutofit/>
              </a:bodyPr>
              <a:lstStyle/>
              <a:p>
                <a:pPr algn="ctr">
                  <a:buSzPct val="25000"/>
                </a:pPr>
                <a:r>
                  <a:rPr lang="en-US" sz="1800">
                    <a:solidFill>
                      <a:srgbClr val="DEDEDE"/>
                    </a:solidFill>
                    <a:latin typeface="Helvetica Neue"/>
                    <a:ea typeface="Helvetica Neue"/>
                    <a:cs typeface="Helvetica Neue"/>
                    <a:sym typeface="Helvetica Neue"/>
                  </a:rPr>
                  <a:t>C0</a:t>
                </a:r>
              </a:p>
            </p:txBody>
          </p:sp>
        </p:grpSp>
        <p:sp>
          <p:nvSpPr>
            <p:cNvPr id="11" name="Shape 660"/>
            <p:cNvSpPr/>
            <p:nvPr>
              <p:custDataLst>
                <p:tags r:id="rId2"/>
              </p:custDataLst>
            </p:nvPr>
          </p:nvSpPr>
          <p:spPr>
            <a:xfrm rot="-5412608">
              <a:off x="7550304" y="3379714"/>
              <a:ext cx="1390509" cy="120303"/>
            </a:xfrm>
            <a:prstGeom prst="rightArrow">
              <a:avLst>
                <a:gd name="adj1" fmla="val 47109"/>
                <a:gd name="adj2" fmla="val 259311"/>
              </a:avLst>
            </a:prstGeom>
            <a:blipFill rotWithShape="1">
              <a:blip r:embed="rId14">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grpSp>
          <p:nvGrpSpPr>
            <p:cNvPr id="12" name="Shape 661"/>
            <p:cNvGrpSpPr/>
            <p:nvPr>
              <p:custDataLst>
                <p:tags r:id="rId3"/>
              </p:custDataLst>
            </p:nvPr>
          </p:nvGrpSpPr>
          <p:grpSpPr>
            <a:xfrm>
              <a:off x="7933032" y="3589526"/>
              <a:ext cx="622268" cy="876281"/>
              <a:chOff x="-21" y="-23"/>
              <a:chExt cx="1659382" cy="1752562"/>
            </a:xfrm>
          </p:grpSpPr>
          <p:sp>
            <p:nvSpPr>
              <p:cNvPr id="28" name="Shape 662"/>
              <p:cNvSpPr/>
              <p:nvPr/>
            </p:nvSpPr>
            <p:spPr>
              <a:xfrm>
                <a:off x="-21" y="-23"/>
                <a:ext cx="1659382" cy="1752562"/>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13">
                  <a:alphaModFix/>
                </a:blip>
                <a:tile tx="0" ty="0" sx="99997" sy="99997" flip="none" algn="tl"/>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29" name="Shape 663"/>
              <p:cNvSpPr/>
              <p:nvPr/>
            </p:nvSpPr>
            <p:spPr>
              <a:xfrm>
                <a:off x="0" y="515468"/>
                <a:ext cx="1659299" cy="721800"/>
              </a:xfrm>
              <a:prstGeom prst="rect">
                <a:avLst/>
              </a:prstGeom>
              <a:noFill/>
              <a:ln>
                <a:noFill/>
              </a:ln>
            </p:spPr>
            <p:txBody>
              <a:bodyPr lIns="21175" tIns="21175" rIns="21175" bIns="21175" anchor="ctr" anchorCtr="0">
                <a:noAutofit/>
              </a:bodyPr>
              <a:lstStyle/>
              <a:p>
                <a:pPr algn="ctr">
                  <a:buSzPct val="25000"/>
                </a:pPr>
                <a:r>
                  <a:rPr lang="en-US" sz="1800">
                    <a:solidFill>
                      <a:srgbClr val="DEDEDE"/>
                    </a:solidFill>
                    <a:latin typeface="Helvetica Neue"/>
                    <a:ea typeface="Helvetica Neue"/>
                    <a:cs typeface="Helvetica Neue"/>
                    <a:sym typeface="Helvetica Neue"/>
                  </a:rPr>
                  <a:t>C1</a:t>
                </a:r>
              </a:p>
            </p:txBody>
          </p:sp>
        </p:grpSp>
        <p:sp>
          <p:nvSpPr>
            <p:cNvPr id="13" name="Shape 664"/>
            <p:cNvSpPr/>
            <p:nvPr>
              <p:custDataLst>
                <p:tags r:id="rId4"/>
              </p:custDataLst>
            </p:nvPr>
          </p:nvSpPr>
          <p:spPr>
            <a:xfrm rot="-5412608">
              <a:off x="7550045" y="5030714"/>
              <a:ext cx="1390509" cy="120303"/>
            </a:xfrm>
            <a:prstGeom prst="rightArrow">
              <a:avLst>
                <a:gd name="adj1" fmla="val 47109"/>
                <a:gd name="adj2" fmla="val 259311"/>
              </a:avLst>
            </a:prstGeom>
            <a:blipFill rotWithShape="1">
              <a:blip r:embed="rId14">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grpSp>
          <p:nvGrpSpPr>
            <p:cNvPr id="14" name="Shape 665"/>
            <p:cNvGrpSpPr/>
            <p:nvPr>
              <p:custDataLst>
                <p:tags r:id="rId5"/>
              </p:custDataLst>
            </p:nvPr>
          </p:nvGrpSpPr>
          <p:grpSpPr>
            <a:xfrm>
              <a:off x="7933032" y="1909554"/>
              <a:ext cx="622268" cy="876281"/>
              <a:chOff x="-21" y="-23"/>
              <a:chExt cx="1659382" cy="1752562"/>
            </a:xfrm>
          </p:grpSpPr>
          <p:sp>
            <p:nvSpPr>
              <p:cNvPr id="26" name="Shape 666"/>
              <p:cNvSpPr/>
              <p:nvPr/>
            </p:nvSpPr>
            <p:spPr>
              <a:xfrm>
                <a:off x="-21" y="-23"/>
                <a:ext cx="1659382" cy="1752562"/>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15">
                  <a:alphaModFix/>
                </a:blip>
                <a:tile tx="0" ty="0" sx="99997" sy="99997" flip="none" algn="tl"/>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27" name="Shape 667"/>
              <p:cNvSpPr/>
              <p:nvPr/>
            </p:nvSpPr>
            <p:spPr>
              <a:xfrm>
                <a:off x="0" y="515468"/>
                <a:ext cx="1659299" cy="721800"/>
              </a:xfrm>
              <a:prstGeom prst="rect">
                <a:avLst/>
              </a:prstGeom>
              <a:noFill/>
              <a:ln>
                <a:noFill/>
              </a:ln>
            </p:spPr>
            <p:txBody>
              <a:bodyPr lIns="21175" tIns="21175" rIns="21175" bIns="21175" anchor="ctr" anchorCtr="0">
                <a:noAutofit/>
              </a:bodyPr>
              <a:lstStyle/>
              <a:p>
                <a:pPr algn="ctr">
                  <a:buSzPct val="25000"/>
                </a:pPr>
                <a:r>
                  <a:rPr lang="en-US" sz="1800" dirty="0">
                    <a:solidFill>
                      <a:srgbClr val="DEDEDE"/>
                    </a:solidFill>
                    <a:latin typeface="Helvetica Neue"/>
                    <a:ea typeface="Helvetica Neue"/>
                    <a:cs typeface="Helvetica Neue"/>
                    <a:sym typeface="Helvetica Neue"/>
                  </a:rPr>
                  <a:t>C0</a:t>
                </a:r>
              </a:p>
            </p:txBody>
          </p:sp>
        </p:grpSp>
        <p:sp>
          <p:nvSpPr>
            <p:cNvPr id="15" name="Shape 668"/>
            <p:cNvSpPr/>
            <p:nvPr>
              <p:custDataLst>
                <p:tags r:id="rId6"/>
              </p:custDataLst>
            </p:nvPr>
          </p:nvSpPr>
          <p:spPr>
            <a:xfrm rot="-5412608">
              <a:off x="7550304" y="3379714"/>
              <a:ext cx="1390509" cy="120303"/>
            </a:xfrm>
            <a:prstGeom prst="rightArrow">
              <a:avLst>
                <a:gd name="adj1" fmla="val 47109"/>
                <a:gd name="adj2" fmla="val 259311"/>
              </a:avLst>
            </a:prstGeom>
            <a:blipFill rotWithShape="1">
              <a:blip r:embed="rId14">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16" name="Shape 669"/>
            <p:cNvSpPr/>
            <p:nvPr>
              <p:custDataLst>
                <p:tags r:id="rId7"/>
              </p:custDataLst>
            </p:nvPr>
          </p:nvSpPr>
          <p:spPr>
            <a:xfrm rot="8204614">
              <a:off x="8396075" y="4826517"/>
              <a:ext cx="1122486" cy="586855"/>
            </a:xfrm>
            <a:prstGeom prst="rightArrow">
              <a:avLst>
                <a:gd name="adj1" fmla="val 32000"/>
                <a:gd name="adj2" fmla="val 64000"/>
              </a:avLst>
            </a:prstGeom>
            <a:blipFill rotWithShape="1">
              <a:blip r:embed="rId14">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grpSp>
          <p:nvGrpSpPr>
            <p:cNvPr id="17" name="Shape 670"/>
            <p:cNvGrpSpPr/>
            <p:nvPr>
              <p:custDataLst>
                <p:tags r:id="rId8"/>
              </p:custDataLst>
            </p:nvPr>
          </p:nvGrpSpPr>
          <p:grpSpPr>
            <a:xfrm>
              <a:off x="7933032" y="3589526"/>
              <a:ext cx="622268" cy="876281"/>
              <a:chOff x="-21" y="-23"/>
              <a:chExt cx="1659382" cy="1752562"/>
            </a:xfrm>
          </p:grpSpPr>
          <p:sp>
            <p:nvSpPr>
              <p:cNvPr id="24" name="Shape 671"/>
              <p:cNvSpPr/>
              <p:nvPr/>
            </p:nvSpPr>
            <p:spPr>
              <a:xfrm>
                <a:off x="-21" y="-23"/>
                <a:ext cx="1659382" cy="1752562"/>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15">
                  <a:alphaModFix/>
                </a:blip>
                <a:tile tx="0" ty="0" sx="99997" sy="99997" flip="none" algn="tl"/>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25" name="Shape 672"/>
              <p:cNvSpPr/>
              <p:nvPr/>
            </p:nvSpPr>
            <p:spPr>
              <a:xfrm>
                <a:off x="0" y="515468"/>
                <a:ext cx="1659299" cy="721800"/>
              </a:xfrm>
              <a:prstGeom prst="rect">
                <a:avLst/>
              </a:prstGeom>
              <a:noFill/>
              <a:ln>
                <a:noFill/>
              </a:ln>
            </p:spPr>
            <p:txBody>
              <a:bodyPr lIns="21175" tIns="21175" rIns="21175" bIns="21175" anchor="ctr" anchorCtr="0">
                <a:noAutofit/>
              </a:bodyPr>
              <a:lstStyle/>
              <a:p>
                <a:pPr algn="ctr">
                  <a:buSzPct val="25000"/>
                </a:pPr>
                <a:r>
                  <a:rPr lang="en-US" sz="1800">
                    <a:solidFill>
                      <a:srgbClr val="DEDEDE"/>
                    </a:solidFill>
                    <a:latin typeface="Helvetica Neue"/>
                    <a:ea typeface="Helvetica Neue"/>
                    <a:cs typeface="Helvetica Neue"/>
                    <a:sym typeface="Helvetica Neue"/>
                  </a:rPr>
                  <a:t>C1</a:t>
                </a:r>
              </a:p>
            </p:txBody>
          </p:sp>
        </p:grpSp>
        <p:grpSp>
          <p:nvGrpSpPr>
            <p:cNvPr id="18" name="Shape 673"/>
            <p:cNvGrpSpPr/>
            <p:nvPr>
              <p:custDataLst>
                <p:tags r:id="rId9"/>
              </p:custDataLst>
            </p:nvPr>
          </p:nvGrpSpPr>
          <p:grpSpPr>
            <a:xfrm>
              <a:off x="7933032" y="5164326"/>
              <a:ext cx="622268" cy="876281"/>
              <a:chOff x="-21" y="-23"/>
              <a:chExt cx="1659382" cy="1752562"/>
            </a:xfrm>
          </p:grpSpPr>
          <p:sp>
            <p:nvSpPr>
              <p:cNvPr id="22" name="Shape 674"/>
              <p:cNvSpPr/>
              <p:nvPr/>
            </p:nvSpPr>
            <p:spPr>
              <a:xfrm>
                <a:off x="-21" y="-23"/>
                <a:ext cx="1659382" cy="1752562"/>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16">
                  <a:alphaModFix/>
                </a:blip>
                <a:tile tx="0" ty="0" sx="99997" sy="99997" flip="none" algn="tl"/>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23" name="Shape 675"/>
              <p:cNvSpPr/>
              <p:nvPr/>
            </p:nvSpPr>
            <p:spPr>
              <a:xfrm>
                <a:off x="0" y="515468"/>
                <a:ext cx="1659299" cy="721800"/>
              </a:xfrm>
              <a:prstGeom prst="rect">
                <a:avLst/>
              </a:prstGeom>
              <a:noFill/>
              <a:ln>
                <a:noFill/>
              </a:ln>
            </p:spPr>
            <p:txBody>
              <a:bodyPr lIns="21175" tIns="21175" rIns="21175" bIns="21175" anchor="ctr" anchorCtr="0">
                <a:noAutofit/>
              </a:bodyPr>
              <a:lstStyle/>
              <a:p>
                <a:pPr algn="ctr">
                  <a:buSzPct val="25000"/>
                </a:pPr>
                <a:r>
                  <a:rPr lang="en-US" sz="1800">
                    <a:solidFill>
                      <a:srgbClr val="DEDEDE"/>
                    </a:solidFill>
                    <a:latin typeface="Helvetica Neue"/>
                    <a:ea typeface="Helvetica Neue"/>
                    <a:cs typeface="Helvetica Neue"/>
                    <a:sym typeface="Helvetica Neue"/>
                  </a:rPr>
                  <a:t>C2</a:t>
                </a:r>
              </a:p>
            </p:txBody>
          </p:sp>
        </p:grpSp>
        <p:grpSp>
          <p:nvGrpSpPr>
            <p:cNvPr id="19" name="Shape 676"/>
            <p:cNvGrpSpPr/>
            <p:nvPr>
              <p:custDataLst>
                <p:tags r:id="rId10"/>
              </p:custDataLst>
            </p:nvPr>
          </p:nvGrpSpPr>
          <p:grpSpPr>
            <a:xfrm>
              <a:off x="9011210" y="4275266"/>
              <a:ext cx="1615387" cy="726300"/>
              <a:chOff x="0" y="0"/>
              <a:chExt cx="4307699" cy="1452600"/>
            </a:xfrm>
          </p:grpSpPr>
          <p:sp>
            <p:nvSpPr>
              <p:cNvPr id="20" name="Shape 677"/>
              <p:cNvSpPr/>
              <p:nvPr/>
            </p:nvSpPr>
            <p:spPr>
              <a:xfrm>
                <a:off x="0" y="0"/>
                <a:ext cx="4307699" cy="1452600"/>
              </a:xfrm>
              <a:prstGeom prst="roundRect">
                <a:avLst>
                  <a:gd name="adj" fmla="val 13115"/>
                </a:avLst>
              </a:prstGeom>
              <a:blipFill rotWithShape="1">
                <a:blip r:embed="rId16">
                  <a:alphaModFix/>
                </a:blip>
                <a:tile tx="0" ty="0" sx="99997" sy="99997" flip="none" algn="tl"/>
              </a:blipFill>
              <a:ln>
                <a:noFill/>
              </a:ln>
            </p:spPr>
            <p:txBody>
              <a:bodyPr lIns="0" tIns="0" rIns="0" bIns="0" anchor="ctr" anchorCtr="0">
                <a:noAutofit/>
              </a:bodyPr>
              <a:lstStyle/>
              <a:p>
                <a:pPr algn="ctr"/>
                <a:endParaRPr sz="700">
                  <a:latin typeface="Helvetica Neue"/>
                  <a:ea typeface="Helvetica Neue"/>
                  <a:cs typeface="Helvetica Neue"/>
                  <a:sym typeface="Helvetica Neue"/>
                </a:endParaRPr>
              </a:p>
            </p:txBody>
          </p:sp>
          <p:sp>
            <p:nvSpPr>
              <p:cNvPr id="21" name="Shape 678"/>
              <p:cNvSpPr/>
              <p:nvPr/>
            </p:nvSpPr>
            <p:spPr>
              <a:xfrm>
                <a:off x="55796" y="365444"/>
                <a:ext cx="4196099" cy="721800"/>
              </a:xfrm>
              <a:prstGeom prst="rect">
                <a:avLst/>
              </a:prstGeom>
              <a:noFill/>
              <a:ln>
                <a:noFill/>
              </a:ln>
            </p:spPr>
            <p:txBody>
              <a:bodyPr lIns="21175" tIns="21175" rIns="21175" bIns="21175" anchor="ctr" anchorCtr="0">
                <a:noAutofit/>
              </a:bodyPr>
              <a:lstStyle/>
              <a:p>
                <a:pPr algn="ctr">
                  <a:buSzPct val="25000"/>
                </a:pPr>
                <a:r>
                  <a:rPr lang="en-US" sz="1800">
                    <a:solidFill>
                      <a:srgbClr val="DEDEDE"/>
                    </a:solidFill>
                    <a:latin typeface="Helvetica Neue"/>
                    <a:ea typeface="Helvetica Neue"/>
                    <a:cs typeface="Helvetica Neue"/>
                    <a:sym typeface="Helvetica Neue"/>
                  </a:rPr>
                  <a:t>master*</a:t>
                </a:r>
              </a:p>
            </p:txBody>
          </p:sp>
        </p:grpSp>
      </p:grpSp>
    </p:spTree>
    <p:extLst>
      <p:ext uri="{BB962C8B-B14F-4D97-AF65-F5344CB8AC3E}">
        <p14:creationId xmlns:p14="http://schemas.microsoft.com/office/powerpoint/2010/main" val="24496468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693519" y="902523"/>
            <a:ext cx="11249951" cy="5300995"/>
          </a:xfrm>
        </p:spPr>
        <p:txBody>
          <a:bodyPr>
            <a:noAutofit/>
          </a:bodyPr>
          <a:lstStyle/>
          <a:p>
            <a:pPr marL="635013" lvl="1" indent="-342900">
              <a:buClr>
                <a:srgbClr val="558AAB"/>
              </a:buClr>
              <a:buFont typeface="Arial" panose="020B0604020202020204" pitchFamily="34" charset="0"/>
              <a:buChar char="•"/>
            </a:pPr>
            <a:r>
              <a:rPr lang="fr-FR" dirty="0" smtClean="0">
                <a:ea typeface="Helvetica Neue"/>
                <a:cs typeface="Helvetica Neue"/>
                <a:sym typeface="Helvetica Neue"/>
              </a:rPr>
              <a:t>Opérations GIT</a:t>
            </a:r>
            <a:endParaRPr lang="fr-CA" dirty="0" smtClean="0">
              <a:ea typeface="Helvetica Neue"/>
              <a:cs typeface="Helvetica Neue"/>
              <a:sym typeface="Helvetica Neue"/>
            </a:endParaRPr>
          </a:p>
          <a:p>
            <a:pPr marL="817893" lvl="2" indent="-342900">
              <a:buClr>
                <a:schemeClr val="accent2"/>
              </a:buClr>
              <a:buFont typeface="Arial" panose="020B0604020202020204" pitchFamily="34" charset="0"/>
              <a:buChar char="•"/>
            </a:pPr>
            <a:r>
              <a:rPr lang="fr-CA" dirty="0">
                <a:ea typeface="Helvetica Neue"/>
                <a:cs typeface="Helvetica Neue"/>
                <a:sym typeface="Helvetica Neue"/>
              </a:rPr>
              <a:t>R</a:t>
            </a:r>
            <a:r>
              <a:rPr lang="fr-CA" dirty="0" smtClean="0">
                <a:ea typeface="Helvetica Neue"/>
                <a:cs typeface="Helvetica Neue"/>
                <a:sym typeface="Helvetica Neue"/>
              </a:rPr>
              <a:t>eset</a:t>
            </a:r>
          </a:p>
          <a:p>
            <a:pPr marL="1008065" lvl="5" indent="0">
              <a:buClr>
                <a:schemeClr val="accent2"/>
              </a:buClr>
              <a:buNone/>
            </a:pPr>
            <a:endParaRPr lang="fr-CA" sz="2400" dirty="0"/>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25</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grpSp>
        <p:nvGrpSpPr>
          <p:cNvPr id="5" name="Group 4"/>
          <p:cNvGrpSpPr/>
          <p:nvPr/>
        </p:nvGrpSpPr>
        <p:grpSpPr>
          <a:xfrm>
            <a:off x="7933032" y="1909554"/>
            <a:ext cx="2800617" cy="1973129"/>
            <a:chOff x="7933032" y="1909554"/>
            <a:chExt cx="2693565" cy="2556253"/>
          </a:xfrm>
        </p:grpSpPr>
        <p:grpSp>
          <p:nvGrpSpPr>
            <p:cNvPr id="32" name="Shape 685"/>
            <p:cNvGrpSpPr/>
            <p:nvPr>
              <p:custDataLst>
                <p:tags r:id="rId1"/>
              </p:custDataLst>
            </p:nvPr>
          </p:nvGrpSpPr>
          <p:grpSpPr>
            <a:xfrm>
              <a:off x="7933032" y="1909554"/>
              <a:ext cx="622268" cy="876281"/>
              <a:chOff x="-21" y="-23"/>
              <a:chExt cx="1659382" cy="1752562"/>
            </a:xfrm>
          </p:grpSpPr>
          <p:sp>
            <p:nvSpPr>
              <p:cNvPr id="33" name="Shape 686"/>
              <p:cNvSpPr/>
              <p:nvPr/>
            </p:nvSpPr>
            <p:spPr>
              <a:xfrm>
                <a:off x="-21" y="-23"/>
                <a:ext cx="1659382" cy="1752562"/>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11">
                  <a:alphaModFix/>
                </a:blip>
                <a:tile tx="0" ty="0" sx="99997" sy="99997" flip="none" algn="tl"/>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34" name="Shape 687"/>
              <p:cNvSpPr/>
              <p:nvPr/>
            </p:nvSpPr>
            <p:spPr>
              <a:xfrm>
                <a:off x="0" y="515468"/>
                <a:ext cx="1659299" cy="721800"/>
              </a:xfrm>
              <a:prstGeom prst="rect">
                <a:avLst/>
              </a:prstGeom>
              <a:noFill/>
              <a:ln>
                <a:noFill/>
              </a:ln>
            </p:spPr>
            <p:txBody>
              <a:bodyPr lIns="21175" tIns="21175" rIns="21175" bIns="21175" anchor="ctr" anchorCtr="0">
                <a:noAutofit/>
              </a:bodyPr>
              <a:lstStyle/>
              <a:p>
                <a:pPr algn="ctr">
                  <a:buSzPct val="25000"/>
                </a:pPr>
                <a:r>
                  <a:rPr lang="en-US" sz="1800">
                    <a:solidFill>
                      <a:srgbClr val="DEDEDE"/>
                    </a:solidFill>
                    <a:latin typeface="Helvetica Neue"/>
                    <a:ea typeface="Helvetica Neue"/>
                    <a:cs typeface="Helvetica Neue"/>
                    <a:sym typeface="Helvetica Neue"/>
                  </a:rPr>
                  <a:t>C0</a:t>
                </a:r>
              </a:p>
            </p:txBody>
          </p:sp>
        </p:grpSp>
        <p:sp>
          <p:nvSpPr>
            <p:cNvPr id="35" name="Shape 688"/>
            <p:cNvSpPr/>
            <p:nvPr>
              <p:custDataLst>
                <p:tags r:id="rId2"/>
              </p:custDataLst>
            </p:nvPr>
          </p:nvSpPr>
          <p:spPr>
            <a:xfrm rot="-5412608">
              <a:off x="7550304" y="3379714"/>
              <a:ext cx="1390509" cy="120303"/>
            </a:xfrm>
            <a:prstGeom prst="rightArrow">
              <a:avLst>
                <a:gd name="adj1" fmla="val 47109"/>
                <a:gd name="adj2" fmla="val 259311"/>
              </a:avLst>
            </a:prstGeom>
            <a:blipFill rotWithShape="1">
              <a:blip r:embed="rId12">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grpSp>
          <p:nvGrpSpPr>
            <p:cNvPr id="36" name="Shape 689"/>
            <p:cNvGrpSpPr/>
            <p:nvPr>
              <p:custDataLst>
                <p:tags r:id="rId3"/>
              </p:custDataLst>
            </p:nvPr>
          </p:nvGrpSpPr>
          <p:grpSpPr>
            <a:xfrm>
              <a:off x="7933032" y="3589526"/>
              <a:ext cx="622268" cy="876281"/>
              <a:chOff x="-21" y="-23"/>
              <a:chExt cx="1659382" cy="1752562"/>
            </a:xfrm>
          </p:grpSpPr>
          <p:sp>
            <p:nvSpPr>
              <p:cNvPr id="37" name="Shape 690"/>
              <p:cNvSpPr/>
              <p:nvPr/>
            </p:nvSpPr>
            <p:spPr>
              <a:xfrm>
                <a:off x="-21" y="-23"/>
                <a:ext cx="1659382" cy="1752562"/>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11">
                  <a:alphaModFix/>
                </a:blip>
                <a:tile tx="0" ty="0" sx="99997" sy="99997" flip="none" algn="tl"/>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38" name="Shape 691"/>
              <p:cNvSpPr/>
              <p:nvPr/>
            </p:nvSpPr>
            <p:spPr>
              <a:xfrm>
                <a:off x="0" y="515468"/>
                <a:ext cx="1659299" cy="721800"/>
              </a:xfrm>
              <a:prstGeom prst="rect">
                <a:avLst/>
              </a:prstGeom>
              <a:noFill/>
              <a:ln>
                <a:noFill/>
              </a:ln>
            </p:spPr>
            <p:txBody>
              <a:bodyPr lIns="21175" tIns="21175" rIns="21175" bIns="21175" anchor="ctr" anchorCtr="0">
                <a:noAutofit/>
              </a:bodyPr>
              <a:lstStyle/>
              <a:p>
                <a:pPr algn="ctr">
                  <a:buSzPct val="25000"/>
                </a:pPr>
                <a:r>
                  <a:rPr lang="en-US" sz="1800">
                    <a:solidFill>
                      <a:srgbClr val="DEDEDE"/>
                    </a:solidFill>
                    <a:latin typeface="Helvetica Neue"/>
                    <a:ea typeface="Helvetica Neue"/>
                    <a:cs typeface="Helvetica Neue"/>
                    <a:sym typeface="Helvetica Neue"/>
                  </a:rPr>
                  <a:t>C1</a:t>
                </a:r>
              </a:p>
            </p:txBody>
          </p:sp>
        </p:grpSp>
        <p:grpSp>
          <p:nvGrpSpPr>
            <p:cNvPr id="39" name="Shape 692"/>
            <p:cNvGrpSpPr/>
            <p:nvPr>
              <p:custDataLst>
                <p:tags r:id="rId4"/>
              </p:custDataLst>
            </p:nvPr>
          </p:nvGrpSpPr>
          <p:grpSpPr>
            <a:xfrm>
              <a:off x="7933032" y="1909554"/>
              <a:ext cx="622268" cy="876281"/>
              <a:chOff x="-21" y="-23"/>
              <a:chExt cx="1659382" cy="1752562"/>
            </a:xfrm>
          </p:grpSpPr>
          <p:sp>
            <p:nvSpPr>
              <p:cNvPr id="40" name="Shape 693"/>
              <p:cNvSpPr/>
              <p:nvPr/>
            </p:nvSpPr>
            <p:spPr>
              <a:xfrm>
                <a:off x="-21" y="-23"/>
                <a:ext cx="1659382" cy="1752562"/>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13">
                  <a:alphaModFix/>
                </a:blip>
                <a:tile tx="0" ty="0" sx="99997" sy="99997" flip="none" algn="tl"/>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41" name="Shape 694"/>
              <p:cNvSpPr/>
              <p:nvPr/>
            </p:nvSpPr>
            <p:spPr>
              <a:xfrm>
                <a:off x="0" y="515468"/>
                <a:ext cx="1659299" cy="721800"/>
              </a:xfrm>
              <a:prstGeom prst="rect">
                <a:avLst/>
              </a:prstGeom>
              <a:noFill/>
              <a:ln>
                <a:noFill/>
              </a:ln>
            </p:spPr>
            <p:txBody>
              <a:bodyPr lIns="21175" tIns="21175" rIns="21175" bIns="21175" anchor="ctr" anchorCtr="0">
                <a:noAutofit/>
              </a:bodyPr>
              <a:lstStyle/>
              <a:p>
                <a:pPr algn="ctr">
                  <a:buSzPct val="25000"/>
                </a:pPr>
                <a:r>
                  <a:rPr lang="en-US" sz="1800">
                    <a:solidFill>
                      <a:srgbClr val="DEDEDE"/>
                    </a:solidFill>
                    <a:latin typeface="Helvetica Neue"/>
                    <a:ea typeface="Helvetica Neue"/>
                    <a:cs typeface="Helvetica Neue"/>
                    <a:sym typeface="Helvetica Neue"/>
                  </a:rPr>
                  <a:t>C0</a:t>
                </a:r>
              </a:p>
            </p:txBody>
          </p:sp>
        </p:grpSp>
        <p:sp>
          <p:nvSpPr>
            <p:cNvPr id="42" name="Shape 695"/>
            <p:cNvSpPr/>
            <p:nvPr>
              <p:custDataLst>
                <p:tags r:id="rId5"/>
              </p:custDataLst>
            </p:nvPr>
          </p:nvSpPr>
          <p:spPr>
            <a:xfrm rot="-5412608">
              <a:off x="7550304" y="3379714"/>
              <a:ext cx="1390509" cy="120303"/>
            </a:xfrm>
            <a:prstGeom prst="rightArrow">
              <a:avLst>
                <a:gd name="adj1" fmla="val 47109"/>
                <a:gd name="adj2" fmla="val 259311"/>
              </a:avLst>
            </a:prstGeom>
            <a:blipFill rotWithShape="1">
              <a:blip r:embed="rId12">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43" name="Shape 696"/>
            <p:cNvSpPr/>
            <p:nvPr>
              <p:custDataLst>
                <p:tags r:id="rId6"/>
              </p:custDataLst>
            </p:nvPr>
          </p:nvSpPr>
          <p:spPr>
            <a:xfrm rot="8204614">
              <a:off x="8396075" y="3226317"/>
              <a:ext cx="1122486" cy="586855"/>
            </a:xfrm>
            <a:prstGeom prst="rightArrow">
              <a:avLst>
                <a:gd name="adj1" fmla="val 32000"/>
                <a:gd name="adj2" fmla="val 64000"/>
              </a:avLst>
            </a:prstGeom>
            <a:blipFill rotWithShape="1">
              <a:blip r:embed="rId12">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grpSp>
          <p:nvGrpSpPr>
            <p:cNvPr id="44" name="Shape 697"/>
            <p:cNvGrpSpPr/>
            <p:nvPr>
              <p:custDataLst>
                <p:tags r:id="rId7"/>
              </p:custDataLst>
            </p:nvPr>
          </p:nvGrpSpPr>
          <p:grpSpPr>
            <a:xfrm>
              <a:off x="7933032" y="3589526"/>
              <a:ext cx="622268" cy="876281"/>
              <a:chOff x="-21" y="-23"/>
              <a:chExt cx="1659382" cy="1752562"/>
            </a:xfrm>
          </p:grpSpPr>
          <p:sp>
            <p:nvSpPr>
              <p:cNvPr id="45" name="Shape 698"/>
              <p:cNvSpPr/>
              <p:nvPr/>
            </p:nvSpPr>
            <p:spPr>
              <a:xfrm>
                <a:off x="-21" y="-23"/>
                <a:ext cx="1659382" cy="1752562"/>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13">
                  <a:alphaModFix/>
                </a:blip>
                <a:tile tx="0" ty="0" sx="99997" sy="99997" flip="none" algn="tl"/>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46" name="Shape 699"/>
              <p:cNvSpPr/>
              <p:nvPr/>
            </p:nvSpPr>
            <p:spPr>
              <a:xfrm>
                <a:off x="0" y="515468"/>
                <a:ext cx="1659299" cy="721800"/>
              </a:xfrm>
              <a:prstGeom prst="rect">
                <a:avLst/>
              </a:prstGeom>
              <a:noFill/>
              <a:ln>
                <a:noFill/>
              </a:ln>
            </p:spPr>
            <p:txBody>
              <a:bodyPr lIns="21175" tIns="21175" rIns="21175" bIns="21175" anchor="ctr" anchorCtr="0">
                <a:noAutofit/>
              </a:bodyPr>
              <a:lstStyle/>
              <a:p>
                <a:pPr algn="ctr">
                  <a:buSzPct val="25000"/>
                </a:pPr>
                <a:r>
                  <a:rPr lang="en-US" sz="1800">
                    <a:solidFill>
                      <a:srgbClr val="DEDEDE"/>
                    </a:solidFill>
                    <a:latin typeface="Helvetica Neue"/>
                    <a:ea typeface="Helvetica Neue"/>
                    <a:cs typeface="Helvetica Neue"/>
                    <a:sym typeface="Helvetica Neue"/>
                  </a:rPr>
                  <a:t>C1</a:t>
                </a:r>
              </a:p>
            </p:txBody>
          </p:sp>
        </p:grpSp>
        <p:grpSp>
          <p:nvGrpSpPr>
            <p:cNvPr id="47" name="Shape 700"/>
            <p:cNvGrpSpPr/>
            <p:nvPr>
              <p:custDataLst>
                <p:tags r:id="rId8"/>
              </p:custDataLst>
            </p:nvPr>
          </p:nvGrpSpPr>
          <p:grpSpPr>
            <a:xfrm>
              <a:off x="9011210" y="2713166"/>
              <a:ext cx="1615387" cy="726300"/>
              <a:chOff x="0" y="0"/>
              <a:chExt cx="4307699" cy="1452600"/>
            </a:xfrm>
          </p:grpSpPr>
          <p:sp>
            <p:nvSpPr>
              <p:cNvPr id="48" name="Shape 701"/>
              <p:cNvSpPr/>
              <p:nvPr/>
            </p:nvSpPr>
            <p:spPr>
              <a:xfrm>
                <a:off x="0" y="0"/>
                <a:ext cx="4307699" cy="1452600"/>
              </a:xfrm>
              <a:prstGeom prst="roundRect">
                <a:avLst>
                  <a:gd name="adj" fmla="val 13115"/>
                </a:avLst>
              </a:prstGeom>
              <a:blipFill rotWithShape="1">
                <a:blip r:embed="rId14">
                  <a:alphaModFix/>
                </a:blip>
                <a:tile tx="0" ty="0" sx="99997" sy="99997" flip="none" algn="tl"/>
              </a:blipFill>
              <a:ln>
                <a:noFill/>
              </a:ln>
            </p:spPr>
            <p:txBody>
              <a:bodyPr lIns="0" tIns="0" rIns="0" bIns="0" anchor="ctr" anchorCtr="0">
                <a:noAutofit/>
              </a:bodyPr>
              <a:lstStyle/>
              <a:p>
                <a:pPr algn="ctr"/>
                <a:endParaRPr sz="700">
                  <a:latin typeface="Helvetica Neue"/>
                  <a:ea typeface="Helvetica Neue"/>
                  <a:cs typeface="Helvetica Neue"/>
                  <a:sym typeface="Helvetica Neue"/>
                </a:endParaRPr>
              </a:p>
            </p:txBody>
          </p:sp>
          <p:sp>
            <p:nvSpPr>
              <p:cNvPr id="49" name="Shape 702"/>
              <p:cNvSpPr/>
              <p:nvPr/>
            </p:nvSpPr>
            <p:spPr>
              <a:xfrm>
                <a:off x="55796" y="365444"/>
                <a:ext cx="4196099" cy="721800"/>
              </a:xfrm>
              <a:prstGeom prst="rect">
                <a:avLst/>
              </a:prstGeom>
              <a:noFill/>
              <a:ln>
                <a:noFill/>
              </a:ln>
            </p:spPr>
            <p:txBody>
              <a:bodyPr lIns="21175" tIns="21175" rIns="21175" bIns="21175" anchor="ctr" anchorCtr="0">
                <a:noAutofit/>
              </a:bodyPr>
              <a:lstStyle/>
              <a:p>
                <a:pPr algn="ctr">
                  <a:buSzPct val="25000"/>
                </a:pPr>
                <a:r>
                  <a:rPr lang="en-US" sz="1800">
                    <a:solidFill>
                      <a:srgbClr val="DEDEDE"/>
                    </a:solidFill>
                    <a:latin typeface="Helvetica Neue"/>
                    <a:ea typeface="Helvetica Neue"/>
                    <a:cs typeface="Helvetica Neue"/>
                    <a:sym typeface="Helvetica Neue"/>
                  </a:rPr>
                  <a:t>master*</a:t>
                </a:r>
              </a:p>
            </p:txBody>
          </p:sp>
        </p:grpSp>
      </p:grpSp>
    </p:spTree>
    <p:extLst>
      <p:ext uri="{BB962C8B-B14F-4D97-AF65-F5344CB8AC3E}">
        <p14:creationId xmlns:p14="http://schemas.microsoft.com/office/powerpoint/2010/main" val="27449982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693519" y="902523"/>
            <a:ext cx="11249951" cy="1498785"/>
          </a:xfrm>
        </p:spPr>
        <p:txBody>
          <a:bodyPr>
            <a:noAutofit/>
          </a:bodyPr>
          <a:lstStyle/>
          <a:p>
            <a:pPr marL="635013" lvl="1" indent="-342900">
              <a:buClr>
                <a:srgbClr val="558AAB"/>
              </a:buClr>
              <a:buFont typeface="Arial" panose="020B0604020202020204" pitchFamily="34" charset="0"/>
              <a:buChar char="•"/>
            </a:pPr>
            <a:r>
              <a:rPr lang="fr-FR" dirty="0" smtClean="0">
                <a:ea typeface="Helvetica Neue"/>
                <a:cs typeface="Helvetica Neue"/>
                <a:sym typeface="Helvetica Neue"/>
              </a:rPr>
              <a:t>Opérations GIT</a:t>
            </a:r>
            <a:endParaRPr lang="fr-CA" dirty="0" smtClean="0">
              <a:ea typeface="Helvetica Neue"/>
              <a:cs typeface="Helvetica Neue"/>
              <a:sym typeface="Helvetica Neue"/>
            </a:endParaRPr>
          </a:p>
          <a:p>
            <a:pPr marL="817893" lvl="2" indent="-342900">
              <a:buClr>
                <a:schemeClr val="accent2"/>
              </a:buClr>
              <a:buFont typeface="Arial" panose="020B0604020202020204" pitchFamily="34" charset="0"/>
              <a:buChar char="•"/>
            </a:pPr>
            <a:r>
              <a:rPr lang="fr-CA" dirty="0" smtClean="0">
                <a:ea typeface="Helvetica Neue"/>
                <a:cs typeface="Helvetica Neue"/>
                <a:sym typeface="Helvetica Neue"/>
              </a:rPr>
              <a:t>Démystifier le reset</a:t>
            </a:r>
          </a:p>
          <a:p>
            <a:pPr marL="817893" lvl="2" indent="-342900">
              <a:buClr>
                <a:schemeClr val="accent2"/>
              </a:buClr>
              <a:buFont typeface="Arial" panose="020B0604020202020204" pitchFamily="34" charset="0"/>
              <a:buChar char="•"/>
            </a:pPr>
            <a:r>
              <a:rPr lang="fr-FR" dirty="0">
                <a:ea typeface="Helvetica Neue"/>
                <a:cs typeface="Helvetica Neue"/>
                <a:sym typeface="Helvetica Neue"/>
              </a:rPr>
              <a:t>Git </a:t>
            </a:r>
            <a:r>
              <a:rPr lang="fr-FR" dirty="0" smtClean="0">
                <a:ea typeface="Helvetica Neue"/>
                <a:cs typeface="Helvetica Neue"/>
                <a:sym typeface="Helvetica Neue"/>
              </a:rPr>
              <a:t>enregistre des </a:t>
            </a:r>
            <a:r>
              <a:rPr lang="fr-FR" dirty="0" err="1" smtClean="0">
                <a:ea typeface="Helvetica Neue"/>
                <a:cs typeface="Helvetica Neue"/>
                <a:sym typeface="Helvetica Neue"/>
              </a:rPr>
              <a:t>snapshots</a:t>
            </a:r>
            <a:r>
              <a:rPr lang="fr-FR" dirty="0" smtClean="0">
                <a:ea typeface="Helvetica Neue"/>
                <a:cs typeface="Helvetica Neue"/>
                <a:sym typeface="Helvetica Neue"/>
              </a:rPr>
              <a:t> de </a:t>
            </a:r>
            <a:r>
              <a:rPr lang="fr-FR" dirty="0">
                <a:ea typeface="Helvetica Neue"/>
                <a:cs typeface="Helvetica Neue"/>
                <a:sym typeface="Helvetica Neue"/>
              </a:rPr>
              <a:t>votre projet </a:t>
            </a:r>
            <a:r>
              <a:rPr lang="fr-FR" dirty="0" smtClean="0">
                <a:ea typeface="Helvetica Neue"/>
                <a:cs typeface="Helvetica Neue"/>
                <a:sym typeface="Helvetica Neue"/>
              </a:rPr>
              <a:t>dans des </a:t>
            </a:r>
            <a:r>
              <a:rPr lang="fr-FR" dirty="0">
                <a:ea typeface="Helvetica Neue"/>
                <a:cs typeface="Helvetica Neue"/>
                <a:sym typeface="Helvetica Neue"/>
              </a:rPr>
              <a:t>états </a:t>
            </a:r>
            <a:r>
              <a:rPr lang="fr-FR" dirty="0" smtClean="0">
                <a:ea typeface="Helvetica Neue"/>
                <a:cs typeface="Helvetica Neue"/>
                <a:sym typeface="Helvetica Neue"/>
              </a:rPr>
              <a:t>successivement stables </a:t>
            </a:r>
            <a:r>
              <a:rPr lang="fr-FR" dirty="0">
                <a:ea typeface="Helvetica Neue"/>
                <a:cs typeface="Helvetica Neue"/>
                <a:sym typeface="Helvetica Neue"/>
              </a:rPr>
              <a:t>en manipulant ces trois </a:t>
            </a:r>
            <a:r>
              <a:rPr lang="fr-FR" dirty="0" smtClean="0">
                <a:ea typeface="Helvetica Neue"/>
                <a:cs typeface="Helvetica Neue"/>
                <a:sym typeface="Helvetica Neue"/>
              </a:rPr>
              <a:t>arbres ou </a:t>
            </a:r>
            <a:r>
              <a:rPr lang="fr-FR" dirty="0">
                <a:ea typeface="Helvetica Neue"/>
                <a:cs typeface="Helvetica Neue"/>
                <a:sym typeface="Helvetica Neue"/>
              </a:rPr>
              <a:t>des collections de contenu des fichiers.</a:t>
            </a:r>
            <a:endParaRPr lang="fr-CA" dirty="0" smtClean="0">
              <a:ea typeface="Helvetica Neue"/>
              <a:cs typeface="Helvetica Neue"/>
              <a:sym typeface="Helvetica Neue"/>
            </a:endParaRPr>
          </a:p>
          <a:p>
            <a:pPr marL="1008065" lvl="5" indent="0">
              <a:buClr>
                <a:schemeClr val="accent2"/>
              </a:buClr>
              <a:buNone/>
            </a:pPr>
            <a:endParaRPr lang="fr-CA" sz="2400" dirty="0"/>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26</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grpSp>
        <p:nvGrpSpPr>
          <p:cNvPr id="26" name="Group 25"/>
          <p:cNvGrpSpPr/>
          <p:nvPr/>
        </p:nvGrpSpPr>
        <p:grpSpPr>
          <a:xfrm>
            <a:off x="6569612" y="2475914"/>
            <a:ext cx="5219830" cy="3412001"/>
            <a:chOff x="7064794" y="3050918"/>
            <a:chExt cx="4769618" cy="2986897"/>
          </a:xfrm>
        </p:grpSpPr>
        <p:sp>
          <p:nvSpPr>
            <p:cNvPr id="27" name="Flowchart: Alternate Process 26"/>
            <p:cNvSpPr/>
            <p:nvPr/>
          </p:nvSpPr>
          <p:spPr>
            <a:xfrm>
              <a:off x="7064794" y="3050918"/>
              <a:ext cx="1388891" cy="581891"/>
            </a:xfrm>
            <a:prstGeom prst="flowChartAlternateProcess">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800" dirty="0" smtClean="0">
                  <a:solidFill>
                    <a:schemeClr val="tx1"/>
                  </a:solidFill>
                </a:rPr>
                <a:t>répertoire de travail</a:t>
              </a:r>
              <a:endParaRPr lang="fr-CA" sz="1800" dirty="0">
                <a:solidFill>
                  <a:schemeClr val="tx1"/>
                </a:solidFill>
              </a:endParaRPr>
            </a:p>
          </p:txBody>
        </p:sp>
        <p:sp>
          <p:nvSpPr>
            <p:cNvPr id="28" name="Flowchart: Alternate Process 27"/>
            <p:cNvSpPr/>
            <p:nvPr/>
          </p:nvSpPr>
          <p:spPr>
            <a:xfrm>
              <a:off x="8799384" y="3050918"/>
              <a:ext cx="1388891" cy="581891"/>
            </a:xfrm>
            <a:prstGeom prst="flowChartAlternateProcess">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800" dirty="0">
                  <a:solidFill>
                    <a:schemeClr val="tx1"/>
                  </a:solidFill>
                </a:rPr>
                <a:t>z</a:t>
              </a:r>
              <a:r>
                <a:rPr lang="fr-CA" sz="1800" dirty="0" smtClean="0">
                  <a:solidFill>
                    <a:schemeClr val="tx1"/>
                  </a:solidFill>
                </a:rPr>
                <a:t>one d’index</a:t>
              </a:r>
              <a:endParaRPr lang="fr-CA" sz="1800" dirty="0">
                <a:solidFill>
                  <a:schemeClr val="tx1"/>
                </a:solidFill>
              </a:endParaRPr>
            </a:p>
          </p:txBody>
        </p:sp>
        <p:sp>
          <p:nvSpPr>
            <p:cNvPr id="29" name="Flowchart: Alternate Process 28"/>
            <p:cNvSpPr/>
            <p:nvPr/>
          </p:nvSpPr>
          <p:spPr>
            <a:xfrm>
              <a:off x="10445521" y="3052147"/>
              <a:ext cx="1388891" cy="58189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800" dirty="0">
                  <a:solidFill>
                    <a:schemeClr val="tx1"/>
                  </a:solidFill>
                </a:rPr>
                <a:t>r</a:t>
              </a:r>
              <a:r>
                <a:rPr lang="fr-CA" sz="1800" dirty="0" smtClean="0">
                  <a:solidFill>
                    <a:schemeClr val="tx1"/>
                  </a:solidFill>
                </a:rPr>
                <a:t>épertoire git</a:t>
              </a:r>
              <a:endParaRPr lang="fr-CA" sz="1800" dirty="0">
                <a:solidFill>
                  <a:schemeClr val="tx1"/>
                </a:solidFill>
              </a:endParaRPr>
            </a:p>
          </p:txBody>
        </p:sp>
        <p:cxnSp>
          <p:nvCxnSpPr>
            <p:cNvPr id="30" name="Straight Connector 29"/>
            <p:cNvCxnSpPr/>
            <p:nvPr/>
          </p:nvCxnSpPr>
          <p:spPr>
            <a:xfrm>
              <a:off x="11212483" y="3923607"/>
              <a:ext cx="7917" cy="209480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9469581" y="3943007"/>
              <a:ext cx="7917" cy="209480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740533" y="3893132"/>
              <a:ext cx="7917" cy="209480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1" name="Left Arrow 50"/>
            <p:cNvSpPr/>
            <p:nvPr/>
          </p:nvSpPr>
          <p:spPr>
            <a:xfrm>
              <a:off x="7748450" y="3911073"/>
              <a:ext cx="3464033" cy="717670"/>
            </a:xfrm>
            <a:prstGeom prst="lef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400" dirty="0">
                  <a:solidFill>
                    <a:schemeClr val="tx1"/>
                  </a:solidFill>
                </a:rPr>
                <a:t>c</a:t>
              </a:r>
              <a:r>
                <a:rPr lang="fr-CA" sz="1400" dirty="0" smtClean="0">
                  <a:solidFill>
                    <a:schemeClr val="tx1"/>
                  </a:solidFill>
                </a:rPr>
                <a:t>heckout du projet</a:t>
              </a:r>
              <a:endParaRPr lang="fr-CA" sz="1400" dirty="0">
                <a:solidFill>
                  <a:schemeClr val="tx1"/>
                </a:solidFill>
              </a:endParaRPr>
            </a:p>
          </p:txBody>
        </p:sp>
        <p:sp>
          <p:nvSpPr>
            <p:cNvPr id="52" name="Right Arrow 51"/>
            <p:cNvSpPr/>
            <p:nvPr/>
          </p:nvSpPr>
          <p:spPr>
            <a:xfrm>
              <a:off x="7754640" y="4694054"/>
              <a:ext cx="1719331" cy="688637"/>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400" dirty="0" smtClean="0">
                  <a:solidFill>
                    <a:schemeClr val="tx1"/>
                  </a:solidFill>
                </a:rPr>
                <a:t>indexer les fichiers</a:t>
              </a:r>
              <a:endParaRPr lang="fr-CA" sz="1400" dirty="0">
                <a:solidFill>
                  <a:schemeClr val="tx1"/>
                </a:solidFill>
              </a:endParaRPr>
            </a:p>
          </p:txBody>
        </p:sp>
        <p:sp>
          <p:nvSpPr>
            <p:cNvPr id="53" name="Right Arrow 52"/>
            <p:cNvSpPr/>
            <p:nvPr/>
          </p:nvSpPr>
          <p:spPr>
            <a:xfrm>
              <a:off x="9484820" y="5328584"/>
              <a:ext cx="1719331" cy="688637"/>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400" dirty="0" smtClean="0">
                  <a:solidFill>
                    <a:schemeClr val="tx1"/>
                  </a:solidFill>
                </a:rPr>
                <a:t>valider les fichiers</a:t>
              </a:r>
              <a:endParaRPr lang="fr-CA" sz="1400" dirty="0">
                <a:solidFill>
                  <a:schemeClr val="tx1"/>
                </a:solidFill>
              </a:endParaRPr>
            </a:p>
          </p:txBody>
        </p:sp>
      </p:grpSp>
      <p:sp>
        <p:nvSpPr>
          <p:cNvPr id="54" name="Text Placeholder 7"/>
          <p:cNvSpPr txBox="1">
            <a:spLocks/>
          </p:cNvSpPr>
          <p:nvPr/>
        </p:nvSpPr>
        <p:spPr>
          <a:xfrm>
            <a:off x="152653" y="2752892"/>
            <a:ext cx="6262215" cy="3451901"/>
          </a:xfrm>
          <a:prstGeom prst="rect">
            <a:avLst/>
          </a:prstGeom>
          <a:noFill/>
          <a:ln>
            <a:noFill/>
          </a:ln>
        </p:spPr>
        <p:txBody>
          <a:bodyPr vert="horz" lIns="0" tIns="0" rIns="0" bIns="0" rtlCol="0" anchor="t" anchorCtr="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Clr>
                <a:srgbClr val="558AAB"/>
              </a:buClr>
              <a:buFont typeface="+mj-lt"/>
              <a:buAutoNum type="arabicPeriod"/>
            </a:pPr>
            <a:r>
              <a:rPr lang="fr-FR" sz="2400" dirty="0" smtClean="0">
                <a:solidFill>
                  <a:schemeClr val="tx1"/>
                </a:solidFill>
              </a:rPr>
              <a:t>Vous </a:t>
            </a:r>
            <a:r>
              <a:rPr lang="fr-FR" sz="2400" dirty="0">
                <a:solidFill>
                  <a:schemeClr val="tx1"/>
                </a:solidFill>
              </a:rPr>
              <a:t>modifiez des fichiers dans votre répertoire de </a:t>
            </a:r>
            <a:r>
              <a:rPr lang="fr-FR" sz="2400" dirty="0" smtClean="0">
                <a:solidFill>
                  <a:schemeClr val="tx1"/>
                </a:solidFill>
              </a:rPr>
              <a:t>travail</a:t>
            </a:r>
            <a:endParaRPr lang="fr-FR" sz="2400" dirty="0">
              <a:solidFill>
                <a:schemeClr val="tx1"/>
              </a:solidFill>
            </a:endParaRPr>
          </a:p>
          <a:p>
            <a:pPr marL="457200" indent="-457200">
              <a:buClr>
                <a:srgbClr val="558AAB"/>
              </a:buClr>
              <a:buFont typeface="+mj-lt"/>
              <a:buAutoNum type="arabicPeriod"/>
            </a:pPr>
            <a:r>
              <a:rPr lang="fr-FR" sz="2400" dirty="0" smtClean="0">
                <a:solidFill>
                  <a:schemeClr val="tx1"/>
                </a:solidFill>
              </a:rPr>
              <a:t>Vous </a:t>
            </a:r>
            <a:r>
              <a:rPr lang="fr-FR" sz="2400" dirty="0">
                <a:solidFill>
                  <a:schemeClr val="tx1"/>
                </a:solidFill>
              </a:rPr>
              <a:t>indexez les fichiers modifiés, ce qui ajoute des instantanés de ces fichiers dans la zone </a:t>
            </a:r>
            <a:r>
              <a:rPr lang="fr-FR" sz="2400" dirty="0" smtClean="0">
                <a:solidFill>
                  <a:schemeClr val="tx1"/>
                </a:solidFill>
              </a:rPr>
              <a:t>d'index</a:t>
            </a:r>
          </a:p>
          <a:p>
            <a:pPr marL="457200" indent="-457200">
              <a:buClr>
                <a:srgbClr val="558AAB"/>
              </a:buClr>
              <a:buFont typeface="+mj-lt"/>
              <a:buAutoNum type="arabicPeriod"/>
            </a:pPr>
            <a:r>
              <a:rPr lang="fr-FR" sz="2400" dirty="0" smtClean="0">
                <a:solidFill>
                  <a:schemeClr val="tx1"/>
                </a:solidFill>
              </a:rPr>
              <a:t>Vous </a:t>
            </a:r>
            <a:r>
              <a:rPr lang="fr-FR" sz="2400" dirty="0">
                <a:solidFill>
                  <a:schemeClr val="tx1"/>
                </a:solidFill>
              </a:rPr>
              <a:t>validez, ce qui a pour effet de basculer les instantanés des fichiers de l'index </a:t>
            </a:r>
            <a:r>
              <a:rPr lang="fr-FR" sz="2400" dirty="0" smtClean="0">
                <a:solidFill>
                  <a:schemeClr val="tx1"/>
                </a:solidFill>
              </a:rPr>
              <a:t>à </a:t>
            </a:r>
            <a:r>
              <a:rPr lang="fr-FR" sz="2400" dirty="0">
                <a:solidFill>
                  <a:schemeClr val="tx1"/>
                </a:solidFill>
              </a:rPr>
              <a:t>la base de données du répertoire </a:t>
            </a:r>
            <a:r>
              <a:rPr lang="fr-FR" sz="2400" dirty="0" smtClean="0">
                <a:solidFill>
                  <a:schemeClr val="tx1"/>
                </a:solidFill>
              </a:rPr>
              <a:t>Git</a:t>
            </a:r>
            <a:endParaRPr lang="fr-FR" sz="2400" dirty="0">
              <a:solidFill>
                <a:schemeClr val="tx1"/>
              </a:solidFil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2391" y="458678"/>
            <a:ext cx="1016487" cy="843567"/>
          </a:xfrm>
          <a:prstGeom prst="rect">
            <a:avLst/>
          </a:prstGeom>
        </p:spPr>
      </p:pic>
    </p:spTree>
    <p:extLst>
      <p:ext uri="{BB962C8B-B14F-4D97-AF65-F5344CB8AC3E}">
        <p14:creationId xmlns:p14="http://schemas.microsoft.com/office/powerpoint/2010/main" val="313467308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693519" y="902523"/>
            <a:ext cx="11249951" cy="4879299"/>
          </a:xfrm>
        </p:spPr>
        <p:txBody>
          <a:bodyPr>
            <a:noAutofit/>
          </a:bodyPr>
          <a:lstStyle/>
          <a:p>
            <a:pPr marL="635013" lvl="1" indent="-342900">
              <a:buClr>
                <a:srgbClr val="558AAB"/>
              </a:buClr>
              <a:buFont typeface="Arial" panose="020B0604020202020204" pitchFamily="34" charset="0"/>
              <a:buChar char="•"/>
            </a:pPr>
            <a:r>
              <a:rPr lang="fr-FR" dirty="0" smtClean="0">
                <a:ea typeface="Helvetica Neue"/>
                <a:cs typeface="Helvetica Neue"/>
                <a:sym typeface="Helvetica Neue"/>
              </a:rPr>
              <a:t>Opérations GIT</a:t>
            </a:r>
            <a:endParaRPr lang="fr-CA" dirty="0" smtClean="0">
              <a:ea typeface="Helvetica Neue"/>
              <a:cs typeface="Helvetica Neue"/>
              <a:sym typeface="Helvetica Neue"/>
            </a:endParaRPr>
          </a:p>
          <a:p>
            <a:pPr marL="817893" lvl="2" indent="-342900">
              <a:buClr>
                <a:schemeClr val="accent2"/>
              </a:buClr>
              <a:buFont typeface="Arial" panose="020B0604020202020204" pitchFamily="34" charset="0"/>
              <a:buChar char="•"/>
            </a:pPr>
            <a:r>
              <a:rPr lang="fr-CA" dirty="0" smtClean="0">
                <a:ea typeface="Helvetica Neue"/>
                <a:cs typeface="Helvetica Neue"/>
                <a:sym typeface="Helvetica Neue"/>
              </a:rPr>
              <a:t>Démystifier le reset</a:t>
            </a:r>
          </a:p>
          <a:p>
            <a:pPr marL="817893" lvl="2" indent="-342900">
              <a:buClr>
                <a:schemeClr val="accent2"/>
              </a:buClr>
              <a:buFont typeface="Arial" panose="020B0604020202020204" pitchFamily="34" charset="0"/>
              <a:buChar char="•"/>
            </a:pPr>
            <a:r>
              <a:rPr lang="fr-CA" dirty="0" smtClean="0">
                <a:ea typeface="Helvetica Neue"/>
                <a:cs typeface="Helvetica Neue"/>
                <a:sym typeface="Helvetica Neue"/>
              </a:rPr>
              <a:t>Vous allez dans un répertoire contenant seulement un fichier (version 1 du fichier)</a:t>
            </a:r>
          </a:p>
          <a:p>
            <a:pPr marL="817893" lvl="2" indent="-342900">
              <a:buClr>
                <a:schemeClr val="accent2"/>
              </a:buClr>
              <a:buFont typeface="Arial" panose="020B0604020202020204" pitchFamily="34" charset="0"/>
              <a:buChar char="•"/>
            </a:pPr>
            <a:r>
              <a:rPr lang="fr-CA" dirty="0" smtClean="0">
                <a:ea typeface="Helvetica Neue"/>
                <a:cs typeface="Helvetica Neue"/>
                <a:sym typeface="Helvetica Neue"/>
              </a:rPr>
              <a:t>Nous exécutons $ git </a:t>
            </a:r>
            <a:r>
              <a:rPr lang="fr-CA" dirty="0" err="1" smtClean="0">
                <a:ea typeface="Helvetica Neue"/>
                <a:cs typeface="Helvetica Neue"/>
                <a:sym typeface="Helvetica Neue"/>
              </a:rPr>
              <a:t>init</a:t>
            </a:r>
            <a:r>
              <a:rPr lang="fr-CA" dirty="0" smtClean="0">
                <a:ea typeface="Helvetica Neue"/>
                <a:cs typeface="Helvetica Neue"/>
                <a:sym typeface="Helvetica Neue"/>
              </a:rPr>
              <a:t> </a:t>
            </a:r>
          </a:p>
          <a:p>
            <a:pPr marL="817893" lvl="2" indent="-342900">
              <a:buClr>
                <a:schemeClr val="accent2"/>
              </a:buClr>
              <a:buFont typeface="Arial" panose="020B0604020202020204" pitchFamily="34" charset="0"/>
              <a:buChar char="•"/>
            </a:pPr>
            <a:r>
              <a:rPr lang="fr-FR" dirty="0" smtClean="0">
                <a:ea typeface="Helvetica Neue"/>
                <a:cs typeface="Helvetica Neue"/>
                <a:sym typeface="Helvetica Neue"/>
              </a:rPr>
              <a:t>Ceci crée </a:t>
            </a:r>
            <a:r>
              <a:rPr lang="fr-FR" dirty="0">
                <a:ea typeface="Helvetica Neue"/>
                <a:cs typeface="Helvetica Neue"/>
                <a:sym typeface="Helvetica Neue"/>
              </a:rPr>
              <a:t>un dépôt Git avec une </a:t>
            </a:r>
            <a:r>
              <a:rPr lang="fr-FR" dirty="0" smtClean="0">
                <a:ea typeface="Helvetica Neue"/>
                <a:cs typeface="Helvetica Neue"/>
                <a:sym typeface="Helvetica Neue"/>
              </a:rPr>
              <a:t>référence HEAD qui </a:t>
            </a:r>
            <a:r>
              <a:rPr lang="fr-FR" dirty="0">
                <a:ea typeface="Helvetica Neue"/>
                <a:cs typeface="Helvetica Neue"/>
                <a:sym typeface="Helvetica Neue"/>
              </a:rPr>
              <a:t>pointe vers une branche à naître </a:t>
            </a:r>
            <a:r>
              <a:rPr lang="fr-FR" dirty="0" smtClean="0">
                <a:ea typeface="Helvetica Neue"/>
                <a:cs typeface="Helvetica Neue"/>
                <a:sym typeface="Helvetica Neue"/>
              </a:rPr>
              <a:t>(c’est a dire, </a:t>
            </a:r>
            <a:r>
              <a:rPr lang="fr-FR" dirty="0">
                <a:ea typeface="Helvetica Neue"/>
                <a:cs typeface="Helvetica Neue"/>
                <a:sym typeface="Helvetica Neue"/>
              </a:rPr>
              <a:t>rien</a:t>
            </a:r>
            <a:r>
              <a:rPr lang="fr-FR" dirty="0" smtClean="0">
                <a:ea typeface="Helvetica Neue"/>
                <a:cs typeface="Helvetica Neue"/>
                <a:sym typeface="Helvetica Neue"/>
              </a:rPr>
              <a:t>)</a:t>
            </a:r>
          </a:p>
          <a:p>
            <a:pPr marL="817893" lvl="2" indent="-342900">
              <a:buClr>
                <a:schemeClr val="accent2"/>
              </a:buClr>
              <a:buFont typeface="Arial" panose="020B0604020202020204" pitchFamily="34" charset="0"/>
              <a:buChar char="•"/>
            </a:pPr>
            <a:r>
              <a:rPr lang="fr-FR" dirty="0" smtClean="0"/>
              <a:t>Seul le </a:t>
            </a:r>
            <a:r>
              <a:rPr lang="fr-FR" dirty="0"/>
              <a:t>répertoire de travail a </a:t>
            </a:r>
            <a:r>
              <a:rPr lang="fr-FR" dirty="0" smtClean="0"/>
              <a:t>du </a:t>
            </a:r>
            <a:r>
              <a:rPr lang="fr-FR" dirty="0"/>
              <a:t>contenu</a:t>
            </a:r>
            <a:endParaRPr lang="fr-CA" sz="2400" dirty="0"/>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27</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pic>
        <p:nvPicPr>
          <p:cNvPr id="5" name="Picture 4"/>
          <p:cNvPicPr>
            <a:picLocks noChangeAspect="1"/>
          </p:cNvPicPr>
          <p:nvPr/>
        </p:nvPicPr>
        <p:blipFill>
          <a:blip r:embed="rId3"/>
          <a:stretch>
            <a:fillRect/>
          </a:stretch>
        </p:blipFill>
        <p:spPr>
          <a:xfrm>
            <a:off x="6665962" y="2856942"/>
            <a:ext cx="4616328" cy="3263861"/>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2391" y="458678"/>
            <a:ext cx="1016487" cy="843567"/>
          </a:xfrm>
          <a:prstGeom prst="rect">
            <a:avLst/>
          </a:prstGeom>
        </p:spPr>
      </p:pic>
    </p:spTree>
    <p:extLst>
      <p:ext uri="{BB962C8B-B14F-4D97-AF65-F5344CB8AC3E}">
        <p14:creationId xmlns:p14="http://schemas.microsoft.com/office/powerpoint/2010/main" val="378155005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693519" y="902523"/>
            <a:ext cx="10526881" cy="4879299"/>
          </a:xfrm>
        </p:spPr>
        <p:txBody>
          <a:bodyPr>
            <a:noAutofit/>
          </a:bodyPr>
          <a:lstStyle/>
          <a:p>
            <a:pPr marL="635013" lvl="1" indent="-342900">
              <a:buClr>
                <a:srgbClr val="558AAB"/>
              </a:buClr>
              <a:buFont typeface="Arial" panose="020B0604020202020204" pitchFamily="34" charset="0"/>
              <a:buChar char="•"/>
            </a:pPr>
            <a:r>
              <a:rPr lang="fr-FR" dirty="0" smtClean="0">
                <a:ea typeface="Helvetica Neue"/>
                <a:cs typeface="Helvetica Neue"/>
                <a:sym typeface="Helvetica Neue"/>
              </a:rPr>
              <a:t>Opérations GIT</a:t>
            </a:r>
            <a:endParaRPr lang="fr-CA" dirty="0" smtClean="0">
              <a:ea typeface="Helvetica Neue"/>
              <a:cs typeface="Helvetica Neue"/>
              <a:sym typeface="Helvetica Neue"/>
            </a:endParaRPr>
          </a:p>
          <a:p>
            <a:pPr marL="817893" lvl="2" indent="-342900">
              <a:buClr>
                <a:schemeClr val="accent2"/>
              </a:buClr>
              <a:buFont typeface="Arial" panose="020B0604020202020204" pitchFamily="34" charset="0"/>
              <a:buChar char="•"/>
            </a:pPr>
            <a:r>
              <a:rPr lang="fr-CA" dirty="0" smtClean="0">
                <a:ea typeface="Helvetica Neue"/>
                <a:cs typeface="Helvetica Neue"/>
                <a:sym typeface="Helvetica Neue"/>
              </a:rPr>
              <a:t>Démystifier le reset</a:t>
            </a:r>
          </a:p>
          <a:p>
            <a:pPr marL="817893" lvl="2" indent="-342900">
              <a:buClr>
                <a:schemeClr val="accent2"/>
              </a:buClr>
              <a:buFont typeface="Arial" panose="020B0604020202020204" pitchFamily="34" charset="0"/>
              <a:buChar char="•"/>
            </a:pPr>
            <a:r>
              <a:rPr lang="fr-FR" dirty="0" smtClean="0"/>
              <a:t>Nous </a:t>
            </a:r>
            <a:r>
              <a:rPr lang="fr-FR" dirty="0"/>
              <a:t>utilisons git </a:t>
            </a:r>
            <a:r>
              <a:rPr lang="fr-FR" dirty="0" err="1" smtClean="0"/>
              <a:t>add</a:t>
            </a:r>
            <a:r>
              <a:rPr lang="fr-FR" dirty="0" smtClean="0"/>
              <a:t> </a:t>
            </a:r>
            <a:r>
              <a:rPr lang="fr-FR" dirty="0"/>
              <a:t>a</a:t>
            </a:r>
            <a:r>
              <a:rPr lang="fr-FR" dirty="0" smtClean="0"/>
              <a:t>fin de pousser le </a:t>
            </a:r>
            <a:r>
              <a:rPr lang="fr-FR" dirty="0"/>
              <a:t>contenu de votre répertoire de travail </a:t>
            </a:r>
            <a:r>
              <a:rPr lang="fr-FR" dirty="0" smtClean="0"/>
              <a:t>vers la zone d’index</a:t>
            </a:r>
          </a:p>
          <a:p>
            <a:pPr marL="817893" lvl="2" indent="-342900">
              <a:buClr>
                <a:schemeClr val="accent2"/>
              </a:buClr>
              <a:buFont typeface="Arial" panose="020B0604020202020204" pitchFamily="34" charset="0"/>
              <a:buChar char="•"/>
            </a:pPr>
            <a:endParaRPr lang="fr-FR" dirty="0">
              <a:effectLst/>
            </a:endParaRP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28</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grpSp>
        <p:nvGrpSpPr>
          <p:cNvPr id="10" name="Group 9"/>
          <p:cNvGrpSpPr/>
          <p:nvPr/>
        </p:nvGrpSpPr>
        <p:grpSpPr>
          <a:xfrm>
            <a:off x="5845516" y="2152357"/>
            <a:ext cx="5661856" cy="4061261"/>
            <a:chOff x="5781822" y="2134630"/>
            <a:chExt cx="5702835" cy="4123588"/>
          </a:xfrm>
        </p:grpSpPr>
        <p:pic>
          <p:nvPicPr>
            <p:cNvPr id="6" name="Picture 5"/>
            <p:cNvPicPr>
              <a:picLocks noChangeAspect="1"/>
            </p:cNvPicPr>
            <p:nvPr/>
          </p:nvPicPr>
          <p:blipFill>
            <a:blip r:embed="rId3"/>
            <a:stretch>
              <a:fillRect/>
            </a:stretch>
          </p:blipFill>
          <p:spPr>
            <a:xfrm>
              <a:off x="5781822" y="2134630"/>
              <a:ext cx="5702835" cy="4123588"/>
            </a:xfrm>
            <a:prstGeom prst="rect">
              <a:avLst/>
            </a:prstGeom>
          </p:spPr>
        </p:pic>
        <p:pic>
          <p:nvPicPr>
            <p:cNvPr id="9" name="Picture 8"/>
            <p:cNvPicPr>
              <a:picLocks noChangeAspect="1"/>
            </p:cNvPicPr>
            <p:nvPr/>
          </p:nvPicPr>
          <p:blipFill>
            <a:blip r:embed="rId4"/>
            <a:stretch>
              <a:fillRect/>
            </a:stretch>
          </p:blipFill>
          <p:spPr>
            <a:xfrm>
              <a:off x="9970798" y="2207234"/>
              <a:ext cx="1390650" cy="333375"/>
            </a:xfrm>
            <a:prstGeom prst="rect">
              <a:avLst/>
            </a:prstGeom>
          </p:spPr>
        </p:pic>
      </p:grpSp>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2391" y="458678"/>
            <a:ext cx="1016487" cy="843567"/>
          </a:xfrm>
          <a:prstGeom prst="rect">
            <a:avLst/>
          </a:prstGeom>
        </p:spPr>
      </p:pic>
    </p:spTree>
    <p:extLst>
      <p:ext uri="{BB962C8B-B14F-4D97-AF65-F5344CB8AC3E}">
        <p14:creationId xmlns:p14="http://schemas.microsoft.com/office/powerpoint/2010/main" val="30248868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541434" y="1629938"/>
            <a:ext cx="5439994" cy="3938954"/>
          </a:xfrm>
        </p:spPr>
        <p:txBody>
          <a:bodyPr>
            <a:noAutofit/>
          </a:bodyPr>
          <a:lstStyle/>
          <a:p>
            <a:pPr marL="817893" lvl="2" indent="-342900">
              <a:buClr>
                <a:schemeClr val="accent2"/>
              </a:buClr>
              <a:buFont typeface="Arial" panose="020B0604020202020204" pitchFamily="34" charset="0"/>
              <a:buChar char="•"/>
            </a:pPr>
            <a:r>
              <a:rPr lang="fr-CA" dirty="0" smtClean="0">
                <a:ea typeface="Helvetica Neue"/>
                <a:cs typeface="Helvetica Neue"/>
                <a:sym typeface="Helvetica Neue"/>
              </a:rPr>
              <a:t>Démystifier le reset</a:t>
            </a:r>
          </a:p>
          <a:p>
            <a:pPr marL="817893" lvl="2" indent="-342900">
              <a:buClr>
                <a:schemeClr val="accent2"/>
              </a:buClr>
              <a:buFont typeface="Arial" panose="020B0604020202020204" pitchFamily="34" charset="0"/>
              <a:buChar char="•"/>
            </a:pPr>
            <a:r>
              <a:rPr lang="fr-FR" dirty="0"/>
              <a:t>G</a:t>
            </a:r>
            <a:r>
              <a:rPr lang="fr-FR" dirty="0" smtClean="0"/>
              <a:t>it </a:t>
            </a:r>
            <a:r>
              <a:rPr lang="fr-FR" dirty="0"/>
              <a:t>commit </a:t>
            </a:r>
            <a:r>
              <a:rPr lang="fr-FR" dirty="0" smtClean="0"/>
              <a:t>prend un </a:t>
            </a:r>
            <a:r>
              <a:rPr lang="fr-FR" dirty="0" err="1" smtClean="0"/>
              <a:t>snapshot</a:t>
            </a:r>
            <a:r>
              <a:rPr lang="fr-FR" dirty="0" smtClean="0"/>
              <a:t> de la zone d’index et l’associe avec une validation</a:t>
            </a:r>
          </a:p>
          <a:p>
            <a:pPr marL="817893" lvl="2" indent="-342900">
              <a:buClr>
                <a:schemeClr val="accent2"/>
              </a:buClr>
              <a:buFont typeface="Arial" panose="020B0604020202020204" pitchFamily="34" charset="0"/>
              <a:buChar char="•"/>
            </a:pPr>
            <a:r>
              <a:rPr lang="fr-FR" dirty="0" smtClean="0"/>
              <a:t>HEAD est mise à jour pour pointer à la dernière validation (commit)</a:t>
            </a:r>
            <a:endParaRPr lang="fr-FR" dirty="0">
              <a:effectLst/>
            </a:endParaRP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29</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grpSp>
        <p:nvGrpSpPr>
          <p:cNvPr id="12" name="Group 11"/>
          <p:cNvGrpSpPr/>
          <p:nvPr/>
        </p:nvGrpSpPr>
        <p:grpSpPr>
          <a:xfrm>
            <a:off x="5899837" y="1580486"/>
            <a:ext cx="5847218" cy="4277936"/>
            <a:chOff x="5899837" y="1580486"/>
            <a:chExt cx="5847218" cy="4277936"/>
          </a:xfrm>
        </p:grpSpPr>
        <p:pic>
          <p:nvPicPr>
            <p:cNvPr id="9" name="Picture 8"/>
            <p:cNvPicPr>
              <a:picLocks noChangeAspect="1"/>
            </p:cNvPicPr>
            <p:nvPr/>
          </p:nvPicPr>
          <p:blipFill>
            <a:blip r:embed="rId3"/>
            <a:stretch>
              <a:fillRect/>
            </a:stretch>
          </p:blipFill>
          <p:spPr>
            <a:xfrm>
              <a:off x="5899837" y="1580486"/>
              <a:ext cx="5827000" cy="4277936"/>
            </a:xfrm>
            <a:prstGeom prst="rect">
              <a:avLst/>
            </a:prstGeom>
          </p:spPr>
        </p:pic>
        <p:pic>
          <p:nvPicPr>
            <p:cNvPr id="10" name="Picture 9"/>
            <p:cNvPicPr>
              <a:picLocks noChangeAspect="1"/>
            </p:cNvPicPr>
            <p:nvPr/>
          </p:nvPicPr>
          <p:blipFill>
            <a:blip r:embed="rId4"/>
            <a:stretch>
              <a:fillRect/>
            </a:stretch>
          </p:blipFill>
          <p:spPr>
            <a:xfrm>
              <a:off x="9651555" y="1629938"/>
              <a:ext cx="2095500" cy="495300"/>
            </a:xfrm>
            <a:prstGeom prst="rect">
              <a:avLst/>
            </a:prstGeom>
          </p:spPr>
        </p:pic>
      </p:grpSp>
      <p:sp>
        <p:nvSpPr>
          <p:cNvPr id="13" name="TextBox 12"/>
          <p:cNvSpPr txBox="1"/>
          <p:nvPr/>
        </p:nvSpPr>
        <p:spPr>
          <a:xfrm>
            <a:off x="717448" y="1088387"/>
            <a:ext cx="6850966" cy="461665"/>
          </a:xfrm>
          <a:prstGeom prst="rect">
            <a:avLst/>
          </a:prstGeom>
          <a:noFill/>
        </p:spPr>
        <p:txBody>
          <a:bodyPr wrap="square" rtlCol="0">
            <a:spAutoFit/>
          </a:bodyPr>
          <a:lstStyle/>
          <a:p>
            <a:pPr marL="342900" lvl="1" indent="-342900">
              <a:buClr>
                <a:srgbClr val="0070C0"/>
              </a:buClr>
              <a:buFont typeface="Arial" panose="020B0604020202020204" pitchFamily="34" charset="0"/>
              <a:buChar char="•"/>
            </a:pPr>
            <a:r>
              <a:rPr lang="fr-FR" sz="2400" dirty="0" smtClean="0">
                <a:ea typeface="Helvetica Neue"/>
                <a:cs typeface="Helvetica Neue"/>
                <a:sym typeface="Helvetica Neue"/>
              </a:rPr>
              <a:t>Opérations GIT</a:t>
            </a:r>
            <a:endParaRPr lang="fr-CA" sz="2400" dirty="0"/>
          </a:p>
        </p:txBody>
      </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2391" y="458678"/>
            <a:ext cx="1016487" cy="843567"/>
          </a:xfrm>
          <a:prstGeom prst="rect">
            <a:avLst/>
          </a:prstGeom>
        </p:spPr>
      </p:pic>
    </p:spTree>
    <p:extLst>
      <p:ext uri="{BB962C8B-B14F-4D97-AF65-F5344CB8AC3E}">
        <p14:creationId xmlns:p14="http://schemas.microsoft.com/office/powerpoint/2010/main" val="13818931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70032" y="604030"/>
            <a:ext cx="4538492" cy="5670161"/>
          </a:xfrm>
          <a:prstGeom prst="rect">
            <a:avLst/>
          </a:prstGeom>
        </p:spPr>
      </p:pic>
      <p:sp>
        <p:nvSpPr>
          <p:cNvPr id="2" name="Date Placeholder 1"/>
          <p:cNvSpPr>
            <a:spLocks noGrp="1"/>
          </p:cNvSpPr>
          <p:nvPr>
            <p:ph type="dt" sz="half" idx="10"/>
          </p:nvPr>
        </p:nvSpPr>
        <p:spPr/>
        <p:txBody>
          <a:bodyPr/>
          <a:lstStyle/>
          <a:p>
            <a:fld id="{CD454257-7B8D-42C0-8DB2-776EFA202679}"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3</a:t>
            </a:fld>
            <a:endParaRPr lang="en-CA"/>
          </a:p>
        </p:txBody>
      </p:sp>
      <p:sp>
        <p:nvSpPr>
          <p:cNvPr id="7" name="Title 6"/>
          <p:cNvSpPr>
            <a:spLocks noGrp="1"/>
          </p:cNvSpPr>
          <p:nvPr>
            <p:ph type="title"/>
          </p:nvPr>
        </p:nvSpPr>
        <p:spPr/>
        <p:txBody>
          <a:bodyPr/>
          <a:lstStyle/>
          <a:p>
            <a:r>
              <a:rPr lang="en-US" dirty="0">
                <a:solidFill>
                  <a:srgbClr val="558AAB"/>
                </a:solidFill>
                <a:latin typeface="Helvetica Neue"/>
                <a:ea typeface="Helvetica Neue"/>
                <a:cs typeface="Helvetica Neue"/>
                <a:sym typeface="Helvetica Neue"/>
              </a:rPr>
              <a:t>PRÉSENTATIONS</a:t>
            </a:r>
            <a:endParaRPr lang="en-CA" dirty="0"/>
          </a:p>
        </p:txBody>
      </p:sp>
      <p:sp>
        <p:nvSpPr>
          <p:cNvPr id="9" name="Shape 36"/>
          <p:cNvSpPr txBox="1">
            <a:spLocks/>
          </p:cNvSpPr>
          <p:nvPr>
            <p:custDataLst>
              <p:tags r:id="rId1"/>
            </p:custDataLst>
          </p:nvPr>
        </p:nvSpPr>
        <p:spPr>
          <a:xfrm>
            <a:off x="1097281" y="1872969"/>
            <a:ext cx="10115204" cy="4032299"/>
          </a:xfrm>
          <a:prstGeom prst="rect">
            <a:avLst/>
          </a:prstGeom>
          <a:noFill/>
          <a:ln>
            <a:noFill/>
          </a:ln>
        </p:spPr>
        <p:txBody>
          <a:bodyPr vert="horz" lIns="0" tIns="0" rIns="0" bIns="0" rtlCol="0" anchor="t" anchorCtr="0">
            <a:noAutofit/>
          </a:bodyPr>
          <a:lstStyle>
            <a:lvl1pPr marL="91440" indent="-91440" algn="l" defTabSz="914400" rtl="0" eaLnBrk="1" latinLnBrk="0" hangingPunct="1">
              <a:lnSpc>
                <a:spcPct val="90000"/>
              </a:lnSpc>
              <a:spcBef>
                <a:spcPts val="1200"/>
              </a:spcBef>
              <a:spcAft>
                <a:spcPts val="200"/>
              </a:spcAft>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lvl="1" indent="-190506">
              <a:buClr>
                <a:srgbClr val="737373"/>
              </a:buClr>
              <a:buNone/>
            </a:pPr>
            <a:r>
              <a:rPr lang="fr-FR" sz="2000" b="1" dirty="0">
                <a:solidFill>
                  <a:schemeClr val="tx1"/>
                </a:solidFill>
                <a:ea typeface="Helvetica Neue"/>
                <a:cs typeface="Helvetica Neue"/>
                <a:sym typeface="Helvetica Neue"/>
              </a:rPr>
              <a:t>Qui suis-je?   -   </a:t>
            </a:r>
            <a:r>
              <a:rPr lang="fr-FR" sz="2000" b="1" dirty="0">
                <a:solidFill>
                  <a:schemeClr val="tx1"/>
                </a:solidFill>
              </a:rPr>
              <a:t>Instructeur: Joey Yanire</a:t>
            </a:r>
          </a:p>
          <a:p>
            <a:pPr marL="482619" lvl="1" indent="-190506">
              <a:buClr>
                <a:srgbClr val="737373"/>
              </a:buClr>
              <a:buNone/>
            </a:pPr>
            <a:endParaRPr lang="fr-FR" dirty="0">
              <a:solidFill>
                <a:schemeClr val="tx1"/>
              </a:solidFill>
            </a:endParaRPr>
          </a:p>
          <a:p>
            <a:r>
              <a:rPr lang="fr-CA" dirty="0">
                <a:solidFill>
                  <a:schemeClr val="tx1"/>
                </a:solidFill>
              </a:rPr>
              <a:t>Consultant de niveau senior doté d'une vaste expérience en conception, déploiement, opérations, gestion des services, ventes, et développement des applications dans diverses industries, y compris bancaire, fournisseurs de logiciels et d'électronique grand public. Excellente connaissance des meilleures pratiques SDLC, CMMI et détenteur de plusieurs certificats ITIL. </a:t>
            </a:r>
            <a:endParaRPr lang="en-CA" dirty="0">
              <a:solidFill>
                <a:schemeClr val="tx1"/>
              </a:solidFill>
            </a:endParaRPr>
          </a:p>
          <a:p>
            <a:r>
              <a:rPr lang="fr-CA" dirty="0">
                <a:solidFill>
                  <a:schemeClr val="tx1"/>
                </a:solidFill>
              </a:rPr>
              <a:t>Il détient  une dizaine d’années et plus d’expérience dans un environnement de grand système IBM et une quinzaine d’années et plus d’expérience dans le domaine de développement de logiciels.</a:t>
            </a:r>
            <a:endParaRPr lang="fr-FR" dirty="0">
              <a:solidFill>
                <a:schemeClr val="tx1"/>
              </a:solidFill>
              <a:ea typeface="Helvetica Neue"/>
              <a:cs typeface="Helvetica Neue"/>
              <a:sym typeface="Helvetica Neue"/>
            </a:endParaRPr>
          </a:p>
          <a:p>
            <a:pPr marL="482619" lvl="1" indent="-190506">
              <a:buClr>
                <a:srgbClr val="737373"/>
              </a:buClr>
              <a:buFont typeface="Calibri" pitchFamily="34" charset="0"/>
              <a:buNone/>
            </a:pPr>
            <a:endParaRPr lang="fr-FR" dirty="0" smtClean="0">
              <a:solidFill>
                <a:schemeClr val="tx1"/>
              </a:solidFill>
              <a:latin typeface="Helvetica Neue"/>
              <a:ea typeface="Helvetica Neue"/>
              <a:cs typeface="Helvetica Neue"/>
              <a:sym typeface="Helvetica Neue"/>
            </a:endParaRPr>
          </a:p>
          <a:p>
            <a:pPr marL="635025" lvl="1" indent="-342912">
              <a:buClr>
                <a:srgbClr val="737373"/>
              </a:buClr>
            </a:pPr>
            <a:endParaRPr lang="fr-FR" dirty="0" smtClean="0">
              <a:solidFill>
                <a:schemeClr val="tx1"/>
              </a:solidFill>
              <a:latin typeface="Helvetica Neue"/>
              <a:ea typeface="Helvetica Neue"/>
              <a:cs typeface="Helvetica Neue"/>
              <a:sym typeface="Helvetica Neue"/>
            </a:endParaRPr>
          </a:p>
          <a:p>
            <a:pPr marL="635025" lvl="1" indent="-342912">
              <a:buClr>
                <a:srgbClr val="737373"/>
              </a:buClr>
            </a:pPr>
            <a:endParaRPr lang="fr-FR" dirty="0">
              <a:solidFill>
                <a:schemeClr val="tx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5216727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219613" y="1478072"/>
            <a:ext cx="8289375" cy="3266251"/>
          </a:xfrm>
        </p:spPr>
        <p:txBody>
          <a:bodyPr>
            <a:noAutofit/>
          </a:bodyPr>
          <a:lstStyle/>
          <a:p>
            <a:pPr marL="817893" lvl="2" indent="-342900">
              <a:buClr>
                <a:schemeClr val="accent2"/>
              </a:buClr>
              <a:buFont typeface="Arial" panose="020B0604020202020204" pitchFamily="34" charset="0"/>
              <a:buChar char="•"/>
            </a:pPr>
            <a:r>
              <a:rPr lang="fr-CA" dirty="0">
                <a:ea typeface="Helvetica Neue"/>
                <a:cs typeface="Helvetica Neue"/>
                <a:sym typeface="Helvetica Neue"/>
              </a:rPr>
              <a:t>Démystifier le reset</a:t>
            </a:r>
          </a:p>
          <a:p>
            <a:pPr marL="817893" lvl="2" indent="-342900">
              <a:buClr>
                <a:schemeClr val="accent2"/>
              </a:buClr>
              <a:buFont typeface="Arial" panose="020B0604020202020204" pitchFamily="34" charset="0"/>
              <a:buChar char="•"/>
            </a:pPr>
            <a:r>
              <a:rPr lang="fr-CA" dirty="0" smtClean="0">
                <a:ea typeface="Helvetica Neue"/>
                <a:cs typeface="Helvetica Neue"/>
                <a:sym typeface="Helvetica Neue"/>
              </a:rPr>
              <a:t>Les trois arbres sont au même point</a:t>
            </a:r>
          </a:p>
          <a:p>
            <a:pPr marL="817893" lvl="2" indent="-342900">
              <a:buClr>
                <a:schemeClr val="accent2"/>
              </a:buClr>
              <a:buFont typeface="Arial" panose="020B0604020202020204" pitchFamily="34" charset="0"/>
              <a:buChar char="•"/>
            </a:pPr>
            <a:r>
              <a:rPr lang="fr-CA" dirty="0" smtClean="0">
                <a:ea typeface="Helvetica Neue"/>
                <a:cs typeface="Helvetica Neue"/>
                <a:sym typeface="Helvetica Neue"/>
              </a:rPr>
              <a:t>Nous voulons modifier le fichier</a:t>
            </a: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30</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
        <p:nvSpPr>
          <p:cNvPr id="11" name="TextBox 10"/>
          <p:cNvSpPr txBox="1"/>
          <p:nvPr/>
        </p:nvSpPr>
        <p:spPr>
          <a:xfrm>
            <a:off x="422027" y="1088387"/>
            <a:ext cx="6850966" cy="461665"/>
          </a:xfrm>
          <a:prstGeom prst="rect">
            <a:avLst/>
          </a:prstGeom>
          <a:noFill/>
        </p:spPr>
        <p:txBody>
          <a:bodyPr wrap="square" rtlCol="0">
            <a:spAutoFit/>
          </a:bodyPr>
          <a:lstStyle/>
          <a:p>
            <a:pPr marL="342900" lvl="1" indent="-342900">
              <a:buClr>
                <a:srgbClr val="0070C0"/>
              </a:buClr>
              <a:buFont typeface="Arial" panose="020B0604020202020204" pitchFamily="34" charset="0"/>
              <a:buChar char="•"/>
            </a:pPr>
            <a:r>
              <a:rPr lang="fr-FR" sz="2400" dirty="0" smtClean="0">
                <a:ea typeface="Helvetica Neue"/>
                <a:cs typeface="Helvetica Neue"/>
                <a:sym typeface="Helvetica Neue"/>
              </a:rPr>
              <a:t>Opérations GIT</a:t>
            </a:r>
            <a:endParaRPr lang="fr-CA" sz="2400" dirty="0"/>
          </a:p>
        </p:txBody>
      </p:sp>
      <p:grpSp>
        <p:nvGrpSpPr>
          <p:cNvPr id="13" name="Group 12"/>
          <p:cNvGrpSpPr/>
          <p:nvPr/>
        </p:nvGrpSpPr>
        <p:grpSpPr>
          <a:xfrm>
            <a:off x="6092800" y="1478072"/>
            <a:ext cx="5895975" cy="4514850"/>
            <a:chOff x="6092800" y="1478072"/>
            <a:chExt cx="5895975" cy="4514850"/>
          </a:xfrm>
        </p:grpSpPr>
        <p:pic>
          <p:nvPicPr>
            <p:cNvPr id="5" name="Picture 4"/>
            <p:cNvPicPr>
              <a:picLocks noChangeAspect="1"/>
            </p:cNvPicPr>
            <p:nvPr/>
          </p:nvPicPr>
          <p:blipFill>
            <a:blip r:embed="rId3"/>
            <a:stretch>
              <a:fillRect/>
            </a:stretch>
          </p:blipFill>
          <p:spPr>
            <a:xfrm>
              <a:off x="6092800" y="1478072"/>
              <a:ext cx="5895975" cy="4514850"/>
            </a:xfrm>
            <a:prstGeom prst="rect">
              <a:avLst/>
            </a:prstGeom>
          </p:spPr>
        </p:pic>
        <p:pic>
          <p:nvPicPr>
            <p:cNvPr id="6" name="Picture 5"/>
            <p:cNvPicPr>
              <a:picLocks noChangeAspect="1"/>
            </p:cNvPicPr>
            <p:nvPr/>
          </p:nvPicPr>
          <p:blipFill>
            <a:blip r:embed="rId4"/>
            <a:stretch>
              <a:fillRect/>
            </a:stretch>
          </p:blipFill>
          <p:spPr>
            <a:xfrm>
              <a:off x="10526683" y="1695377"/>
              <a:ext cx="1371600" cy="428625"/>
            </a:xfrm>
            <a:prstGeom prst="rect">
              <a:avLst/>
            </a:prstGeom>
          </p:spPr>
        </p:pic>
      </p:gr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2391" y="458678"/>
            <a:ext cx="1016487" cy="843567"/>
          </a:xfrm>
          <a:prstGeom prst="rect">
            <a:avLst/>
          </a:prstGeom>
        </p:spPr>
      </p:pic>
    </p:spTree>
    <p:extLst>
      <p:ext uri="{BB962C8B-B14F-4D97-AF65-F5344CB8AC3E}">
        <p14:creationId xmlns:p14="http://schemas.microsoft.com/office/powerpoint/2010/main" val="264218706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6288258" y="1478072"/>
            <a:ext cx="5728653" cy="4514765"/>
            <a:chOff x="6092800" y="1478072"/>
            <a:chExt cx="5895975" cy="4514850"/>
          </a:xfrm>
        </p:grpSpPr>
        <p:pic>
          <p:nvPicPr>
            <p:cNvPr id="5" name="Picture 4"/>
            <p:cNvPicPr>
              <a:picLocks noChangeAspect="1"/>
            </p:cNvPicPr>
            <p:nvPr/>
          </p:nvPicPr>
          <p:blipFill>
            <a:blip r:embed="rId3"/>
            <a:stretch>
              <a:fillRect/>
            </a:stretch>
          </p:blipFill>
          <p:spPr>
            <a:xfrm>
              <a:off x="6092800" y="1478072"/>
              <a:ext cx="5895975" cy="4514850"/>
            </a:xfrm>
            <a:prstGeom prst="rect">
              <a:avLst/>
            </a:prstGeom>
          </p:spPr>
        </p:pic>
        <p:pic>
          <p:nvPicPr>
            <p:cNvPr id="6" name="Picture 5"/>
            <p:cNvPicPr>
              <a:picLocks noChangeAspect="1"/>
            </p:cNvPicPr>
            <p:nvPr/>
          </p:nvPicPr>
          <p:blipFill>
            <a:blip r:embed="rId4"/>
            <a:stretch>
              <a:fillRect/>
            </a:stretch>
          </p:blipFill>
          <p:spPr>
            <a:xfrm>
              <a:off x="10526683" y="1695377"/>
              <a:ext cx="1371600" cy="428625"/>
            </a:xfrm>
            <a:prstGeom prst="rect">
              <a:avLst/>
            </a:prstGeom>
          </p:spPr>
        </p:pic>
      </p:grpSp>
      <p:sp>
        <p:nvSpPr>
          <p:cNvPr id="8" name="Content Placeholder 7"/>
          <p:cNvSpPr>
            <a:spLocks noGrp="1"/>
          </p:cNvSpPr>
          <p:nvPr>
            <p:ph sz="half" idx="1"/>
          </p:nvPr>
        </p:nvSpPr>
        <p:spPr>
          <a:xfrm>
            <a:off x="0" y="1478072"/>
            <a:ext cx="6288258" cy="3266251"/>
          </a:xfrm>
        </p:spPr>
        <p:txBody>
          <a:bodyPr>
            <a:noAutofit/>
          </a:bodyPr>
          <a:lstStyle/>
          <a:p>
            <a:pPr marL="817893" lvl="2" indent="-342900">
              <a:buClr>
                <a:schemeClr val="accent2"/>
              </a:buClr>
              <a:buFont typeface="Arial" panose="020B0604020202020204" pitchFamily="34" charset="0"/>
              <a:buChar char="•"/>
            </a:pPr>
            <a:r>
              <a:rPr lang="fr-CA" dirty="0">
                <a:ea typeface="Helvetica Neue"/>
                <a:cs typeface="Helvetica Neue"/>
                <a:sym typeface="Helvetica Neue"/>
              </a:rPr>
              <a:t>Démystifier le reset</a:t>
            </a:r>
          </a:p>
          <a:p>
            <a:pPr marL="817893" lvl="2" indent="-342900">
              <a:buClr>
                <a:schemeClr val="accent2"/>
              </a:buClr>
              <a:buFont typeface="Arial" panose="020B0604020202020204" pitchFamily="34" charset="0"/>
              <a:buChar char="•"/>
            </a:pPr>
            <a:r>
              <a:rPr lang="fr-CA" dirty="0" smtClean="0">
                <a:ea typeface="Helvetica Neue"/>
                <a:cs typeface="Helvetica Neue"/>
                <a:sym typeface="Helvetica Neue"/>
              </a:rPr>
              <a:t>La zone d’index diffère de notre répertoire de travail</a:t>
            </a:r>
          </a:p>
          <a:p>
            <a:pPr marL="817893" lvl="2" indent="-342900">
              <a:buClr>
                <a:schemeClr val="accent2"/>
              </a:buClr>
              <a:buFont typeface="Arial" panose="020B0604020202020204" pitchFamily="34" charset="0"/>
              <a:buChar char="•"/>
            </a:pPr>
            <a:r>
              <a:rPr lang="fr-CA" dirty="0" smtClean="0">
                <a:ea typeface="Helvetica Neue"/>
                <a:cs typeface="Helvetica Neue"/>
                <a:sym typeface="Helvetica Neue"/>
              </a:rPr>
              <a:t>$ git </a:t>
            </a:r>
            <a:r>
              <a:rPr lang="fr-CA" dirty="0" err="1" smtClean="0">
                <a:ea typeface="Helvetica Neue"/>
                <a:cs typeface="Helvetica Neue"/>
                <a:sym typeface="Helvetica Neue"/>
              </a:rPr>
              <a:t>status</a:t>
            </a:r>
            <a:r>
              <a:rPr lang="fr-CA" dirty="0" smtClean="0">
                <a:ea typeface="Helvetica Neue"/>
                <a:cs typeface="Helvetica Neue"/>
                <a:sym typeface="Helvetica Neue"/>
              </a:rPr>
              <a:t> indique que le fichier a été modifié </a:t>
            </a: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31</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
        <p:nvSpPr>
          <p:cNvPr id="11" name="TextBox 10"/>
          <p:cNvSpPr txBox="1"/>
          <p:nvPr/>
        </p:nvSpPr>
        <p:spPr>
          <a:xfrm>
            <a:off x="0" y="1067756"/>
            <a:ext cx="6850966" cy="461665"/>
          </a:xfrm>
          <a:prstGeom prst="rect">
            <a:avLst/>
          </a:prstGeom>
          <a:noFill/>
        </p:spPr>
        <p:txBody>
          <a:bodyPr wrap="square" rtlCol="0">
            <a:spAutoFit/>
          </a:bodyPr>
          <a:lstStyle/>
          <a:p>
            <a:pPr marL="342900" lvl="1" indent="-342900">
              <a:buClr>
                <a:srgbClr val="0070C0"/>
              </a:buClr>
              <a:buFont typeface="Arial" panose="020B0604020202020204" pitchFamily="34" charset="0"/>
              <a:buChar char="•"/>
            </a:pPr>
            <a:r>
              <a:rPr lang="fr-FR" sz="2400" dirty="0" smtClean="0">
                <a:ea typeface="Helvetica Neue"/>
                <a:cs typeface="Helvetica Neue"/>
                <a:sym typeface="Helvetica Neue"/>
              </a:rPr>
              <a:t>Opérations GIT</a:t>
            </a:r>
            <a:endParaRPr lang="fr-CA" sz="2400" dirty="0"/>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2391" y="458678"/>
            <a:ext cx="1016487" cy="843567"/>
          </a:xfrm>
          <a:prstGeom prst="rect">
            <a:avLst/>
          </a:prstGeom>
        </p:spPr>
      </p:pic>
    </p:spTree>
    <p:extLst>
      <p:ext uri="{BB962C8B-B14F-4D97-AF65-F5344CB8AC3E}">
        <p14:creationId xmlns:p14="http://schemas.microsoft.com/office/powerpoint/2010/main" val="13100864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0" y="1478072"/>
            <a:ext cx="6850966" cy="3266251"/>
          </a:xfrm>
        </p:spPr>
        <p:txBody>
          <a:bodyPr>
            <a:noAutofit/>
          </a:bodyPr>
          <a:lstStyle/>
          <a:p>
            <a:pPr marL="817893" lvl="2" indent="-342900">
              <a:buClr>
                <a:schemeClr val="accent2"/>
              </a:buClr>
              <a:buFont typeface="Arial" panose="020B0604020202020204" pitchFamily="34" charset="0"/>
              <a:buChar char="•"/>
            </a:pPr>
            <a:r>
              <a:rPr lang="fr-CA" dirty="0">
                <a:ea typeface="Helvetica Neue"/>
                <a:cs typeface="Helvetica Neue"/>
                <a:sym typeface="Helvetica Neue"/>
              </a:rPr>
              <a:t>Démystifier le reset</a:t>
            </a:r>
          </a:p>
          <a:p>
            <a:pPr marL="817893" lvl="2" indent="-342900">
              <a:buClr>
                <a:schemeClr val="accent2"/>
              </a:buClr>
              <a:buFont typeface="Arial" panose="020B0604020202020204" pitchFamily="34" charset="0"/>
              <a:buChar char="•"/>
            </a:pPr>
            <a:r>
              <a:rPr lang="fr-CA" dirty="0" smtClean="0">
                <a:ea typeface="Helvetica Neue"/>
                <a:cs typeface="Helvetica Neue"/>
                <a:sym typeface="Helvetica Neue"/>
              </a:rPr>
              <a:t>Nous ajoutons le fichier à notre zone d’index</a:t>
            </a: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32</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
        <p:nvSpPr>
          <p:cNvPr id="11" name="TextBox 10"/>
          <p:cNvSpPr txBox="1"/>
          <p:nvPr/>
        </p:nvSpPr>
        <p:spPr>
          <a:xfrm>
            <a:off x="0" y="1067756"/>
            <a:ext cx="6850966" cy="461665"/>
          </a:xfrm>
          <a:prstGeom prst="rect">
            <a:avLst/>
          </a:prstGeom>
          <a:noFill/>
        </p:spPr>
        <p:txBody>
          <a:bodyPr wrap="square" rtlCol="0">
            <a:spAutoFit/>
          </a:bodyPr>
          <a:lstStyle/>
          <a:p>
            <a:pPr marL="342900" lvl="1" indent="-342900">
              <a:buClr>
                <a:srgbClr val="0070C0"/>
              </a:buClr>
              <a:buFont typeface="Arial" panose="020B0604020202020204" pitchFamily="34" charset="0"/>
              <a:buChar char="•"/>
            </a:pPr>
            <a:r>
              <a:rPr lang="fr-FR" sz="2400" dirty="0" smtClean="0">
                <a:ea typeface="Helvetica Neue"/>
                <a:cs typeface="Helvetica Neue"/>
                <a:sym typeface="Helvetica Neue"/>
              </a:rPr>
              <a:t>Opérations GIT</a:t>
            </a:r>
            <a:endParaRPr lang="fr-CA" sz="2400" dirty="0"/>
          </a:p>
        </p:txBody>
      </p:sp>
      <p:grpSp>
        <p:nvGrpSpPr>
          <p:cNvPr id="12" name="Group 11"/>
          <p:cNvGrpSpPr/>
          <p:nvPr/>
        </p:nvGrpSpPr>
        <p:grpSpPr>
          <a:xfrm>
            <a:off x="6494957" y="1620377"/>
            <a:ext cx="5508667" cy="4212510"/>
            <a:chOff x="6494957" y="1620377"/>
            <a:chExt cx="5508667" cy="4212510"/>
          </a:xfrm>
        </p:grpSpPr>
        <p:pic>
          <p:nvPicPr>
            <p:cNvPr id="9" name="Picture 8"/>
            <p:cNvPicPr>
              <a:picLocks noChangeAspect="1"/>
            </p:cNvPicPr>
            <p:nvPr/>
          </p:nvPicPr>
          <p:blipFill>
            <a:blip r:embed="rId3"/>
            <a:stretch>
              <a:fillRect/>
            </a:stretch>
          </p:blipFill>
          <p:spPr>
            <a:xfrm>
              <a:off x="6494957" y="1620377"/>
              <a:ext cx="5508667" cy="4212510"/>
            </a:xfrm>
            <a:prstGeom prst="rect">
              <a:avLst/>
            </a:prstGeom>
          </p:spPr>
        </p:pic>
        <p:pic>
          <p:nvPicPr>
            <p:cNvPr id="10" name="Picture 9"/>
            <p:cNvPicPr>
              <a:picLocks noChangeAspect="1"/>
            </p:cNvPicPr>
            <p:nvPr/>
          </p:nvPicPr>
          <p:blipFill>
            <a:blip r:embed="rId4"/>
            <a:stretch>
              <a:fillRect/>
            </a:stretch>
          </p:blipFill>
          <p:spPr>
            <a:xfrm>
              <a:off x="10517377" y="1765935"/>
              <a:ext cx="1362075" cy="400050"/>
            </a:xfrm>
            <a:prstGeom prst="rect">
              <a:avLst/>
            </a:prstGeom>
          </p:spPr>
        </p:pic>
      </p:gr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2391" y="458678"/>
            <a:ext cx="1016487" cy="843567"/>
          </a:xfrm>
          <a:prstGeom prst="rect">
            <a:avLst/>
          </a:prstGeom>
        </p:spPr>
      </p:pic>
    </p:spTree>
    <p:extLst>
      <p:ext uri="{BB962C8B-B14F-4D97-AF65-F5344CB8AC3E}">
        <p14:creationId xmlns:p14="http://schemas.microsoft.com/office/powerpoint/2010/main" val="16212323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0" y="1478072"/>
            <a:ext cx="6288258" cy="3266251"/>
          </a:xfrm>
        </p:spPr>
        <p:txBody>
          <a:bodyPr>
            <a:noAutofit/>
          </a:bodyPr>
          <a:lstStyle/>
          <a:p>
            <a:pPr marL="817893" lvl="2" indent="-342900">
              <a:buClr>
                <a:schemeClr val="accent2"/>
              </a:buClr>
              <a:buFont typeface="Arial" panose="020B0604020202020204" pitchFamily="34" charset="0"/>
              <a:buChar char="•"/>
            </a:pPr>
            <a:r>
              <a:rPr lang="fr-CA" dirty="0">
                <a:ea typeface="Helvetica Neue"/>
                <a:cs typeface="Helvetica Neue"/>
                <a:sym typeface="Helvetica Neue"/>
              </a:rPr>
              <a:t>Démystifier le </a:t>
            </a:r>
            <a:r>
              <a:rPr lang="fr-CA" dirty="0" smtClean="0">
                <a:ea typeface="Helvetica Neue"/>
                <a:cs typeface="Helvetica Neue"/>
                <a:sym typeface="Helvetica Neue"/>
              </a:rPr>
              <a:t>reset</a:t>
            </a:r>
          </a:p>
          <a:p>
            <a:pPr marL="817893" lvl="2" indent="-342900">
              <a:buClr>
                <a:schemeClr val="accent2"/>
              </a:buClr>
              <a:buFont typeface="Arial" panose="020B0604020202020204" pitchFamily="34" charset="0"/>
              <a:buChar char="•"/>
            </a:pPr>
            <a:r>
              <a:rPr lang="fr-CA" dirty="0" smtClean="0">
                <a:ea typeface="Helvetica Neue"/>
                <a:cs typeface="Helvetica Neue"/>
                <a:sym typeface="Helvetica Neue"/>
              </a:rPr>
              <a:t>Les trois arbres sont identiques</a:t>
            </a:r>
            <a:endParaRPr lang="fr-CA" dirty="0">
              <a:ea typeface="Helvetica Neue"/>
              <a:cs typeface="Helvetica Neue"/>
              <a:sym typeface="Helvetica Neue"/>
            </a:endParaRP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33</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
        <p:nvSpPr>
          <p:cNvPr id="11" name="TextBox 10"/>
          <p:cNvSpPr txBox="1"/>
          <p:nvPr/>
        </p:nvSpPr>
        <p:spPr>
          <a:xfrm>
            <a:off x="0" y="1067756"/>
            <a:ext cx="6850966" cy="461665"/>
          </a:xfrm>
          <a:prstGeom prst="rect">
            <a:avLst/>
          </a:prstGeom>
          <a:noFill/>
        </p:spPr>
        <p:txBody>
          <a:bodyPr wrap="square" rtlCol="0">
            <a:spAutoFit/>
          </a:bodyPr>
          <a:lstStyle/>
          <a:p>
            <a:pPr marL="342900" lvl="1" indent="-342900">
              <a:buClr>
                <a:srgbClr val="0070C0"/>
              </a:buClr>
              <a:buFont typeface="Arial" panose="020B0604020202020204" pitchFamily="34" charset="0"/>
              <a:buChar char="•"/>
            </a:pPr>
            <a:r>
              <a:rPr lang="fr-FR" sz="2400" dirty="0" smtClean="0">
                <a:ea typeface="Helvetica Neue"/>
                <a:cs typeface="Helvetica Neue"/>
                <a:sym typeface="Helvetica Neue"/>
              </a:rPr>
              <a:t>Opérations GIT</a:t>
            </a:r>
            <a:endParaRPr lang="fr-CA" sz="2400" dirty="0"/>
          </a:p>
        </p:txBody>
      </p:sp>
      <p:grpSp>
        <p:nvGrpSpPr>
          <p:cNvPr id="13" name="Group 12"/>
          <p:cNvGrpSpPr/>
          <p:nvPr/>
        </p:nvGrpSpPr>
        <p:grpSpPr>
          <a:xfrm>
            <a:off x="5946823" y="1386505"/>
            <a:ext cx="5981700" cy="4505325"/>
            <a:chOff x="5946823" y="1386505"/>
            <a:chExt cx="5981700" cy="4505325"/>
          </a:xfrm>
        </p:grpSpPr>
        <p:pic>
          <p:nvPicPr>
            <p:cNvPr id="5" name="Picture 4"/>
            <p:cNvPicPr>
              <a:picLocks noChangeAspect="1"/>
            </p:cNvPicPr>
            <p:nvPr/>
          </p:nvPicPr>
          <p:blipFill>
            <a:blip r:embed="rId3"/>
            <a:stretch>
              <a:fillRect/>
            </a:stretch>
          </p:blipFill>
          <p:spPr>
            <a:xfrm>
              <a:off x="5946823" y="1386505"/>
              <a:ext cx="5981700" cy="4505325"/>
            </a:xfrm>
            <a:prstGeom prst="rect">
              <a:avLst/>
            </a:prstGeom>
          </p:spPr>
        </p:pic>
        <p:pic>
          <p:nvPicPr>
            <p:cNvPr id="6" name="Picture 5"/>
            <p:cNvPicPr>
              <a:picLocks noChangeAspect="1"/>
            </p:cNvPicPr>
            <p:nvPr/>
          </p:nvPicPr>
          <p:blipFill>
            <a:blip r:embed="rId4"/>
            <a:stretch>
              <a:fillRect/>
            </a:stretch>
          </p:blipFill>
          <p:spPr>
            <a:xfrm>
              <a:off x="9900458" y="1546691"/>
              <a:ext cx="1876425" cy="381000"/>
            </a:xfrm>
            <a:prstGeom prst="rect">
              <a:avLst/>
            </a:prstGeom>
          </p:spPr>
        </p:pic>
      </p:gr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2391" y="458678"/>
            <a:ext cx="1016487" cy="843567"/>
          </a:xfrm>
          <a:prstGeom prst="rect">
            <a:avLst/>
          </a:prstGeom>
        </p:spPr>
      </p:pic>
    </p:spTree>
    <p:extLst>
      <p:ext uri="{BB962C8B-B14F-4D97-AF65-F5344CB8AC3E}">
        <p14:creationId xmlns:p14="http://schemas.microsoft.com/office/powerpoint/2010/main" val="867559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0" y="1478072"/>
            <a:ext cx="6288258" cy="3266251"/>
          </a:xfrm>
        </p:spPr>
        <p:txBody>
          <a:bodyPr>
            <a:noAutofit/>
          </a:bodyPr>
          <a:lstStyle/>
          <a:p>
            <a:pPr marL="817893" lvl="2" indent="-342900">
              <a:buClr>
                <a:schemeClr val="accent2"/>
              </a:buClr>
              <a:buFont typeface="Arial" panose="020B0604020202020204" pitchFamily="34" charset="0"/>
              <a:buChar char="•"/>
            </a:pPr>
            <a:r>
              <a:rPr lang="fr-CA" dirty="0">
                <a:ea typeface="Helvetica Neue"/>
                <a:cs typeface="Helvetica Neue"/>
                <a:sym typeface="Helvetica Neue"/>
              </a:rPr>
              <a:t>Démystifier le </a:t>
            </a:r>
            <a:r>
              <a:rPr lang="fr-CA" dirty="0" smtClean="0">
                <a:ea typeface="Helvetica Neue"/>
                <a:cs typeface="Helvetica Neue"/>
                <a:sym typeface="Helvetica Neue"/>
              </a:rPr>
              <a:t>reset</a:t>
            </a:r>
          </a:p>
          <a:p>
            <a:pPr marL="817893" lvl="2" indent="-342900">
              <a:buClr>
                <a:schemeClr val="accent2"/>
              </a:buClr>
              <a:buFont typeface="Arial" panose="020B0604020202020204" pitchFamily="34" charset="0"/>
              <a:buChar char="•"/>
            </a:pPr>
            <a:r>
              <a:rPr lang="fr-FR" dirty="0" smtClean="0"/>
              <a:t>Le reset </a:t>
            </a:r>
            <a:r>
              <a:rPr lang="fr-FR" dirty="0"/>
              <a:t>manipule directement ces trois arbres d'une manière simple et prévisible.</a:t>
            </a:r>
            <a:endParaRPr lang="fr-CA" dirty="0">
              <a:ea typeface="Helvetica Neue"/>
              <a:cs typeface="Helvetica Neue"/>
              <a:sym typeface="Helvetica Neue"/>
            </a:endParaRP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34</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
        <p:nvSpPr>
          <p:cNvPr id="11" name="TextBox 10"/>
          <p:cNvSpPr txBox="1"/>
          <p:nvPr/>
        </p:nvSpPr>
        <p:spPr>
          <a:xfrm>
            <a:off x="0" y="1067756"/>
            <a:ext cx="6850966" cy="461665"/>
          </a:xfrm>
          <a:prstGeom prst="rect">
            <a:avLst/>
          </a:prstGeom>
          <a:noFill/>
        </p:spPr>
        <p:txBody>
          <a:bodyPr wrap="square" rtlCol="0">
            <a:spAutoFit/>
          </a:bodyPr>
          <a:lstStyle/>
          <a:p>
            <a:pPr marL="342900" lvl="1" indent="-342900">
              <a:buClr>
                <a:srgbClr val="0070C0"/>
              </a:buClr>
              <a:buFont typeface="Arial" panose="020B0604020202020204" pitchFamily="34" charset="0"/>
              <a:buChar char="•"/>
            </a:pPr>
            <a:r>
              <a:rPr lang="fr-FR" sz="2400" dirty="0" smtClean="0">
                <a:ea typeface="Helvetica Neue"/>
                <a:cs typeface="Helvetica Neue"/>
                <a:sym typeface="Helvetica Neue"/>
              </a:rPr>
              <a:t>Opérations GIT</a:t>
            </a:r>
            <a:endParaRPr lang="fr-CA" sz="2400" dirty="0"/>
          </a:p>
        </p:txBody>
      </p:sp>
      <p:grpSp>
        <p:nvGrpSpPr>
          <p:cNvPr id="13" name="Group 12"/>
          <p:cNvGrpSpPr/>
          <p:nvPr/>
        </p:nvGrpSpPr>
        <p:grpSpPr>
          <a:xfrm>
            <a:off x="5946823" y="1386505"/>
            <a:ext cx="5981700" cy="4505325"/>
            <a:chOff x="5946823" y="1386505"/>
            <a:chExt cx="5981700" cy="4505325"/>
          </a:xfrm>
        </p:grpSpPr>
        <p:pic>
          <p:nvPicPr>
            <p:cNvPr id="5" name="Picture 4"/>
            <p:cNvPicPr>
              <a:picLocks noChangeAspect="1"/>
            </p:cNvPicPr>
            <p:nvPr/>
          </p:nvPicPr>
          <p:blipFill>
            <a:blip r:embed="rId3"/>
            <a:stretch>
              <a:fillRect/>
            </a:stretch>
          </p:blipFill>
          <p:spPr>
            <a:xfrm>
              <a:off x="5946823" y="1386505"/>
              <a:ext cx="5981700" cy="4505325"/>
            </a:xfrm>
            <a:prstGeom prst="rect">
              <a:avLst/>
            </a:prstGeom>
          </p:spPr>
        </p:pic>
        <p:pic>
          <p:nvPicPr>
            <p:cNvPr id="6" name="Picture 5"/>
            <p:cNvPicPr>
              <a:picLocks noChangeAspect="1"/>
            </p:cNvPicPr>
            <p:nvPr/>
          </p:nvPicPr>
          <p:blipFill>
            <a:blip r:embed="rId4"/>
            <a:stretch>
              <a:fillRect/>
            </a:stretch>
          </p:blipFill>
          <p:spPr>
            <a:xfrm>
              <a:off x="9900458" y="1518555"/>
              <a:ext cx="1876425" cy="381000"/>
            </a:xfrm>
            <a:prstGeom prst="rect">
              <a:avLst/>
            </a:prstGeom>
          </p:spPr>
        </p:pic>
      </p:gr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2391" y="458678"/>
            <a:ext cx="1016487" cy="843567"/>
          </a:xfrm>
          <a:prstGeom prst="rect">
            <a:avLst/>
          </a:prstGeom>
        </p:spPr>
      </p:pic>
    </p:spTree>
    <p:extLst>
      <p:ext uri="{BB962C8B-B14F-4D97-AF65-F5344CB8AC3E}">
        <p14:creationId xmlns:p14="http://schemas.microsoft.com/office/powerpoint/2010/main" val="413165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0" y="1478072"/>
            <a:ext cx="6267916" cy="3266251"/>
          </a:xfrm>
        </p:spPr>
        <p:txBody>
          <a:bodyPr>
            <a:noAutofit/>
          </a:bodyPr>
          <a:lstStyle/>
          <a:p>
            <a:pPr marL="817893" lvl="2" indent="-342900">
              <a:buClr>
                <a:schemeClr val="accent2"/>
              </a:buClr>
              <a:buFont typeface="Arial" panose="020B0604020202020204" pitchFamily="34" charset="0"/>
              <a:buChar char="•"/>
            </a:pPr>
            <a:r>
              <a:rPr lang="fr-CA" dirty="0">
                <a:ea typeface="Helvetica Neue"/>
                <a:cs typeface="Helvetica Neue"/>
                <a:sym typeface="Helvetica Neue"/>
              </a:rPr>
              <a:t>Démystifier le </a:t>
            </a:r>
            <a:r>
              <a:rPr lang="fr-CA" dirty="0" smtClean="0">
                <a:ea typeface="Helvetica Neue"/>
                <a:cs typeface="Helvetica Neue"/>
                <a:sym typeface="Helvetica Neue"/>
              </a:rPr>
              <a:t>reset</a:t>
            </a:r>
          </a:p>
          <a:p>
            <a:pPr marL="932193" lvl="2" indent="-457200">
              <a:buClr>
                <a:schemeClr val="accent2"/>
              </a:buClr>
              <a:buFont typeface="+mj-lt"/>
              <a:buAutoNum type="arabicPeriod"/>
            </a:pPr>
            <a:r>
              <a:rPr lang="fr-FR" dirty="0" smtClean="0"/>
              <a:t>Le reset déplace le pointeur de HEAD</a:t>
            </a:r>
            <a:endParaRPr lang="fr-CA" dirty="0" smtClean="0">
              <a:ea typeface="Helvetica Neue"/>
              <a:cs typeface="Helvetica Neue"/>
              <a:sym typeface="Helvetica Neue"/>
            </a:endParaRP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35</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
        <p:nvSpPr>
          <p:cNvPr id="11" name="TextBox 10"/>
          <p:cNvSpPr txBox="1"/>
          <p:nvPr/>
        </p:nvSpPr>
        <p:spPr>
          <a:xfrm>
            <a:off x="0" y="1067756"/>
            <a:ext cx="6850966" cy="461665"/>
          </a:xfrm>
          <a:prstGeom prst="rect">
            <a:avLst/>
          </a:prstGeom>
          <a:noFill/>
        </p:spPr>
        <p:txBody>
          <a:bodyPr wrap="square" rtlCol="0">
            <a:spAutoFit/>
          </a:bodyPr>
          <a:lstStyle/>
          <a:p>
            <a:pPr marL="342900" lvl="1" indent="-342900">
              <a:buClr>
                <a:srgbClr val="0070C0"/>
              </a:buClr>
              <a:buFont typeface="Arial" panose="020B0604020202020204" pitchFamily="34" charset="0"/>
              <a:buChar char="•"/>
            </a:pPr>
            <a:r>
              <a:rPr lang="fr-FR" sz="2400" dirty="0" smtClean="0">
                <a:ea typeface="Helvetica Neue"/>
                <a:cs typeface="Helvetica Neue"/>
                <a:sym typeface="Helvetica Neue"/>
              </a:rPr>
              <a:t>Opérations GIT</a:t>
            </a:r>
            <a:endParaRPr lang="fr-CA" sz="2400" dirty="0"/>
          </a:p>
        </p:txBody>
      </p:sp>
      <p:pic>
        <p:nvPicPr>
          <p:cNvPr id="9" name="Picture 8"/>
          <p:cNvPicPr>
            <a:picLocks noChangeAspect="1"/>
          </p:cNvPicPr>
          <p:nvPr/>
        </p:nvPicPr>
        <p:blipFill>
          <a:blip r:embed="rId3"/>
          <a:stretch>
            <a:fillRect/>
          </a:stretch>
        </p:blipFill>
        <p:spPr>
          <a:xfrm>
            <a:off x="6267917" y="1376660"/>
            <a:ext cx="5425320" cy="4545538"/>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2391" y="458678"/>
            <a:ext cx="1016487" cy="843567"/>
          </a:xfrm>
          <a:prstGeom prst="rect">
            <a:avLst/>
          </a:prstGeom>
        </p:spPr>
      </p:pic>
    </p:spTree>
    <p:extLst>
      <p:ext uri="{BB962C8B-B14F-4D97-AF65-F5344CB8AC3E}">
        <p14:creationId xmlns:p14="http://schemas.microsoft.com/office/powerpoint/2010/main" val="11027320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0" y="1478072"/>
            <a:ext cx="6267916" cy="3266251"/>
          </a:xfrm>
        </p:spPr>
        <p:txBody>
          <a:bodyPr>
            <a:noAutofit/>
          </a:bodyPr>
          <a:lstStyle/>
          <a:p>
            <a:pPr marL="817893" lvl="2" indent="-342900">
              <a:buClr>
                <a:schemeClr val="accent2"/>
              </a:buClr>
              <a:buFont typeface="Arial" panose="020B0604020202020204" pitchFamily="34" charset="0"/>
              <a:buChar char="•"/>
            </a:pPr>
            <a:r>
              <a:rPr lang="fr-CA" dirty="0">
                <a:ea typeface="Helvetica Neue"/>
                <a:cs typeface="Helvetica Neue"/>
                <a:sym typeface="Helvetica Neue"/>
              </a:rPr>
              <a:t>Démystifier le </a:t>
            </a:r>
            <a:r>
              <a:rPr lang="fr-CA" dirty="0" smtClean="0">
                <a:ea typeface="Helvetica Neue"/>
                <a:cs typeface="Helvetica Neue"/>
                <a:sym typeface="Helvetica Neue"/>
              </a:rPr>
              <a:t>reset</a:t>
            </a:r>
          </a:p>
          <a:p>
            <a:pPr marL="932193" lvl="2" indent="-457200">
              <a:buClr>
                <a:schemeClr val="accent2"/>
              </a:buClr>
              <a:buFont typeface="+mj-lt"/>
              <a:buAutoNum type="arabicPeriod"/>
            </a:pPr>
            <a:r>
              <a:rPr lang="fr-FR" dirty="0" smtClean="0"/>
              <a:t>Le reset déplace le pointeur de HEAD</a:t>
            </a:r>
            <a:endParaRPr lang="fr-CA" dirty="0" smtClean="0">
              <a:ea typeface="Helvetica Neue"/>
              <a:cs typeface="Helvetica Neue"/>
              <a:sym typeface="Helvetica Neue"/>
            </a:endParaRP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36</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pic>
        <p:nvPicPr>
          <p:cNvPr id="5" name="Picture 4"/>
          <p:cNvPicPr>
            <a:picLocks noChangeAspect="1"/>
          </p:cNvPicPr>
          <p:nvPr/>
        </p:nvPicPr>
        <p:blipFill>
          <a:blip r:embed="rId3"/>
          <a:stretch>
            <a:fillRect/>
          </a:stretch>
        </p:blipFill>
        <p:spPr>
          <a:xfrm>
            <a:off x="5768047" y="1203413"/>
            <a:ext cx="5703517" cy="4842609"/>
          </a:xfrm>
          <a:prstGeom prst="rect">
            <a:avLst/>
          </a:prstGeom>
        </p:spPr>
      </p:pic>
      <p:sp>
        <p:nvSpPr>
          <p:cNvPr id="11" name="TextBox 10"/>
          <p:cNvSpPr txBox="1"/>
          <p:nvPr/>
        </p:nvSpPr>
        <p:spPr>
          <a:xfrm>
            <a:off x="0" y="1067756"/>
            <a:ext cx="6850966" cy="461665"/>
          </a:xfrm>
          <a:prstGeom prst="rect">
            <a:avLst/>
          </a:prstGeom>
          <a:noFill/>
        </p:spPr>
        <p:txBody>
          <a:bodyPr wrap="square" rtlCol="0">
            <a:spAutoFit/>
          </a:bodyPr>
          <a:lstStyle/>
          <a:p>
            <a:pPr marL="342900" lvl="1" indent="-342900">
              <a:buClr>
                <a:srgbClr val="0070C0"/>
              </a:buClr>
              <a:buFont typeface="Arial" panose="020B0604020202020204" pitchFamily="34" charset="0"/>
              <a:buChar char="•"/>
            </a:pPr>
            <a:r>
              <a:rPr lang="fr-FR" sz="2400" dirty="0" smtClean="0">
                <a:ea typeface="Helvetica Neue"/>
                <a:cs typeface="Helvetica Neue"/>
                <a:sym typeface="Helvetica Neue"/>
              </a:rPr>
              <a:t>Opérations GIT</a:t>
            </a:r>
            <a:endParaRPr lang="fr-CA" sz="2400" dirty="0"/>
          </a:p>
        </p:txBody>
      </p:sp>
      <p:sp>
        <p:nvSpPr>
          <p:cNvPr id="6" name="Oval 5"/>
          <p:cNvSpPr/>
          <p:nvPr/>
        </p:nvSpPr>
        <p:spPr>
          <a:xfrm>
            <a:off x="5712627" y="3642755"/>
            <a:ext cx="2049619" cy="1927913"/>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2" name="Oval 11"/>
          <p:cNvSpPr/>
          <p:nvPr/>
        </p:nvSpPr>
        <p:spPr>
          <a:xfrm>
            <a:off x="9650634" y="1787422"/>
            <a:ext cx="2022378" cy="181376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2391" y="458678"/>
            <a:ext cx="1016487" cy="843567"/>
          </a:xfrm>
          <a:prstGeom prst="rect">
            <a:avLst/>
          </a:prstGeom>
        </p:spPr>
      </p:pic>
    </p:spTree>
    <p:extLst>
      <p:ext uri="{BB962C8B-B14F-4D97-AF65-F5344CB8AC3E}">
        <p14:creationId xmlns:p14="http://schemas.microsoft.com/office/powerpoint/2010/main" val="86847420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0" y="1478072"/>
            <a:ext cx="6056416" cy="3266251"/>
          </a:xfrm>
        </p:spPr>
        <p:txBody>
          <a:bodyPr>
            <a:noAutofit/>
          </a:bodyPr>
          <a:lstStyle/>
          <a:p>
            <a:pPr marL="817893" lvl="2" indent="-342900">
              <a:buClr>
                <a:schemeClr val="accent2"/>
              </a:buClr>
              <a:buFont typeface="Arial" panose="020B0604020202020204" pitchFamily="34" charset="0"/>
              <a:buChar char="•"/>
            </a:pPr>
            <a:r>
              <a:rPr lang="fr-CA" dirty="0">
                <a:ea typeface="Helvetica Neue"/>
                <a:cs typeface="Helvetica Neue"/>
                <a:sym typeface="Helvetica Neue"/>
              </a:rPr>
              <a:t>Démystifier le </a:t>
            </a:r>
            <a:r>
              <a:rPr lang="fr-CA" dirty="0" smtClean="0">
                <a:ea typeface="Helvetica Neue"/>
                <a:cs typeface="Helvetica Neue"/>
                <a:sym typeface="Helvetica Neue"/>
              </a:rPr>
              <a:t>reset</a:t>
            </a:r>
          </a:p>
          <a:p>
            <a:pPr marL="932193" lvl="2" indent="-457200">
              <a:buClr>
                <a:schemeClr val="accent2"/>
              </a:buClr>
              <a:buFont typeface="+mj-lt"/>
              <a:buAutoNum type="arabicPeriod" startAt="2"/>
            </a:pPr>
            <a:r>
              <a:rPr lang="fr-FR" dirty="0" smtClean="0"/>
              <a:t>Mettre </a:t>
            </a:r>
            <a:r>
              <a:rPr lang="fr-FR" dirty="0"/>
              <a:t>à jour </a:t>
            </a:r>
            <a:r>
              <a:rPr lang="fr-FR" dirty="0" smtClean="0"/>
              <a:t>la zone d’index avec </a:t>
            </a:r>
            <a:r>
              <a:rPr lang="fr-FR" dirty="0"/>
              <a:t>le contenu </a:t>
            </a:r>
            <a:r>
              <a:rPr lang="fr-FR" dirty="0" smtClean="0"/>
              <a:t>que l’arbre </a:t>
            </a:r>
            <a:r>
              <a:rPr lang="fr-FR" dirty="0"/>
              <a:t>HEAD pointe </a:t>
            </a:r>
            <a:r>
              <a:rPr lang="fr-FR" dirty="0" smtClean="0"/>
              <a:t>maintenant</a:t>
            </a:r>
            <a:endParaRPr lang="fr-CA" dirty="0" smtClean="0">
              <a:ea typeface="Helvetica Neue"/>
              <a:cs typeface="Helvetica Neue"/>
              <a:sym typeface="Helvetica Neue"/>
            </a:endParaRP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37</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pic>
        <p:nvPicPr>
          <p:cNvPr id="10" name="Picture 9"/>
          <p:cNvPicPr>
            <a:picLocks noChangeAspect="1"/>
          </p:cNvPicPr>
          <p:nvPr/>
        </p:nvPicPr>
        <p:blipFill>
          <a:blip r:embed="rId3"/>
          <a:stretch>
            <a:fillRect/>
          </a:stretch>
        </p:blipFill>
        <p:spPr>
          <a:xfrm>
            <a:off x="6585737" y="1315715"/>
            <a:ext cx="5010522" cy="4158810"/>
          </a:xfrm>
          <a:prstGeom prst="rect">
            <a:avLst/>
          </a:prstGeom>
        </p:spPr>
      </p:pic>
      <p:pic>
        <p:nvPicPr>
          <p:cNvPr id="9" name="Picture 8"/>
          <p:cNvPicPr>
            <a:picLocks noChangeAspect="1"/>
          </p:cNvPicPr>
          <p:nvPr/>
        </p:nvPicPr>
        <p:blipFill>
          <a:blip r:embed="rId4"/>
          <a:stretch>
            <a:fillRect/>
          </a:stretch>
        </p:blipFill>
        <p:spPr>
          <a:xfrm>
            <a:off x="35629" y="4839456"/>
            <a:ext cx="6934416" cy="1360270"/>
          </a:xfrm>
          <a:prstGeom prst="rect">
            <a:avLst/>
          </a:prstGeom>
        </p:spPr>
      </p:pic>
      <p:sp>
        <p:nvSpPr>
          <p:cNvPr id="11" name="TextBox 10"/>
          <p:cNvSpPr txBox="1"/>
          <p:nvPr/>
        </p:nvSpPr>
        <p:spPr>
          <a:xfrm>
            <a:off x="0" y="1067756"/>
            <a:ext cx="6850966" cy="461665"/>
          </a:xfrm>
          <a:prstGeom prst="rect">
            <a:avLst/>
          </a:prstGeom>
          <a:noFill/>
        </p:spPr>
        <p:txBody>
          <a:bodyPr wrap="square" rtlCol="0">
            <a:spAutoFit/>
          </a:bodyPr>
          <a:lstStyle/>
          <a:p>
            <a:pPr marL="342900" lvl="1" indent="-342900">
              <a:buClr>
                <a:srgbClr val="0070C0"/>
              </a:buClr>
              <a:buFont typeface="Arial" panose="020B0604020202020204" pitchFamily="34" charset="0"/>
              <a:buChar char="•"/>
            </a:pPr>
            <a:r>
              <a:rPr lang="fr-FR" sz="2400" dirty="0" smtClean="0">
                <a:ea typeface="Helvetica Neue"/>
                <a:cs typeface="Helvetica Neue"/>
                <a:sym typeface="Helvetica Neue"/>
              </a:rPr>
              <a:t>Opérations GIT</a:t>
            </a:r>
            <a:endParaRPr lang="fr-CA" sz="2400" dirty="0"/>
          </a:p>
        </p:txBody>
      </p: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2391" y="458678"/>
            <a:ext cx="1016487" cy="843567"/>
          </a:xfrm>
          <a:prstGeom prst="rect">
            <a:avLst/>
          </a:prstGeom>
        </p:spPr>
      </p:pic>
    </p:spTree>
    <p:extLst>
      <p:ext uri="{BB962C8B-B14F-4D97-AF65-F5344CB8AC3E}">
        <p14:creationId xmlns:p14="http://schemas.microsoft.com/office/powerpoint/2010/main" val="120701928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800989" y="1524301"/>
            <a:ext cx="5518176" cy="4521722"/>
          </a:xfrm>
          <a:prstGeom prst="rect">
            <a:avLst/>
          </a:prstGeom>
        </p:spPr>
      </p:pic>
      <p:sp>
        <p:nvSpPr>
          <p:cNvPr id="8" name="Content Placeholder 7"/>
          <p:cNvSpPr>
            <a:spLocks noGrp="1"/>
          </p:cNvSpPr>
          <p:nvPr>
            <p:ph sz="half" idx="1"/>
          </p:nvPr>
        </p:nvSpPr>
        <p:spPr>
          <a:xfrm>
            <a:off x="0" y="1478072"/>
            <a:ext cx="6056416" cy="1888583"/>
          </a:xfrm>
        </p:spPr>
        <p:txBody>
          <a:bodyPr>
            <a:noAutofit/>
          </a:bodyPr>
          <a:lstStyle/>
          <a:p>
            <a:pPr marL="817893" lvl="2" indent="-342900">
              <a:buClr>
                <a:schemeClr val="accent2"/>
              </a:buClr>
              <a:buFont typeface="Arial" panose="020B0604020202020204" pitchFamily="34" charset="0"/>
              <a:buChar char="•"/>
            </a:pPr>
            <a:r>
              <a:rPr lang="fr-CA" dirty="0">
                <a:ea typeface="Helvetica Neue"/>
                <a:cs typeface="Helvetica Neue"/>
                <a:sym typeface="Helvetica Neue"/>
              </a:rPr>
              <a:t>Démystifier le </a:t>
            </a:r>
            <a:r>
              <a:rPr lang="fr-CA" dirty="0" smtClean="0">
                <a:ea typeface="Helvetica Neue"/>
                <a:cs typeface="Helvetica Neue"/>
                <a:sym typeface="Helvetica Neue"/>
              </a:rPr>
              <a:t>reset</a:t>
            </a:r>
          </a:p>
          <a:p>
            <a:pPr marL="932193" lvl="2" indent="-457200">
              <a:buClr>
                <a:schemeClr val="accent2"/>
              </a:buClr>
              <a:buFont typeface="+mj-lt"/>
              <a:buAutoNum type="arabicPeriod" startAt="3"/>
            </a:pPr>
            <a:r>
              <a:rPr lang="fr-FR" dirty="0" smtClean="0"/>
              <a:t>Mettre à jour le répertoire de travail pour qu’il soit identique à la zone d’index</a:t>
            </a:r>
            <a:endParaRPr lang="fr-CA" dirty="0" smtClean="0">
              <a:ea typeface="Helvetica Neue"/>
              <a:cs typeface="Helvetica Neue"/>
              <a:sym typeface="Helvetica Neue"/>
            </a:endParaRP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38</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
        <p:nvSpPr>
          <p:cNvPr id="11" name="TextBox 10"/>
          <p:cNvSpPr txBox="1"/>
          <p:nvPr/>
        </p:nvSpPr>
        <p:spPr>
          <a:xfrm>
            <a:off x="0" y="1067756"/>
            <a:ext cx="6850966" cy="461665"/>
          </a:xfrm>
          <a:prstGeom prst="rect">
            <a:avLst/>
          </a:prstGeom>
          <a:noFill/>
        </p:spPr>
        <p:txBody>
          <a:bodyPr wrap="square" rtlCol="0">
            <a:spAutoFit/>
          </a:bodyPr>
          <a:lstStyle/>
          <a:p>
            <a:pPr marL="342900" lvl="1" indent="-342900">
              <a:buClr>
                <a:srgbClr val="0070C0"/>
              </a:buClr>
              <a:buFont typeface="Arial" panose="020B0604020202020204" pitchFamily="34" charset="0"/>
              <a:buChar char="•"/>
            </a:pPr>
            <a:r>
              <a:rPr lang="fr-FR" sz="2400" dirty="0" smtClean="0">
                <a:ea typeface="Helvetica Neue"/>
                <a:cs typeface="Helvetica Neue"/>
                <a:sym typeface="Helvetica Neue"/>
              </a:rPr>
              <a:t>Opérations GIT</a:t>
            </a:r>
            <a:endParaRPr lang="fr-CA" sz="2400" dirty="0"/>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2391" y="458678"/>
            <a:ext cx="1016487" cy="843567"/>
          </a:xfrm>
          <a:prstGeom prst="rect">
            <a:avLst/>
          </a:prstGeom>
        </p:spPr>
      </p:pic>
    </p:spTree>
    <p:extLst>
      <p:ext uri="{BB962C8B-B14F-4D97-AF65-F5344CB8AC3E}">
        <p14:creationId xmlns:p14="http://schemas.microsoft.com/office/powerpoint/2010/main" val="81091788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693519" y="902523"/>
            <a:ext cx="11332225" cy="5300995"/>
          </a:xfrm>
        </p:spPr>
        <p:txBody>
          <a:bodyPr>
            <a:noAutofit/>
          </a:bodyPr>
          <a:lstStyle/>
          <a:p>
            <a:pPr marL="635013" lvl="1" indent="-342900">
              <a:buClr>
                <a:srgbClr val="558AAB"/>
              </a:buClr>
              <a:buFont typeface="Arial" panose="020B0604020202020204" pitchFamily="34" charset="0"/>
              <a:buChar char="•"/>
            </a:pPr>
            <a:r>
              <a:rPr lang="fr-FR" dirty="0" smtClean="0">
                <a:ea typeface="Helvetica Neue"/>
                <a:cs typeface="Helvetica Neue"/>
                <a:sym typeface="Helvetica Neue"/>
              </a:rPr>
              <a:t>Opérations GIT</a:t>
            </a:r>
            <a:endParaRPr lang="fr-CA" dirty="0" smtClean="0">
              <a:ea typeface="Helvetica Neue"/>
              <a:cs typeface="Helvetica Neue"/>
              <a:sym typeface="Helvetica Neue"/>
            </a:endParaRPr>
          </a:p>
          <a:p>
            <a:pPr marL="817893" lvl="2" indent="-342900">
              <a:buClr>
                <a:schemeClr val="accent2"/>
              </a:buClr>
              <a:buFont typeface="Arial" panose="020B0604020202020204" pitchFamily="34" charset="0"/>
              <a:buChar char="•"/>
            </a:pPr>
            <a:r>
              <a:rPr lang="fr-CA" dirty="0" err="1">
                <a:ea typeface="Helvetica Neue"/>
                <a:cs typeface="Helvetica Neue"/>
                <a:sym typeface="Helvetica Neue"/>
              </a:rPr>
              <a:t>M</a:t>
            </a:r>
            <a:r>
              <a:rPr lang="fr-CA" dirty="0" err="1" smtClean="0">
                <a:ea typeface="Helvetica Neue"/>
                <a:cs typeface="Helvetica Neue"/>
                <a:sym typeface="Helvetica Neue"/>
              </a:rPr>
              <a:t>erge</a:t>
            </a:r>
            <a:endParaRPr lang="fr-CA" dirty="0" smtClean="0">
              <a:ea typeface="Helvetica Neue"/>
              <a:cs typeface="Helvetica Neue"/>
              <a:sym typeface="Helvetica Neue"/>
            </a:endParaRPr>
          </a:p>
          <a:p>
            <a:pPr marL="817893" lvl="2" indent="-342900">
              <a:buClr>
                <a:schemeClr val="accent2"/>
              </a:buClr>
              <a:buFont typeface="Arial" panose="020B0604020202020204" pitchFamily="34" charset="0"/>
              <a:buChar char="•"/>
            </a:pPr>
            <a:r>
              <a:rPr lang="fr-FR" dirty="0">
                <a:ea typeface="Helvetica Neue"/>
                <a:cs typeface="Helvetica Neue"/>
                <a:sym typeface="Helvetica Neue"/>
              </a:rPr>
              <a:t>Nous allons démontrer comment combiner les contenus de deux branches différentes. Cette combinaison nous permet :</a:t>
            </a:r>
          </a:p>
          <a:p>
            <a:pPr marL="1000773" lvl="3" indent="-342900">
              <a:buClr>
                <a:schemeClr val="accent2"/>
              </a:buClr>
              <a:buFont typeface="Arial" panose="020B0604020202020204" pitchFamily="34" charset="0"/>
              <a:buChar char="•"/>
            </a:pPr>
            <a:r>
              <a:rPr lang="fr-FR" dirty="0">
                <a:ea typeface="Helvetica Neue"/>
                <a:cs typeface="Helvetica Neue"/>
                <a:sym typeface="Helvetica Neue"/>
              </a:rPr>
              <a:t>de créer une nouvelle branche pour y inclure une nouvelle fonctionnalité</a:t>
            </a:r>
          </a:p>
          <a:p>
            <a:pPr marL="1000773" lvl="3" indent="-342900">
              <a:buClr>
                <a:schemeClr val="accent2"/>
              </a:buClr>
              <a:buFont typeface="Arial" panose="020B0604020202020204" pitchFamily="34" charset="0"/>
              <a:buChar char="•"/>
            </a:pPr>
            <a:r>
              <a:rPr lang="fr-FR" dirty="0">
                <a:ea typeface="Helvetica Neue"/>
                <a:cs typeface="Helvetica Neue"/>
                <a:sym typeface="Helvetica Neue"/>
              </a:rPr>
              <a:t>d’intégrer le contenu de cette nouvelle fonctionnalité à la branche </a:t>
            </a:r>
            <a:r>
              <a:rPr lang="fr-FR" dirty="0" smtClean="0">
                <a:ea typeface="Helvetica Neue"/>
                <a:cs typeface="Helvetica Neue"/>
                <a:sym typeface="Helvetica Neue"/>
              </a:rPr>
              <a:t>d’origine</a:t>
            </a:r>
          </a:p>
          <a:p>
            <a:pPr marL="817893" lvl="2" indent="-342900">
              <a:buClr>
                <a:schemeClr val="accent2"/>
              </a:buClr>
              <a:buFont typeface="Arial" panose="020B0604020202020204" pitchFamily="34" charset="0"/>
              <a:buChar char="•"/>
            </a:pPr>
            <a:r>
              <a:rPr lang="fr-FR" dirty="0" smtClean="0">
                <a:ea typeface="Helvetica Neue"/>
                <a:cs typeface="Helvetica Neue"/>
                <a:sym typeface="Helvetica Neue"/>
              </a:rPr>
              <a:t>Faire </a:t>
            </a:r>
            <a:r>
              <a:rPr lang="fr-FR" dirty="0">
                <a:ea typeface="Helvetica Neue"/>
                <a:cs typeface="Helvetica Neue"/>
                <a:sym typeface="Helvetica Neue"/>
              </a:rPr>
              <a:t>un </a:t>
            </a:r>
            <a:r>
              <a:rPr lang="fr-FR" dirty="0" err="1">
                <a:ea typeface="Helvetica Neue"/>
                <a:cs typeface="Helvetica Neue"/>
                <a:sym typeface="Helvetica Neue"/>
              </a:rPr>
              <a:t>merge</a:t>
            </a:r>
            <a:r>
              <a:rPr lang="fr-FR" dirty="0">
                <a:ea typeface="Helvetica Neue"/>
                <a:cs typeface="Helvetica Neue"/>
                <a:sym typeface="Helvetica Neue"/>
              </a:rPr>
              <a:t> en Git crée un commit spécial qui a deux parents</a:t>
            </a:r>
          </a:p>
          <a:p>
            <a:pPr marL="817893" lvl="2" indent="-342900">
              <a:buClr>
                <a:schemeClr val="accent2"/>
              </a:buClr>
              <a:buFont typeface="Arial" panose="020B0604020202020204" pitchFamily="34" charset="0"/>
              <a:buChar char="•"/>
            </a:pPr>
            <a:r>
              <a:rPr lang="fr-FR" dirty="0">
                <a:ea typeface="Helvetica Neue"/>
                <a:cs typeface="Helvetica Neue"/>
                <a:sym typeface="Helvetica Neue"/>
              </a:rPr>
              <a:t>Le commit inclut le contenu d’un parent </a:t>
            </a:r>
            <a:r>
              <a:rPr lang="fr-FR" dirty="0" smtClean="0">
                <a:ea typeface="Helvetica Neue"/>
                <a:cs typeface="Helvetica Neue"/>
                <a:sym typeface="Helvetica Neue"/>
              </a:rPr>
              <a:t>, le </a:t>
            </a:r>
            <a:r>
              <a:rPr lang="fr-FR" dirty="0">
                <a:ea typeface="Helvetica Neue"/>
                <a:cs typeface="Helvetica Neue"/>
                <a:sym typeface="Helvetica Neue"/>
              </a:rPr>
              <a:t>contenu d’un autre </a:t>
            </a:r>
            <a:r>
              <a:rPr lang="fr-FR" dirty="0" smtClean="0">
                <a:ea typeface="Helvetica Neue"/>
                <a:cs typeface="Helvetica Neue"/>
                <a:sym typeface="Helvetica Neue"/>
              </a:rPr>
              <a:t>parent et </a:t>
            </a:r>
            <a:r>
              <a:rPr lang="fr-FR" dirty="0">
                <a:ea typeface="Helvetica Neue"/>
                <a:cs typeface="Helvetica Neue"/>
                <a:sym typeface="Helvetica Neue"/>
              </a:rPr>
              <a:t>l’ensemble de leurs parents</a:t>
            </a:r>
          </a:p>
          <a:p>
            <a:pPr marL="1000773" lvl="3" indent="-342900">
              <a:buClr>
                <a:schemeClr val="accent2"/>
              </a:buClr>
              <a:buFont typeface="Arial" panose="020B0604020202020204" pitchFamily="34" charset="0"/>
              <a:buChar char="•"/>
            </a:pPr>
            <a:endParaRPr lang="fr-FR" dirty="0">
              <a:ea typeface="Helvetica Neue"/>
              <a:cs typeface="Helvetica Neue"/>
              <a:sym typeface="Helvetica Neue"/>
            </a:endParaRPr>
          </a:p>
          <a:p>
            <a:pPr marL="817893" lvl="2" indent="-342900">
              <a:buClr>
                <a:schemeClr val="accent2"/>
              </a:buClr>
              <a:buFont typeface="Arial" panose="020B0604020202020204" pitchFamily="34" charset="0"/>
              <a:buChar char="•"/>
            </a:pPr>
            <a:endParaRPr lang="fr-CA" dirty="0" smtClean="0">
              <a:ea typeface="Helvetica Neue"/>
              <a:cs typeface="Helvetica Neue"/>
              <a:sym typeface="Helvetica Neue"/>
            </a:endParaRPr>
          </a:p>
          <a:p>
            <a:pPr marL="1008065" lvl="5" indent="0">
              <a:buClr>
                <a:schemeClr val="accent2"/>
              </a:buClr>
              <a:buNone/>
            </a:pPr>
            <a:endParaRPr lang="fr-CA" sz="2400" dirty="0"/>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39</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23502689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454257-7B8D-42C0-8DB2-776EFA202679}"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SONAR &amp; NEXUS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4</a:t>
            </a:fld>
            <a:endParaRPr lang="en-CA"/>
          </a:p>
        </p:txBody>
      </p:sp>
      <p:sp>
        <p:nvSpPr>
          <p:cNvPr id="9" name="Title 8"/>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AUDITOIRE	</a:t>
            </a:r>
            <a:endParaRPr lang="en-CA" dirty="0"/>
          </a:p>
        </p:txBody>
      </p:sp>
      <p:sp>
        <p:nvSpPr>
          <p:cNvPr id="11" name="Text Placeholder 10"/>
          <p:cNvSpPr>
            <a:spLocks noGrp="1"/>
          </p:cNvSpPr>
          <p:nvPr>
            <p:ph type="body" idx="13"/>
          </p:nvPr>
        </p:nvSpPr>
        <p:spPr>
          <a:xfrm>
            <a:off x="956600" y="1648942"/>
            <a:ext cx="9381558" cy="4309405"/>
          </a:xfrm>
        </p:spPr>
        <p:txBody>
          <a:bodyPr/>
          <a:lstStyle/>
          <a:p>
            <a:pPr marL="635013" lvl="1" indent="-342900">
              <a:buClr>
                <a:srgbClr val="558AAB"/>
              </a:buClr>
              <a:buFont typeface="Arial" panose="020B0604020202020204" pitchFamily="34" charset="0"/>
              <a:buChar char="•"/>
            </a:pPr>
            <a:r>
              <a:rPr lang="fr-FR" sz="2100" dirty="0" smtClean="0">
                <a:solidFill>
                  <a:schemeClr val="tx1"/>
                </a:solidFill>
                <a:latin typeface="Helvetica Neue"/>
                <a:ea typeface="Helvetica Neue"/>
                <a:cs typeface="Helvetica Neue"/>
                <a:sym typeface="Helvetica Neue"/>
              </a:rPr>
              <a:t>Administrateur</a:t>
            </a:r>
          </a:p>
          <a:p>
            <a:pPr lvl="1">
              <a:buClr>
                <a:schemeClr val="accent2"/>
              </a:buClr>
            </a:pPr>
            <a:endParaRPr lang="fr-FR" sz="2100" dirty="0">
              <a:solidFill>
                <a:schemeClr val="tx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0223432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693520" y="902523"/>
            <a:ext cx="7089508" cy="5300995"/>
          </a:xfrm>
        </p:spPr>
        <p:txBody>
          <a:bodyPr>
            <a:noAutofit/>
          </a:bodyPr>
          <a:lstStyle/>
          <a:p>
            <a:pPr marL="635013" lvl="1" indent="-342900">
              <a:buClr>
                <a:srgbClr val="558AAB"/>
              </a:buClr>
              <a:buFont typeface="Arial" panose="020B0604020202020204" pitchFamily="34" charset="0"/>
              <a:buChar char="•"/>
            </a:pPr>
            <a:r>
              <a:rPr lang="fr-FR" dirty="0" smtClean="0">
                <a:ea typeface="Helvetica Neue"/>
                <a:cs typeface="Helvetica Neue"/>
                <a:sym typeface="Helvetica Neue"/>
              </a:rPr>
              <a:t>Opérations GIT</a:t>
            </a:r>
            <a:endParaRPr lang="fr-CA" dirty="0" smtClean="0">
              <a:ea typeface="Helvetica Neue"/>
              <a:cs typeface="Helvetica Neue"/>
              <a:sym typeface="Helvetica Neue"/>
            </a:endParaRPr>
          </a:p>
          <a:p>
            <a:pPr marL="817893" lvl="2" indent="-342900">
              <a:buClr>
                <a:schemeClr val="accent2"/>
              </a:buClr>
              <a:buFont typeface="Arial" panose="020B0604020202020204" pitchFamily="34" charset="0"/>
              <a:buChar char="•"/>
            </a:pPr>
            <a:r>
              <a:rPr lang="fr-CA" dirty="0" err="1">
                <a:ea typeface="Helvetica Neue"/>
                <a:cs typeface="Helvetica Neue"/>
                <a:sym typeface="Helvetica Neue"/>
              </a:rPr>
              <a:t>M</a:t>
            </a:r>
            <a:r>
              <a:rPr lang="fr-CA" dirty="0" err="1" smtClean="0">
                <a:ea typeface="Helvetica Neue"/>
                <a:cs typeface="Helvetica Neue"/>
                <a:sym typeface="Helvetica Neue"/>
              </a:rPr>
              <a:t>erge</a:t>
            </a:r>
            <a:endParaRPr lang="fr-CA" dirty="0" smtClean="0">
              <a:ea typeface="Helvetica Neue"/>
              <a:cs typeface="Helvetica Neue"/>
              <a:sym typeface="Helvetica Neue"/>
            </a:endParaRPr>
          </a:p>
          <a:p>
            <a:pPr marL="817893" lvl="2" indent="-342900">
              <a:buClr>
                <a:schemeClr val="accent2"/>
              </a:buClr>
              <a:buFont typeface="Arial" panose="020B0604020202020204" pitchFamily="34" charset="0"/>
              <a:buChar char="•"/>
            </a:pPr>
            <a:r>
              <a:rPr lang="fr-FR" dirty="0">
                <a:ea typeface="Helvetica Neue"/>
                <a:cs typeface="Helvetica Neue"/>
                <a:sym typeface="Helvetica Neue"/>
              </a:rPr>
              <a:t>Nous avons deux </a:t>
            </a:r>
            <a:r>
              <a:rPr lang="fr-FR" dirty="0" smtClean="0">
                <a:ea typeface="Helvetica Neue"/>
                <a:cs typeface="Helvetica Neue"/>
                <a:sym typeface="Helvetica Neue"/>
              </a:rPr>
              <a:t>branches et </a:t>
            </a:r>
            <a:r>
              <a:rPr lang="fr-FR" dirty="0">
                <a:ea typeface="Helvetica Neue"/>
                <a:cs typeface="Helvetica Neue"/>
                <a:sym typeface="Helvetica Neue"/>
              </a:rPr>
              <a:t>chacune a un commit qui lui est propre.</a:t>
            </a:r>
          </a:p>
          <a:p>
            <a:pPr marL="817893" lvl="2" indent="-342900">
              <a:buClr>
                <a:schemeClr val="accent2"/>
              </a:buClr>
              <a:buFont typeface="Arial" panose="020B0604020202020204" pitchFamily="34" charset="0"/>
              <a:buChar char="•"/>
            </a:pPr>
            <a:r>
              <a:rPr lang="fr-FR" dirty="0">
                <a:ea typeface="Helvetica Neue"/>
                <a:cs typeface="Helvetica Neue"/>
                <a:sym typeface="Helvetica Neue"/>
              </a:rPr>
              <a:t>Nous allons fusionner la branche </a:t>
            </a:r>
            <a:r>
              <a:rPr lang="fr-FR" dirty="0" err="1">
                <a:ea typeface="Helvetica Neue"/>
                <a:cs typeface="Helvetica Neue"/>
                <a:sym typeface="Helvetica Neue"/>
              </a:rPr>
              <a:t>bugFix</a:t>
            </a:r>
            <a:r>
              <a:rPr lang="fr-FR" dirty="0">
                <a:ea typeface="Helvetica Neue"/>
                <a:cs typeface="Helvetica Neue"/>
                <a:sym typeface="Helvetica Neue"/>
              </a:rPr>
              <a:t> dans master</a:t>
            </a:r>
          </a:p>
          <a:p>
            <a:pPr marL="817893" lvl="2" indent="-342900">
              <a:buClr>
                <a:schemeClr val="accent2"/>
              </a:buClr>
              <a:buFont typeface="Arial" panose="020B0604020202020204" pitchFamily="34" charset="0"/>
              <a:buChar char="•"/>
            </a:pPr>
            <a:r>
              <a:rPr lang="fr-FR" dirty="0" smtClean="0">
                <a:ea typeface="Helvetica Neue"/>
                <a:cs typeface="Helvetica Neue"/>
                <a:sym typeface="Helvetica Neue"/>
              </a:rPr>
              <a:t>$ git </a:t>
            </a:r>
            <a:r>
              <a:rPr lang="fr-FR" dirty="0" err="1">
                <a:ea typeface="Helvetica Neue"/>
                <a:cs typeface="Helvetica Neue"/>
                <a:sym typeface="Helvetica Neue"/>
              </a:rPr>
              <a:t>merge</a:t>
            </a:r>
            <a:r>
              <a:rPr lang="fr-FR" dirty="0">
                <a:ea typeface="Helvetica Neue"/>
                <a:cs typeface="Helvetica Neue"/>
                <a:sym typeface="Helvetica Neue"/>
              </a:rPr>
              <a:t> </a:t>
            </a:r>
            <a:r>
              <a:rPr lang="fr-FR" dirty="0" err="1">
                <a:ea typeface="Helvetica Neue"/>
                <a:cs typeface="Helvetica Neue"/>
                <a:sym typeface="Helvetica Neue"/>
              </a:rPr>
              <a:t>bugFix</a:t>
            </a:r>
            <a:endParaRPr lang="fr-FR" dirty="0">
              <a:ea typeface="Helvetica Neue"/>
              <a:cs typeface="Helvetica Neue"/>
              <a:sym typeface="Helvetica Neue"/>
            </a:endParaRPr>
          </a:p>
          <a:p>
            <a:pPr marL="817893" lvl="2" indent="-342900">
              <a:buClr>
                <a:schemeClr val="accent2"/>
              </a:buClr>
              <a:buFont typeface="Arial" panose="020B0604020202020204" pitchFamily="34" charset="0"/>
              <a:buChar char="•"/>
            </a:pPr>
            <a:r>
              <a:rPr lang="fr-FR" dirty="0">
                <a:ea typeface="Helvetica Neue"/>
                <a:cs typeface="Helvetica Neue"/>
                <a:sym typeface="Helvetica Neue"/>
              </a:rPr>
              <a:t>nous aurons alors…</a:t>
            </a:r>
          </a:p>
          <a:p>
            <a:pPr marL="1000773" lvl="3" indent="-342900">
              <a:buClr>
                <a:schemeClr val="accent2"/>
              </a:buClr>
              <a:buFont typeface="Arial" panose="020B0604020202020204" pitchFamily="34" charset="0"/>
              <a:buChar char="•"/>
            </a:pPr>
            <a:endParaRPr lang="fr-FR" dirty="0">
              <a:ea typeface="Helvetica Neue"/>
              <a:cs typeface="Helvetica Neue"/>
              <a:sym typeface="Helvetica Neue"/>
            </a:endParaRPr>
          </a:p>
          <a:p>
            <a:pPr marL="817893" lvl="2" indent="-342900">
              <a:buClr>
                <a:schemeClr val="accent2"/>
              </a:buClr>
              <a:buFont typeface="Arial" panose="020B0604020202020204" pitchFamily="34" charset="0"/>
              <a:buChar char="•"/>
            </a:pPr>
            <a:endParaRPr lang="fr-CA" dirty="0" smtClean="0">
              <a:ea typeface="Helvetica Neue"/>
              <a:cs typeface="Helvetica Neue"/>
              <a:sym typeface="Helvetica Neue"/>
            </a:endParaRPr>
          </a:p>
          <a:p>
            <a:pPr marL="1008065" lvl="5" indent="0">
              <a:buClr>
                <a:schemeClr val="accent2"/>
              </a:buClr>
              <a:buNone/>
            </a:pPr>
            <a:endParaRPr lang="fr-CA" sz="2400" dirty="0"/>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40</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grpSp>
        <p:nvGrpSpPr>
          <p:cNvPr id="9" name="Group 8"/>
          <p:cNvGrpSpPr/>
          <p:nvPr/>
        </p:nvGrpSpPr>
        <p:grpSpPr>
          <a:xfrm>
            <a:off x="7675418" y="1158790"/>
            <a:ext cx="3819680" cy="4336540"/>
            <a:chOff x="7228182" y="969751"/>
            <a:chExt cx="3407934" cy="4952837"/>
          </a:xfrm>
        </p:grpSpPr>
        <p:grpSp>
          <p:nvGrpSpPr>
            <p:cNvPr id="10" name="Shape 363"/>
            <p:cNvGrpSpPr/>
            <p:nvPr>
              <p:custDataLst>
                <p:tags r:id="rId1"/>
              </p:custDataLst>
            </p:nvPr>
          </p:nvGrpSpPr>
          <p:grpSpPr>
            <a:xfrm>
              <a:off x="7780632" y="969751"/>
              <a:ext cx="622296" cy="876278"/>
              <a:chOff x="-21" y="-23"/>
              <a:chExt cx="1659456" cy="1752557"/>
            </a:xfrm>
          </p:grpSpPr>
          <p:sp>
            <p:nvSpPr>
              <p:cNvPr id="32" name="Shape 364"/>
              <p:cNvSpPr/>
              <p:nvPr/>
            </p:nvSpPr>
            <p:spPr>
              <a:xfrm>
                <a:off x="-21" y="-23"/>
                <a:ext cx="1659393" cy="1752557"/>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15">
                  <a:alphaModFix/>
                </a:blip>
                <a:tile tx="0" ty="0" sx="100000" sy="100000" flip="none" algn="tl"/>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33" name="Shape 365"/>
              <p:cNvSpPr/>
              <p:nvPr/>
            </p:nvSpPr>
            <p:spPr>
              <a:xfrm>
                <a:off x="0" y="515468"/>
                <a:ext cx="1659434" cy="721665"/>
              </a:xfrm>
              <a:prstGeom prst="rect">
                <a:avLst/>
              </a:prstGeom>
              <a:noFill/>
              <a:ln>
                <a:noFill/>
              </a:ln>
            </p:spPr>
            <p:txBody>
              <a:bodyPr lIns="21175" tIns="21175" rIns="21175" bIns="21175" anchor="ctr" anchorCtr="0">
                <a:noAutofit/>
              </a:bodyPr>
              <a:lstStyle/>
              <a:p>
                <a:pPr algn="ctr">
                  <a:buSzPct val="25000"/>
                </a:pPr>
                <a:r>
                  <a:rPr lang="en-US" sz="1800">
                    <a:solidFill>
                      <a:srgbClr val="DEDEDE"/>
                    </a:solidFill>
                    <a:latin typeface="Helvetica Neue"/>
                    <a:ea typeface="Helvetica Neue"/>
                    <a:cs typeface="Helvetica Neue"/>
                    <a:sym typeface="Helvetica Neue"/>
                  </a:rPr>
                  <a:t>C0</a:t>
                </a:r>
              </a:p>
            </p:txBody>
          </p:sp>
        </p:grpSp>
        <p:sp>
          <p:nvSpPr>
            <p:cNvPr id="11" name="Shape 366"/>
            <p:cNvSpPr/>
            <p:nvPr>
              <p:custDataLst>
                <p:tags r:id="rId2"/>
              </p:custDataLst>
            </p:nvPr>
          </p:nvSpPr>
          <p:spPr>
            <a:xfrm rot="-5412608">
              <a:off x="7397904" y="2439914"/>
              <a:ext cx="1390509" cy="120303"/>
            </a:xfrm>
            <a:prstGeom prst="rightArrow">
              <a:avLst>
                <a:gd name="adj1" fmla="val 47109"/>
                <a:gd name="adj2" fmla="val 259311"/>
              </a:avLst>
            </a:prstGeom>
            <a:blipFill rotWithShape="1">
              <a:blip r:embed="rId16">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12" name="Shape 367"/>
            <p:cNvSpPr/>
            <p:nvPr>
              <p:custDataLst>
                <p:tags r:id="rId3"/>
              </p:custDataLst>
            </p:nvPr>
          </p:nvSpPr>
          <p:spPr>
            <a:xfrm rot="6065234">
              <a:off x="9092970" y="3197759"/>
              <a:ext cx="968781" cy="488050"/>
            </a:xfrm>
            <a:prstGeom prst="rightArrow">
              <a:avLst>
                <a:gd name="adj1" fmla="val 32000"/>
                <a:gd name="adj2" fmla="val 64000"/>
              </a:avLst>
            </a:prstGeom>
            <a:blipFill rotWithShape="1">
              <a:blip r:embed="rId16">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13" name="Shape 368"/>
            <p:cNvSpPr/>
            <p:nvPr>
              <p:custDataLst>
                <p:tags r:id="rId4"/>
              </p:custDataLst>
            </p:nvPr>
          </p:nvSpPr>
          <p:spPr>
            <a:xfrm rot="-4326040">
              <a:off x="7198828" y="3747833"/>
              <a:ext cx="1278691" cy="99724"/>
            </a:xfrm>
            <a:prstGeom prst="rightArrow">
              <a:avLst>
                <a:gd name="adj1" fmla="val 47109"/>
                <a:gd name="adj2" fmla="val 315329"/>
              </a:avLst>
            </a:prstGeom>
            <a:blipFill rotWithShape="1">
              <a:blip r:embed="rId16">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14" name="Shape 369"/>
            <p:cNvSpPr/>
            <p:nvPr>
              <p:custDataLst>
                <p:tags r:id="rId5"/>
              </p:custDataLst>
            </p:nvPr>
          </p:nvSpPr>
          <p:spPr>
            <a:xfrm rot="-5412608">
              <a:off x="7397904" y="2439914"/>
              <a:ext cx="1390509" cy="120303"/>
            </a:xfrm>
            <a:prstGeom prst="rightArrow">
              <a:avLst>
                <a:gd name="adj1" fmla="val 47109"/>
                <a:gd name="adj2" fmla="val 259311"/>
              </a:avLst>
            </a:prstGeom>
            <a:blipFill rotWithShape="1">
              <a:blip r:embed="rId16">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grpSp>
          <p:nvGrpSpPr>
            <p:cNvPr id="15" name="Shape 370"/>
            <p:cNvGrpSpPr/>
            <p:nvPr>
              <p:custDataLst>
                <p:tags r:id="rId6"/>
              </p:custDataLst>
            </p:nvPr>
          </p:nvGrpSpPr>
          <p:grpSpPr>
            <a:xfrm>
              <a:off x="9147723" y="2450959"/>
              <a:ext cx="1488393" cy="635000"/>
              <a:chOff x="0" y="0"/>
              <a:chExt cx="3969048" cy="1270001"/>
            </a:xfrm>
          </p:grpSpPr>
          <p:sp>
            <p:nvSpPr>
              <p:cNvPr id="30" name="Shape 371"/>
              <p:cNvSpPr/>
              <p:nvPr/>
            </p:nvSpPr>
            <p:spPr>
              <a:xfrm>
                <a:off x="0" y="0"/>
                <a:ext cx="3969048" cy="1270001"/>
              </a:xfrm>
              <a:prstGeom prst="roundRect">
                <a:avLst>
                  <a:gd name="adj" fmla="val 15000"/>
                </a:avLst>
              </a:prstGeom>
              <a:blipFill rotWithShape="1">
                <a:blip r:embed="rId17">
                  <a:alphaModFix/>
                </a:blip>
                <a:tile tx="0" ty="0" sx="100000" sy="100000" flip="none" algn="tl"/>
              </a:blipFill>
              <a:ln>
                <a:noFill/>
              </a:ln>
            </p:spPr>
            <p:txBody>
              <a:bodyPr lIns="0" tIns="0" rIns="0" bIns="0" anchor="ctr" anchorCtr="0">
                <a:noAutofit/>
              </a:bodyPr>
              <a:lstStyle/>
              <a:p>
                <a:pPr algn="ctr"/>
                <a:endParaRPr sz="700">
                  <a:latin typeface="Helvetica Neue"/>
                  <a:ea typeface="Helvetica Neue"/>
                  <a:cs typeface="Helvetica Neue"/>
                  <a:sym typeface="Helvetica Neue"/>
                </a:endParaRPr>
              </a:p>
            </p:txBody>
          </p:sp>
          <p:sp>
            <p:nvSpPr>
              <p:cNvPr id="31" name="Shape 372"/>
              <p:cNvSpPr/>
              <p:nvPr/>
            </p:nvSpPr>
            <p:spPr>
              <a:xfrm>
                <a:off x="55795" y="274167"/>
                <a:ext cx="3857457" cy="721665"/>
              </a:xfrm>
              <a:prstGeom prst="rect">
                <a:avLst/>
              </a:prstGeom>
              <a:noFill/>
              <a:ln>
                <a:noFill/>
              </a:ln>
            </p:spPr>
            <p:txBody>
              <a:bodyPr lIns="21175" tIns="21175" rIns="21175" bIns="21175" anchor="ctr" anchorCtr="0">
                <a:noAutofit/>
              </a:bodyPr>
              <a:lstStyle/>
              <a:p>
                <a:pPr algn="ctr">
                  <a:buSzPct val="25000"/>
                </a:pPr>
                <a:r>
                  <a:rPr lang="en-US" sz="1800">
                    <a:solidFill>
                      <a:srgbClr val="DEDEDE"/>
                    </a:solidFill>
                    <a:latin typeface="Helvetica Neue"/>
                    <a:ea typeface="Helvetica Neue"/>
                    <a:cs typeface="Helvetica Neue"/>
                    <a:sym typeface="Helvetica Neue"/>
                  </a:rPr>
                  <a:t>master*</a:t>
                </a:r>
              </a:p>
            </p:txBody>
          </p:sp>
        </p:grpSp>
        <p:sp>
          <p:nvSpPr>
            <p:cNvPr id="16" name="Shape 373"/>
            <p:cNvSpPr/>
            <p:nvPr>
              <p:custDataLst>
                <p:tags r:id="rId7"/>
              </p:custDataLst>
            </p:nvPr>
          </p:nvSpPr>
          <p:spPr>
            <a:xfrm rot="-8238790">
              <a:off x="7633947" y="5092432"/>
              <a:ext cx="1119484" cy="588374"/>
            </a:xfrm>
            <a:prstGeom prst="rightArrow">
              <a:avLst>
                <a:gd name="adj1" fmla="val 32000"/>
                <a:gd name="adj2" fmla="val 64000"/>
              </a:avLst>
            </a:prstGeom>
            <a:blipFill rotWithShape="1">
              <a:blip r:embed="rId16">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grpSp>
          <p:nvGrpSpPr>
            <p:cNvPr id="17" name="Shape 374"/>
            <p:cNvGrpSpPr/>
            <p:nvPr>
              <p:custDataLst>
                <p:tags r:id="rId8"/>
              </p:custDataLst>
            </p:nvPr>
          </p:nvGrpSpPr>
          <p:grpSpPr>
            <a:xfrm>
              <a:off x="7780632" y="2330298"/>
              <a:ext cx="622296" cy="876278"/>
              <a:chOff x="-21" y="-23"/>
              <a:chExt cx="1659456" cy="1752557"/>
            </a:xfrm>
          </p:grpSpPr>
          <p:sp>
            <p:nvSpPr>
              <p:cNvPr id="28" name="Shape 375"/>
              <p:cNvSpPr/>
              <p:nvPr/>
            </p:nvSpPr>
            <p:spPr>
              <a:xfrm>
                <a:off x="-21" y="-23"/>
                <a:ext cx="1659393" cy="1752557"/>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15">
                  <a:alphaModFix/>
                </a:blip>
                <a:tile tx="0" ty="0" sx="100000" sy="100000" flip="none" algn="tl"/>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29" name="Shape 376"/>
              <p:cNvSpPr/>
              <p:nvPr/>
            </p:nvSpPr>
            <p:spPr>
              <a:xfrm>
                <a:off x="0" y="515468"/>
                <a:ext cx="1659434" cy="721665"/>
              </a:xfrm>
              <a:prstGeom prst="rect">
                <a:avLst/>
              </a:prstGeom>
              <a:noFill/>
              <a:ln>
                <a:noFill/>
              </a:ln>
            </p:spPr>
            <p:txBody>
              <a:bodyPr lIns="21175" tIns="21175" rIns="21175" bIns="21175" anchor="ctr" anchorCtr="0">
                <a:noAutofit/>
              </a:bodyPr>
              <a:lstStyle/>
              <a:p>
                <a:pPr algn="ctr">
                  <a:buSzPct val="25000"/>
                </a:pPr>
                <a:r>
                  <a:rPr lang="en-US" sz="1800">
                    <a:solidFill>
                      <a:srgbClr val="DEDEDE"/>
                    </a:solidFill>
                    <a:latin typeface="Helvetica Neue"/>
                    <a:ea typeface="Helvetica Neue"/>
                    <a:cs typeface="Helvetica Neue"/>
                    <a:sym typeface="Helvetica Neue"/>
                  </a:rPr>
                  <a:t>C1</a:t>
                </a:r>
              </a:p>
            </p:txBody>
          </p:sp>
        </p:grpSp>
        <p:grpSp>
          <p:nvGrpSpPr>
            <p:cNvPr id="18" name="Shape 377"/>
            <p:cNvGrpSpPr/>
            <p:nvPr>
              <p:custDataLst>
                <p:tags r:id="rId9"/>
              </p:custDataLst>
            </p:nvPr>
          </p:nvGrpSpPr>
          <p:grpSpPr>
            <a:xfrm>
              <a:off x="7228182" y="4402323"/>
              <a:ext cx="622296" cy="876278"/>
              <a:chOff x="-21" y="-23"/>
              <a:chExt cx="1659456" cy="1752557"/>
            </a:xfrm>
          </p:grpSpPr>
          <p:sp>
            <p:nvSpPr>
              <p:cNvPr id="26" name="Shape 378"/>
              <p:cNvSpPr/>
              <p:nvPr/>
            </p:nvSpPr>
            <p:spPr>
              <a:xfrm>
                <a:off x="-21" y="-23"/>
                <a:ext cx="1659393" cy="1752557"/>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18">
                  <a:alphaModFix/>
                </a:blip>
                <a:tile tx="0" ty="0" sx="100000" sy="100000" flip="none" algn="tl"/>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27" name="Shape 379"/>
              <p:cNvSpPr/>
              <p:nvPr/>
            </p:nvSpPr>
            <p:spPr>
              <a:xfrm>
                <a:off x="0" y="515468"/>
                <a:ext cx="1659434" cy="721665"/>
              </a:xfrm>
              <a:prstGeom prst="rect">
                <a:avLst/>
              </a:prstGeom>
              <a:noFill/>
              <a:ln>
                <a:noFill/>
              </a:ln>
            </p:spPr>
            <p:txBody>
              <a:bodyPr lIns="21175" tIns="21175" rIns="21175" bIns="21175" anchor="ctr" anchorCtr="0">
                <a:noAutofit/>
              </a:bodyPr>
              <a:lstStyle/>
              <a:p>
                <a:pPr algn="ctr">
                  <a:buSzPct val="25000"/>
                </a:pPr>
                <a:r>
                  <a:rPr lang="en-US" sz="1800">
                    <a:solidFill>
                      <a:srgbClr val="DEDEDE"/>
                    </a:solidFill>
                    <a:latin typeface="Helvetica Neue"/>
                    <a:ea typeface="Helvetica Neue"/>
                    <a:cs typeface="Helvetica Neue"/>
                    <a:sym typeface="Helvetica Neue"/>
                  </a:rPr>
                  <a:t>C2</a:t>
                </a:r>
              </a:p>
            </p:txBody>
          </p:sp>
        </p:grpSp>
        <p:grpSp>
          <p:nvGrpSpPr>
            <p:cNvPr id="19" name="Shape 380"/>
            <p:cNvGrpSpPr/>
            <p:nvPr>
              <p:custDataLst>
                <p:tags r:id="rId10"/>
              </p:custDataLst>
            </p:nvPr>
          </p:nvGrpSpPr>
          <p:grpSpPr>
            <a:xfrm>
              <a:off x="8163485" y="5196310"/>
              <a:ext cx="1615381" cy="726278"/>
              <a:chOff x="0" y="0"/>
              <a:chExt cx="4307683" cy="1452556"/>
            </a:xfrm>
          </p:grpSpPr>
          <p:sp>
            <p:nvSpPr>
              <p:cNvPr id="24" name="Shape 381"/>
              <p:cNvSpPr/>
              <p:nvPr/>
            </p:nvSpPr>
            <p:spPr>
              <a:xfrm>
                <a:off x="0" y="0"/>
                <a:ext cx="4307683" cy="1452556"/>
              </a:xfrm>
              <a:prstGeom prst="roundRect">
                <a:avLst>
                  <a:gd name="adj" fmla="val 13115"/>
                </a:avLst>
              </a:prstGeom>
              <a:blipFill rotWithShape="1">
                <a:blip r:embed="rId18">
                  <a:alphaModFix/>
                </a:blip>
                <a:tile tx="0" ty="0" sx="100000" sy="100000" flip="none" algn="tl"/>
              </a:blipFill>
              <a:ln>
                <a:noFill/>
              </a:ln>
            </p:spPr>
            <p:txBody>
              <a:bodyPr lIns="0" tIns="0" rIns="0" bIns="0" anchor="ctr" anchorCtr="0">
                <a:noAutofit/>
              </a:bodyPr>
              <a:lstStyle/>
              <a:p>
                <a:pPr algn="ctr"/>
                <a:endParaRPr sz="700">
                  <a:latin typeface="Helvetica Neue"/>
                  <a:ea typeface="Helvetica Neue"/>
                  <a:cs typeface="Helvetica Neue"/>
                  <a:sym typeface="Helvetica Neue"/>
                </a:endParaRPr>
              </a:p>
            </p:txBody>
          </p:sp>
          <p:sp>
            <p:nvSpPr>
              <p:cNvPr id="25" name="Shape 382"/>
              <p:cNvSpPr/>
              <p:nvPr/>
            </p:nvSpPr>
            <p:spPr>
              <a:xfrm>
                <a:off x="55796" y="365444"/>
                <a:ext cx="4196089" cy="721665"/>
              </a:xfrm>
              <a:prstGeom prst="rect">
                <a:avLst/>
              </a:prstGeom>
              <a:noFill/>
              <a:ln>
                <a:noFill/>
              </a:ln>
            </p:spPr>
            <p:txBody>
              <a:bodyPr lIns="21175" tIns="21175" rIns="21175" bIns="21175" anchor="ctr" anchorCtr="0">
                <a:noAutofit/>
              </a:bodyPr>
              <a:lstStyle/>
              <a:p>
                <a:pPr algn="ctr">
                  <a:buSzPct val="25000"/>
                </a:pPr>
                <a:r>
                  <a:rPr lang="en-US" sz="1800">
                    <a:solidFill>
                      <a:srgbClr val="DEDEDE"/>
                    </a:solidFill>
                    <a:latin typeface="Helvetica Neue"/>
                    <a:ea typeface="Helvetica Neue"/>
                    <a:cs typeface="Helvetica Neue"/>
                    <a:sym typeface="Helvetica Neue"/>
                  </a:rPr>
                  <a:t>bugFix</a:t>
                </a:r>
              </a:p>
            </p:txBody>
          </p:sp>
        </p:grpSp>
        <p:grpSp>
          <p:nvGrpSpPr>
            <p:cNvPr id="20" name="Shape 383"/>
            <p:cNvGrpSpPr/>
            <p:nvPr>
              <p:custDataLst>
                <p:tags r:id="rId11"/>
              </p:custDataLst>
            </p:nvPr>
          </p:nvGrpSpPr>
          <p:grpSpPr>
            <a:xfrm>
              <a:off x="9161757" y="3930497"/>
              <a:ext cx="622296" cy="876278"/>
              <a:chOff x="-21" y="-23"/>
              <a:chExt cx="1659456" cy="1752557"/>
            </a:xfrm>
          </p:grpSpPr>
          <p:sp>
            <p:nvSpPr>
              <p:cNvPr id="22" name="Shape 384"/>
              <p:cNvSpPr/>
              <p:nvPr/>
            </p:nvSpPr>
            <p:spPr>
              <a:xfrm>
                <a:off x="-21" y="-23"/>
                <a:ext cx="1659393" cy="1752557"/>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17">
                  <a:alphaModFix/>
                </a:blip>
                <a:tile tx="0" ty="0" sx="100000" sy="100000" flip="none" algn="tl"/>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23" name="Shape 385"/>
              <p:cNvSpPr/>
              <p:nvPr/>
            </p:nvSpPr>
            <p:spPr>
              <a:xfrm>
                <a:off x="0" y="515468"/>
                <a:ext cx="1659434" cy="721665"/>
              </a:xfrm>
              <a:prstGeom prst="rect">
                <a:avLst/>
              </a:prstGeom>
              <a:noFill/>
              <a:ln>
                <a:noFill/>
              </a:ln>
            </p:spPr>
            <p:txBody>
              <a:bodyPr lIns="21175" tIns="21175" rIns="21175" bIns="21175" anchor="ctr" anchorCtr="0">
                <a:noAutofit/>
              </a:bodyPr>
              <a:lstStyle/>
              <a:p>
                <a:pPr algn="ctr">
                  <a:buSzPct val="25000"/>
                </a:pPr>
                <a:r>
                  <a:rPr lang="en-US" sz="1800">
                    <a:solidFill>
                      <a:srgbClr val="DEDEDE"/>
                    </a:solidFill>
                    <a:latin typeface="Helvetica Neue"/>
                    <a:ea typeface="Helvetica Neue"/>
                    <a:cs typeface="Helvetica Neue"/>
                    <a:sym typeface="Helvetica Neue"/>
                  </a:rPr>
                  <a:t>C3</a:t>
                </a:r>
              </a:p>
            </p:txBody>
          </p:sp>
        </p:grpSp>
        <p:sp>
          <p:nvSpPr>
            <p:cNvPr id="21" name="Shape 386"/>
            <p:cNvSpPr/>
            <p:nvPr>
              <p:custDataLst>
                <p:tags r:id="rId12"/>
              </p:custDataLst>
            </p:nvPr>
          </p:nvSpPr>
          <p:spPr>
            <a:xfrm rot="-7754665">
              <a:off x="7992293" y="3544917"/>
              <a:ext cx="1478589" cy="149285"/>
            </a:xfrm>
            <a:prstGeom prst="rightArrow">
              <a:avLst>
                <a:gd name="adj1" fmla="val 47109"/>
                <a:gd name="adj2" fmla="val 303546"/>
              </a:avLst>
            </a:prstGeom>
            <a:blipFill rotWithShape="1">
              <a:blip r:embed="rId16">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grpSp>
    </p:spTree>
    <p:extLst>
      <p:ext uri="{BB962C8B-B14F-4D97-AF65-F5344CB8AC3E}">
        <p14:creationId xmlns:p14="http://schemas.microsoft.com/office/powerpoint/2010/main" val="5735867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277091" y="902523"/>
            <a:ext cx="6761019" cy="5300995"/>
          </a:xfrm>
        </p:spPr>
        <p:txBody>
          <a:bodyPr>
            <a:noAutofit/>
          </a:bodyPr>
          <a:lstStyle/>
          <a:p>
            <a:pPr marL="635013" lvl="1" indent="-342900">
              <a:buClr>
                <a:srgbClr val="558AAB"/>
              </a:buClr>
              <a:buFont typeface="Arial" panose="020B0604020202020204" pitchFamily="34" charset="0"/>
              <a:buChar char="•"/>
            </a:pPr>
            <a:r>
              <a:rPr lang="fr-FR" dirty="0" smtClean="0">
                <a:ea typeface="Helvetica Neue"/>
                <a:cs typeface="Helvetica Neue"/>
                <a:sym typeface="Helvetica Neue"/>
              </a:rPr>
              <a:t>Opérations GIT</a:t>
            </a:r>
            <a:endParaRPr lang="fr-CA" dirty="0" smtClean="0">
              <a:ea typeface="Helvetica Neue"/>
              <a:cs typeface="Helvetica Neue"/>
              <a:sym typeface="Helvetica Neue"/>
            </a:endParaRPr>
          </a:p>
          <a:p>
            <a:pPr marL="817893" lvl="2" indent="-342900">
              <a:buClr>
                <a:schemeClr val="accent2"/>
              </a:buClr>
              <a:buFont typeface="Arial" panose="020B0604020202020204" pitchFamily="34" charset="0"/>
              <a:buChar char="•"/>
            </a:pPr>
            <a:r>
              <a:rPr lang="fr-CA" dirty="0" err="1">
                <a:ea typeface="Helvetica Neue"/>
                <a:cs typeface="Helvetica Neue"/>
                <a:sym typeface="Helvetica Neue"/>
              </a:rPr>
              <a:t>M</a:t>
            </a:r>
            <a:r>
              <a:rPr lang="fr-CA" dirty="0" err="1" smtClean="0">
                <a:ea typeface="Helvetica Neue"/>
                <a:cs typeface="Helvetica Neue"/>
                <a:sym typeface="Helvetica Neue"/>
              </a:rPr>
              <a:t>erge</a:t>
            </a:r>
            <a:endParaRPr lang="fr-CA" dirty="0" smtClean="0">
              <a:ea typeface="Helvetica Neue"/>
              <a:cs typeface="Helvetica Neue"/>
              <a:sym typeface="Helvetica Neue"/>
            </a:endParaRPr>
          </a:p>
          <a:p>
            <a:pPr marL="1000773" lvl="3" indent="-342900">
              <a:buClr>
                <a:schemeClr val="accent2"/>
              </a:buClr>
              <a:buFont typeface="Arial" panose="020B0604020202020204" pitchFamily="34" charset="0"/>
              <a:buChar char="•"/>
            </a:pPr>
            <a:r>
              <a:rPr lang="fr-FR" dirty="0" smtClean="0">
                <a:ea typeface="Helvetica Neue"/>
                <a:cs typeface="Helvetica Neue"/>
                <a:sym typeface="Helvetica Neue"/>
              </a:rPr>
              <a:t>Master </a:t>
            </a:r>
            <a:r>
              <a:rPr lang="fr-FR" dirty="0">
                <a:ea typeface="Helvetica Neue"/>
                <a:cs typeface="Helvetica Neue"/>
                <a:sym typeface="Helvetica Neue"/>
              </a:rPr>
              <a:t>pointe donc sur un commit qui a deux parents</a:t>
            </a:r>
          </a:p>
          <a:p>
            <a:pPr marL="1000773" lvl="3" indent="-342900">
              <a:buClr>
                <a:schemeClr val="accent2"/>
              </a:buClr>
              <a:buFont typeface="Arial" panose="020B0604020202020204" pitchFamily="34" charset="0"/>
              <a:buChar char="•"/>
            </a:pPr>
            <a:r>
              <a:rPr lang="fr-FR" dirty="0" smtClean="0">
                <a:ea typeface="Helvetica Neue"/>
                <a:cs typeface="Helvetica Neue"/>
                <a:sym typeface="Helvetica Neue"/>
              </a:rPr>
              <a:t>Cela </a:t>
            </a:r>
            <a:r>
              <a:rPr lang="fr-FR" dirty="0">
                <a:ea typeface="Helvetica Neue"/>
                <a:cs typeface="Helvetica Neue"/>
                <a:sym typeface="Helvetica Neue"/>
              </a:rPr>
              <a:t>signifie que master contient maintenant tout le travail du dépôt</a:t>
            </a:r>
          </a:p>
          <a:p>
            <a:pPr marL="1000773" lvl="3" indent="-342900">
              <a:buClr>
                <a:schemeClr val="accent2"/>
              </a:buClr>
              <a:buFont typeface="Arial" panose="020B0604020202020204" pitchFamily="34" charset="0"/>
              <a:buChar char="•"/>
            </a:pPr>
            <a:endParaRPr lang="fr-FR" dirty="0" smtClean="0">
              <a:ea typeface="Helvetica Neue"/>
              <a:cs typeface="Helvetica Neue"/>
              <a:sym typeface="Helvetica Neue"/>
            </a:endParaRPr>
          </a:p>
          <a:p>
            <a:pPr marL="817893" lvl="2" indent="-342900">
              <a:buClr>
                <a:schemeClr val="accent2"/>
              </a:buClr>
              <a:buFont typeface="Arial" panose="020B0604020202020204" pitchFamily="34" charset="0"/>
              <a:buChar char="•"/>
            </a:pPr>
            <a:endParaRPr lang="fr-CA" dirty="0" smtClean="0">
              <a:ea typeface="Helvetica Neue"/>
              <a:cs typeface="Helvetica Neue"/>
              <a:sym typeface="Helvetica Neue"/>
            </a:endParaRPr>
          </a:p>
          <a:p>
            <a:pPr marL="1008065" lvl="5" indent="0">
              <a:buClr>
                <a:schemeClr val="accent2"/>
              </a:buClr>
              <a:buNone/>
            </a:pPr>
            <a:endParaRPr lang="fr-CA" sz="2400" dirty="0"/>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41</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grpSp>
        <p:nvGrpSpPr>
          <p:cNvPr id="34" name="Group 33"/>
          <p:cNvGrpSpPr/>
          <p:nvPr/>
        </p:nvGrpSpPr>
        <p:grpSpPr>
          <a:xfrm>
            <a:off x="7197998" y="1158790"/>
            <a:ext cx="4315129" cy="4161355"/>
            <a:chOff x="5867961" y="270528"/>
            <a:chExt cx="4711005" cy="5806247"/>
          </a:xfrm>
        </p:grpSpPr>
        <p:grpSp>
          <p:nvGrpSpPr>
            <p:cNvPr id="35" name="Shape 393"/>
            <p:cNvGrpSpPr/>
            <p:nvPr>
              <p:custDataLst>
                <p:tags r:id="rId1"/>
              </p:custDataLst>
            </p:nvPr>
          </p:nvGrpSpPr>
          <p:grpSpPr>
            <a:xfrm>
              <a:off x="7780632" y="270528"/>
              <a:ext cx="622296" cy="876278"/>
              <a:chOff x="-21" y="-23"/>
              <a:chExt cx="1659456" cy="1752557"/>
            </a:xfrm>
          </p:grpSpPr>
          <p:sp>
            <p:nvSpPr>
              <p:cNvPr id="62" name="Shape 394"/>
              <p:cNvSpPr/>
              <p:nvPr/>
            </p:nvSpPr>
            <p:spPr>
              <a:xfrm>
                <a:off x="-21" y="-23"/>
                <a:ext cx="1659393" cy="1752557"/>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18">
                  <a:alphaModFix/>
                </a:blip>
                <a:tile tx="0" ty="0" sx="100000" sy="100000" flip="none" algn="tl"/>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63" name="Shape 395"/>
              <p:cNvSpPr/>
              <p:nvPr/>
            </p:nvSpPr>
            <p:spPr>
              <a:xfrm>
                <a:off x="0" y="515468"/>
                <a:ext cx="1659434" cy="721665"/>
              </a:xfrm>
              <a:prstGeom prst="rect">
                <a:avLst/>
              </a:prstGeom>
              <a:noFill/>
              <a:ln>
                <a:noFill/>
              </a:ln>
            </p:spPr>
            <p:txBody>
              <a:bodyPr lIns="21175" tIns="21175" rIns="21175" bIns="21175" anchor="ctr" anchorCtr="0">
                <a:noAutofit/>
              </a:bodyPr>
              <a:lstStyle/>
              <a:p>
                <a:pPr algn="ctr">
                  <a:buSzPct val="25000"/>
                </a:pPr>
                <a:r>
                  <a:rPr lang="en-US" sz="1800">
                    <a:solidFill>
                      <a:srgbClr val="DEDEDE"/>
                    </a:solidFill>
                    <a:latin typeface="Helvetica Neue"/>
                    <a:ea typeface="Helvetica Neue"/>
                    <a:cs typeface="Helvetica Neue"/>
                    <a:sym typeface="Helvetica Neue"/>
                  </a:rPr>
                  <a:t>C0</a:t>
                </a:r>
              </a:p>
            </p:txBody>
          </p:sp>
        </p:grpSp>
        <p:sp>
          <p:nvSpPr>
            <p:cNvPr id="36" name="Shape 396"/>
            <p:cNvSpPr/>
            <p:nvPr>
              <p:custDataLst>
                <p:tags r:id="rId2"/>
              </p:custDataLst>
            </p:nvPr>
          </p:nvSpPr>
          <p:spPr>
            <a:xfrm rot="-5412608">
              <a:off x="7397904" y="1740691"/>
              <a:ext cx="1390509" cy="120303"/>
            </a:xfrm>
            <a:prstGeom prst="rightArrow">
              <a:avLst>
                <a:gd name="adj1" fmla="val 47109"/>
                <a:gd name="adj2" fmla="val 259311"/>
              </a:avLst>
            </a:prstGeom>
            <a:blipFill rotWithShape="1">
              <a:blip r:embed="rId19">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37" name="Shape 397"/>
            <p:cNvSpPr/>
            <p:nvPr>
              <p:custDataLst>
                <p:tags r:id="rId3"/>
              </p:custDataLst>
            </p:nvPr>
          </p:nvSpPr>
          <p:spPr>
            <a:xfrm rot="-8756603">
              <a:off x="9168365" y="4916684"/>
              <a:ext cx="793376" cy="605694"/>
            </a:xfrm>
            <a:prstGeom prst="rightArrow">
              <a:avLst>
                <a:gd name="adj1" fmla="val 32000"/>
                <a:gd name="adj2" fmla="val 64000"/>
              </a:avLst>
            </a:prstGeom>
            <a:blipFill rotWithShape="1">
              <a:blip r:embed="rId19">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38" name="Shape 398"/>
            <p:cNvSpPr/>
            <p:nvPr>
              <p:custDataLst>
                <p:tags r:id="rId4"/>
              </p:custDataLst>
            </p:nvPr>
          </p:nvSpPr>
          <p:spPr>
            <a:xfrm rot="-4326040">
              <a:off x="7198828" y="3048610"/>
              <a:ext cx="1278691" cy="99724"/>
            </a:xfrm>
            <a:prstGeom prst="rightArrow">
              <a:avLst>
                <a:gd name="adj1" fmla="val 47109"/>
                <a:gd name="adj2" fmla="val 315329"/>
              </a:avLst>
            </a:prstGeom>
            <a:blipFill rotWithShape="1">
              <a:blip r:embed="rId19">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39" name="Shape 399"/>
            <p:cNvSpPr/>
            <p:nvPr>
              <p:custDataLst>
                <p:tags r:id="rId5"/>
              </p:custDataLst>
            </p:nvPr>
          </p:nvSpPr>
          <p:spPr>
            <a:xfrm rot="-5412608">
              <a:off x="7397904" y="1740691"/>
              <a:ext cx="1390509" cy="120303"/>
            </a:xfrm>
            <a:prstGeom prst="rightArrow">
              <a:avLst>
                <a:gd name="adj1" fmla="val 47109"/>
                <a:gd name="adj2" fmla="val 259311"/>
              </a:avLst>
            </a:prstGeom>
            <a:blipFill rotWithShape="1">
              <a:blip r:embed="rId19">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grpSp>
          <p:nvGrpSpPr>
            <p:cNvPr id="40" name="Shape 400"/>
            <p:cNvGrpSpPr/>
            <p:nvPr>
              <p:custDataLst>
                <p:tags r:id="rId6"/>
              </p:custDataLst>
            </p:nvPr>
          </p:nvGrpSpPr>
          <p:grpSpPr>
            <a:xfrm>
              <a:off x="9090573" y="5441775"/>
              <a:ext cx="1488393" cy="635000"/>
              <a:chOff x="0" y="0"/>
              <a:chExt cx="3969048" cy="1270001"/>
            </a:xfrm>
          </p:grpSpPr>
          <p:sp>
            <p:nvSpPr>
              <p:cNvPr id="60" name="Shape 401"/>
              <p:cNvSpPr/>
              <p:nvPr/>
            </p:nvSpPr>
            <p:spPr>
              <a:xfrm>
                <a:off x="0" y="0"/>
                <a:ext cx="3969048" cy="1270001"/>
              </a:xfrm>
              <a:prstGeom prst="roundRect">
                <a:avLst>
                  <a:gd name="adj" fmla="val 15000"/>
                </a:avLst>
              </a:prstGeom>
              <a:blipFill rotWithShape="1">
                <a:blip r:embed="rId20">
                  <a:alphaModFix/>
                </a:blip>
                <a:tile tx="0" ty="0" sx="100000" sy="100000" flip="none" algn="tl"/>
              </a:blipFill>
              <a:ln>
                <a:noFill/>
              </a:ln>
            </p:spPr>
            <p:txBody>
              <a:bodyPr lIns="0" tIns="0" rIns="0" bIns="0" anchor="ctr" anchorCtr="0">
                <a:noAutofit/>
              </a:bodyPr>
              <a:lstStyle/>
              <a:p>
                <a:pPr algn="ctr"/>
                <a:endParaRPr sz="700">
                  <a:latin typeface="Helvetica Neue"/>
                  <a:ea typeface="Helvetica Neue"/>
                  <a:cs typeface="Helvetica Neue"/>
                  <a:sym typeface="Helvetica Neue"/>
                </a:endParaRPr>
              </a:p>
            </p:txBody>
          </p:sp>
          <p:sp>
            <p:nvSpPr>
              <p:cNvPr id="61" name="Shape 402"/>
              <p:cNvSpPr/>
              <p:nvPr/>
            </p:nvSpPr>
            <p:spPr>
              <a:xfrm>
                <a:off x="55795" y="274167"/>
                <a:ext cx="3857457" cy="721665"/>
              </a:xfrm>
              <a:prstGeom prst="rect">
                <a:avLst/>
              </a:prstGeom>
              <a:noFill/>
              <a:ln>
                <a:noFill/>
              </a:ln>
            </p:spPr>
            <p:txBody>
              <a:bodyPr lIns="21175" tIns="21175" rIns="21175" bIns="21175" anchor="ctr" anchorCtr="0">
                <a:noAutofit/>
              </a:bodyPr>
              <a:lstStyle/>
              <a:p>
                <a:pPr algn="ctr">
                  <a:buSzPct val="25000"/>
                </a:pPr>
                <a:r>
                  <a:rPr lang="en-US" sz="1800" dirty="0">
                    <a:solidFill>
                      <a:srgbClr val="DEDEDE"/>
                    </a:solidFill>
                    <a:latin typeface="Helvetica Neue"/>
                    <a:ea typeface="Helvetica Neue"/>
                    <a:cs typeface="Helvetica Neue"/>
                    <a:sym typeface="Helvetica Neue"/>
                  </a:rPr>
                  <a:t>master*</a:t>
                </a:r>
              </a:p>
            </p:txBody>
          </p:sp>
        </p:grpSp>
        <p:sp>
          <p:nvSpPr>
            <p:cNvPr id="41" name="Shape 403"/>
            <p:cNvSpPr/>
            <p:nvPr>
              <p:custDataLst>
                <p:tags r:id="rId7"/>
              </p:custDataLst>
            </p:nvPr>
          </p:nvSpPr>
          <p:spPr>
            <a:xfrm rot="2919670">
              <a:off x="6435282" y="3080303"/>
              <a:ext cx="1152744" cy="573637"/>
            </a:xfrm>
            <a:prstGeom prst="rightArrow">
              <a:avLst>
                <a:gd name="adj1" fmla="val 32000"/>
                <a:gd name="adj2" fmla="val 64000"/>
              </a:avLst>
            </a:prstGeom>
            <a:blipFill rotWithShape="1">
              <a:blip r:embed="rId19">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grpSp>
          <p:nvGrpSpPr>
            <p:cNvPr id="42" name="Shape 404"/>
            <p:cNvGrpSpPr/>
            <p:nvPr>
              <p:custDataLst>
                <p:tags r:id="rId8"/>
              </p:custDataLst>
            </p:nvPr>
          </p:nvGrpSpPr>
          <p:grpSpPr>
            <a:xfrm>
              <a:off x="7780632" y="1631075"/>
              <a:ext cx="622296" cy="876278"/>
              <a:chOff x="-21" y="-23"/>
              <a:chExt cx="1659456" cy="1752557"/>
            </a:xfrm>
          </p:grpSpPr>
          <p:sp>
            <p:nvSpPr>
              <p:cNvPr id="58" name="Shape 405"/>
              <p:cNvSpPr/>
              <p:nvPr/>
            </p:nvSpPr>
            <p:spPr>
              <a:xfrm>
                <a:off x="-21" y="-23"/>
                <a:ext cx="1659393" cy="1752557"/>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18">
                  <a:alphaModFix/>
                </a:blip>
                <a:tile tx="0" ty="0" sx="100000" sy="100000" flip="none" algn="tl"/>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59" name="Shape 406"/>
              <p:cNvSpPr/>
              <p:nvPr/>
            </p:nvSpPr>
            <p:spPr>
              <a:xfrm>
                <a:off x="0" y="515468"/>
                <a:ext cx="1659434" cy="721665"/>
              </a:xfrm>
              <a:prstGeom prst="rect">
                <a:avLst/>
              </a:prstGeom>
              <a:noFill/>
              <a:ln>
                <a:noFill/>
              </a:ln>
            </p:spPr>
            <p:txBody>
              <a:bodyPr lIns="21175" tIns="21175" rIns="21175" bIns="21175" anchor="ctr" anchorCtr="0">
                <a:noAutofit/>
              </a:bodyPr>
              <a:lstStyle/>
              <a:p>
                <a:pPr algn="ctr">
                  <a:buSzPct val="25000"/>
                </a:pPr>
                <a:r>
                  <a:rPr lang="en-US" sz="1800">
                    <a:solidFill>
                      <a:srgbClr val="DEDEDE"/>
                    </a:solidFill>
                    <a:latin typeface="Helvetica Neue"/>
                    <a:ea typeface="Helvetica Neue"/>
                    <a:cs typeface="Helvetica Neue"/>
                    <a:sym typeface="Helvetica Neue"/>
                  </a:rPr>
                  <a:t>C1</a:t>
                </a:r>
              </a:p>
            </p:txBody>
          </p:sp>
        </p:grpSp>
        <p:grpSp>
          <p:nvGrpSpPr>
            <p:cNvPr id="43" name="Shape 407"/>
            <p:cNvGrpSpPr/>
            <p:nvPr>
              <p:custDataLst>
                <p:tags r:id="rId9"/>
              </p:custDataLst>
            </p:nvPr>
          </p:nvGrpSpPr>
          <p:grpSpPr>
            <a:xfrm>
              <a:off x="7228182" y="3703100"/>
              <a:ext cx="622296" cy="876278"/>
              <a:chOff x="-21" y="-23"/>
              <a:chExt cx="1659456" cy="1752557"/>
            </a:xfrm>
          </p:grpSpPr>
          <p:sp>
            <p:nvSpPr>
              <p:cNvPr id="56" name="Shape 408"/>
              <p:cNvSpPr/>
              <p:nvPr/>
            </p:nvSpPr>
            <p:spPr>
              <a:xfrm>
                <a:off x="-21" y="-23"/>
                <a:ext cx="1659393" cy="1752557"/>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21">
                  <a:alphaModFix/>
                </a:blip>
                <a:tile tx="0" ty="0" sx="100000" sy="100000" flip="none" algn="tl"/>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57" name="Shape 409"/>
              <p:cNvSpPr/>
              <p:nvPr/>
            </p:nvSpPr>
            <p:spPr>
              <a:xfrm>
                <a:off x="0" y="515468"/>
                <a:ext cx="1659434" cy="721665"/>
              </a:xfrm>
              <a:prstGeom prst="rect">
                <a:avLst/>
              </a:prstGeom>
              <a:noFill/>
              <a:ln>
                <a:noFill/>
              </a:ln>
            </p:spPr>
            <p:txBody>
              <a:bodyPr lIns="21175" tIns="21175" rIns="21175" bIns="21175" anchor="ctr" anchorCtr="0">
                <a:noAutofit/>
              </a:bodyPr>
              <a:lstStyle/>
              <a:p>
                <a:pPr algn="ctr">
                  <a:buSzPct val="25000"/>
                </a:pPr>
                <a:r>
                  <a:rPr lang="en-US" sz="1800">
                    <a:solidFill>
                      <a:srgbClr val="DEDEDE"/>
                    </a:solidFill>
                    <a:latin typeface="Helvetica Neue"/>
                    <a:ea typeface="Helvetica Neue"/>
                    <a:cs typeface="Helvetica Neue"/>
                    <a:sym typeface="Helvetica Neue"/>
                  </a:rPr>
                  <a:t>C2</a:t>
                </a:r>
              </a:p>
            </p:txBody>
          </p:sp>
        </p:grpSp>
        <p:grpSp>
          <p:nvGrpSpPr>
            <p:cNvPr id="44" name="Shape 410"/>
            <p:cNvGrpSpPr/>
            <p:nvPr>
              <p:custDataLst>
                <p:tags r:id="rId10"/>
              </p:custDataLst>
            </p:nvPr>
          </p:nvGrpSpPr>
          <p:grpSpPr>
            <a:xfrm>
              <a:off x="5867961" y="2366637"/>
              <a:ext cx="1615381" cy="726278"/>
              <a:chOff x="0" y="0"/>
              <a:chExt cx="4307683" cy="1452556"/>
            </a:xfrm>
          </p:grpSpPr>
          <p:sp>
            <p:nvSpPr>
              <p:cNvPr id="54" name="Shape 411"/>
              <p:cNvSpPr/>
              <p:nvPr/>
            </p:nvSpPr>
            <p:spPr>
              <a:xfrm>
                <a:off x="0" y="0"/>
                <a:ext cx="4307683" cy="1452556"/>
              </a:xfrm>
              <a:prstGeom prst="roundRect">
                <a:avLst>
                  <a:gd name="adj" fmla="val 13115"/>
                </a:avLst>
              </a:prstGeom>
              <a:blipFill rotWithShape="1">
                <a:blip r:embed="rId21">
                  <a:alphaModFix/>
                </a:blip>
                <a:tile tx="0" ty="0" sx="100000" sy="100000" flip="none" algn="tl"/>
              </a:blipFill>
              <a:ln>
                <a:noFill/>
              </a:ln>
            </p:spPr>
            <p:txBody>
              <a:bodyPr lIns="0" tIns="0" rIns="0" bIns="0" anchor="ctr" anchorCtr="0">
                <a:noAutofit/>
              </a:bodyPr>
              <a:lstStyle/>
              <a:p>
                <a:pPr algn="ctr"/>
                <a:endParaRPr sz="700">
                  <a:latin typeface="Helvetica Neue"/>
                  <a:ea typeface="Helvetica Neue"/>
                  <a:cs typeface="Helvetica Neue"/>
                  <a:sym typeface="Helvetica Neue"/>
                </a:endParaRPr>
              </a:p>
            </p:txBody>
          </p:sp>
          <p:sp>
            <p:nvSpPr>
              <p:cNvPr id="55" name="Shape 412"/>
              <p:cNvSpPr/>
              <p:nvPr/>
            </p:nvSpPr>
            <p:spPr>
              <a:xfrm>
                <a:off x="55796" y="365444"/>
                <a:ext cx="4196089" cy="721665"/>
              </a:xfrm>
              <a:prstGeom prst="rect">
                <a:avLst/>
              </a:prstGeom>
              <a:noFill/>
              <a:ln>
                <a:noFill/>
              </a:ln>
            </p:spPr>
            <p:txBody>
              <a:bodyPr lIns="21175" tIns="21175" rIns="21175" bIns="21175" anchor="ctr" anchorCtr="0">
                <a:noAutofit/>
              </a:bodyPr>
              <a:lstStyle/>
              <a:p>
                <a:pPr algn="ctr">
                  <a:buSzPct val="25000"/>
                </a:pPr>
                <a:r>
                  <a:rPr lang="en-US" sz="1800">
                    <a:solidFill>
                      <a:srgbClr val="DEDEDE"/>
                    </a:solidFill>
                    <a:latin typeface="Helvetica Neue"/>
                    <a:ea typeface="Helvetica Neue"/>
                    <a:cs typeface="Helvetica Neue"/>
                    <a:sym typeface="Helvetica Neue"/>
                  </a:rPr>
                  <a:t>bugFix</a:t>
                </a:r>
              </a:p>
            </p:txBody>
          </p:sp>
        </p:grpSp>
        <p:grpSp>
          <p:nvGrpSpPr>
            <p:cNvPr id="45" name="Shape 413"/>
            <p:cNvGrpSpPr/>
            <p:nvPr>
              <p:custDataLst>
                <p:tags r:id="rId11"/>
              </p:custDataLst>
            </p:nvPr>
          </p:nvGrpSpPr>
          <p:grpSpPr>
            <a:xfrm>
              <a:off x="9161757" y="3231274"/>
              <a:ext cx="622296" cy="876278"/>
              <a:chOff x="-21" y="-23"/>
              <a:chExt cx="1659456" cy="1752557"/>
            </a:xfrm>
          </p:grpSpPr>
          <p:sp>
            <p:nvSpPr>
              <p:cNvPr id="52" name="Shape 414"/>
              <p:cNvSpPr/>
              <p:nvPr/>
            </p:nvSpPr>
            <p:spPr>
              <a:xfrm>
                <a:off x="-21" y="-23"/>
                <a:ext cx="1659393" cy="1752557"/>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20">
                  <a:alphaModFix/>
                </a:blip>
                <a:tile tx="0" ty="0" sx="100000" sy="100000" flip="none" algn="tl"/>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53" name="Shape 415"/>
              <p:cNvSpPr/>
              <p:nvPr/>
            </p:nvSpPr>
            <p:spPr>
              <a:xfrm>
                <a:off x="0" y="515468"/>
                <a:ext cx="1659434" cy="721665"/>
              </a:xfrm>
              <a:prstGeom prst="rect">
                <a:avLst/>
              </a:prstGeom>
              <a:noFill/>
              <a:ln>
                <a:noFill/>
              </a:ln>
            </p:spPr>
            <p:txBody>
              <a:bodyPr lIns="21175" tIns="21175" rIns="21175" bIns="21175" anchor="ctr" anchorCtr="0">
                <a:noAutofit/>
              </a:bodyPr>
              <a:lstStyle/>
              <a:p>
                <a:pPr algn="ctr">
                  <a:buSzPct val="25000"/>
                </a:pPr>
                <a:r>
                  <a:rPr lang="en-US" sz="1800">
                    <a:solidFill>
                      <a:srgbClr val="DEDEDE"/>
                    </a:solidFill>
                    <a:latin typeface="Helvetica Neue"/>
                    <a:ea typeface="Helvetica Neue"/>
                    <a:cs typeface="Helvetica Neue"/>
                    <a:sym typeface="Helvetica Neue"/>
                  </a:rPr>
                  <a:t>C3</a:t>
                </a:r>
              </a:p>
            </p:txBody>
          </p:sp>
        </p:grpSp>
        <p:sp>
          <p:nvSpPr>
            <p:cNvPr id="46" name="Shape 416"/>
            <p:cNvSpPr/>
            <p:nvPr>
              <p:custDataLst>
                <p:tags r:id="rId12"/>
              </p:custDataLst>
            </p:nvPr>
          </p:nvSpPr>
          <p:spPr>
            <a:xfrm rot="-7754665">
              <a:off x="7992293" y="2845694"/>
              <a:ext cx="1478589" cy="149285"/>
            </a:xfrm>
            <a:prstGeom prst="rightArrow">
              <a:avLst>
                <a:gd name="adj1" fmla="val 47109"/>
                <a:gd name="adj2" fmla="val 303546"/>
              </a:avLst>
            </a:prstGeom>
            <a:blipFill rotWithShape="1">
              <a:blip r:embed="rId19">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grpSp>
          <p:nvGrpSpPr>
            <p:cNvPr id="47" name="Shape 417"/>
            <p:cNvGrpSpPr/>
            <p:nvPr>
              <p:custDataLst>
                <p:tags r:id="rId13"/>
              </p:custDataLst>
            </p:nvPr>
          </p:nvGrpSpPr>
          <p:grpSpPr>
            <a:xfrm>
              <a:off x="8647407" y="4501274"/>
              <a:ext cx="622296" cy="876278"/>
              <a:chOff x="-21" y="-23"/>
              <a:chExt cx="1659456" cy="1752557"/>
            </a:xfrm>
          </p:grpSpPr>
          <p:sp>
            <p:nvSpPr>
              <p:cNvPr id="50" name="Shape 418"/>
              <p:cNvSpPr/>
              <p:nvPr/>
            </p:nvSpPr>
            <p:spPr>
              <a:xfrm>
                <a:off x="-21" y="-23"/>
                <a:ext cx="1659393" cy="1752557"/>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20">
                  <a:alphaModFix/>
                </a:blip>
                <a:tile tx="0" ty="0" sx="100000" sy="100000" flip="none" algn="tl"/>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51" name="Shape 419"/>
              <p:cNvSpPr/>
              <p:nvPr/>
            </p:nvSpPr>
            <p:spPr>
              <a:xfrm>
                <a:off x="0" y="515468"/>
                <a:ext cx="1659434" cy="721665"/>
              </a:xfrm>
              <a:prstGeom prst="rect">
                <a:avLst/>
              </a:prstGeom>
              <a:noFill/>
              <a:ln>
                <a:noFill/>
              </a:ln>
            </p:spPr>
            <p:txBody>
              <a:bodyPr lIns="21175" tIns="21175" rIns="21175" bIns="21175" anchor="ctr" anchorCtr="0">
                <a:noAutofit/>
              </a:bodyPr>
              <a:lstStyle/>
              <a:p>
                <a:pPr algn="ctr">
                  <a:buSzPct val="25000"/>
                </a:pPr>
                <a:r>
                  <a:rPr lang="en-US" sz="1800">
                    <a:solidFill>
                      <a:srgbClr val="DEDEDE"/>
                    </a:solidFill>
                    <a:latin typeface="Helvetica Neue"/>
                    <a:ea typeface="Helvetica Neue"/>
                    <a:cs typeface="Helvetica Neue"/>
                    <a:sym typeface="Helvetica Neue"/>
                  </a:rPr>
                  <a:t>C4</a:t>
                </a:r>
              </a:p>
            </p:txBody>
          </p:sp>
        </p:grpSp>
        <p:sp>
          <p:nvSpPr>
            <p:cNvPr id="48" name="Shape 420"/>
            <p:cNvSpPr/>
            <p:nvPr>
              <p:custDataLst>
                <p:tags r:id="rId14"/>
              </p:custDataLst>
            </p:nvPr>
          </p:nvSpPr>
          <p:spPr>
            <a:xfrm rot="-3825382">
              <a:off x="8901519" y="4236988"/>
              <a:ext cx="669623" cy="160722"/>
            </a:xfrm>
            <a:prstGeom prst="rightArrow">
              <a:avLst>
                <a:gd name="adj1" fmla="val 47109"/>
                <a:gd name="adj2" fmla="val 262621"/>
              </a:avLst>
            </a:prstGeom>
            <a:blipFill rotWithShape="1">
              <a:blip r:embed="rId19">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49" name="Shape 421"/>
            <p:cNvSpPr/>
            <p:nvPr>
              <p:custDataLst>
                <p:tags r:id="rId15"/>
              </p:custDataLst>
            </p:nvPr>
          </p:nvSpPr>
          <p:spPr>
            <a:xfrm rot="-8667516">
              <a:off x="7706474" y="4499232"/>
              <a:ext cx="1076569" cy="119272"/>
            </a:xfrm>
            <a:prstGeom prst="rightArrow">
              <a:avLst>
                <a:gd name="adj1" fmla="val 47109"/>
                <a:gd name="adj2" fmla="val 315329"/>
              </a:avLst>
            </a:prstGeom>
            <a:blipFill rotWithShape="1">
              <a:blip r:embed="rId19">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grpSp>
    </p:spTree>
    <p:extLst>
      <p:ext uri="{BB962C8B-B14F-4D97-AF65-F5344CB8AC3E}">
        <p14:creationId xmlns:p14="http://schemas.microsoft.com/office/powerpoint/2010/main" val="36761779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277091" y="902523"/>
            <a:ext cx="11346873" cy="5300995"/>
          </a:xfrm>
        </p:spPr>
        <p:txBody>
          <a:bodyPr>
            <a:noAutofit/>
          </a:bodyPr>
          <a:lstStyle/>
          <a:p>
            <a:pPr marL="635013" lvl="1" indent="-342900">
              <a:buClr>
                <a:srgbClr val="558AAB"/>
              </a:buClr>
              <a:buFont typeface="Arial" panose="020B0604020202020204" pitchFamily="34" charset="0"/>
              <a:buChar char="•"/>
            </a:pPr>
            <a:r>
              <a:rPr lang="fr-FR" dirty="0" smtClean="0">
                <a:ea typeface="Helvetica Neue"/>
                <a:cs typeface="Helvetica Neue"/>
                <a:sym typeface="Helvetica Neue"/>
              </a:rPr>
              <a:t>Opérations GIT</a:t>
            </a:r>
            <a:endParaRPr lang="fr-CA" dirty="0" smtClean="0">
              <a:ea typeface="Helvetica Neue"/>
              <a:cs typeface="Helvetica Neue"/>
              <a:sym typeface="Helvetica Neue"/>
            </a:endParaRPr>
          </a:p>
          <a:p>
            <a:pPr marL="817893" lvl="2" indent="-342900">
              <a:buClr>
                <a:schemeClr val="accent2"/>
              </a:buClr>
              <a:buFont typeface="Arial" panose="020B0604020202020204" pitchFamily="34" charset="0"/>
              <a:buChar char="•"/>
            </a:pPr>
            <a:r>
              <a:rPr lang="fr-CA" dirty="0" err="1">
                <a:ea typeface="Helvetica Neue"/>
                <a:cs typeface="Helvetica Neue"/>
                <a:sym typeface="Helvetica Neue"/>
              </a:rPr>
              <a:t>R</a:t>
            </a:r>
            <a:r>
              <a:rPr lang="fr-CA" dirty="0" err="1" smtClean="0">
                <a:ea typeface="Helvetica Neue"/>
                <a:cs typeface="Helvetica Neue"/>
                <a:sym typeface="Helvetica Neue"/>
              </a:rPr>
              <a:t>ebase</a:t>
            </a:r>
            <a:endParaRPr lang="fr-CA" dirty="0" smtClean="0">
              <a:ea typeface="Helvetica Neue"/>
              <a:cs typeface="Helvetica Neue"/>
              <a:sym typeface="Helvetica Neue"/>
            </a:endParaRPr>
          </a:p>
          <a:p>
            <a:pPr marL="1000773" lvl="3" indent="-342900">
              <a:buClr>
                <a:schemeClr val="accent2"/>
              </a:buClr>
              <a:buFont typeface="Arial" panose="020B0604020202020204" pitchFamily="34" charset="0"/>
              <a:buChar char="•"/>
            </a:pPr>
            <a:r>
              <a:rPr lang="fr-FR" dirty="0">
                <a:ea typeface="Helvetica Neue"/>
                <a:cs typeface="Helvetica Neue"/>
                <a:sym typeface="Helvetica Neue"/>
              </a:rPr>
              <a:t>La seconde façon de combiner le contenu de deux branches est par la fonction </a:t>
            </a:r>
            <a:r>
              <a:rPr lang="fr-FR" dirty="0" err="1">
                <a:ea typeface="Helvetica Neue"/>
                <a:cs typeface="Helvetica Neue"/>
                <a:sym typeface="Helvetica Neue"/>
              </a:rPr>
              <a:t>rebase</a:t>
            </a:r>
            <a:endParaRPr lang="fr-FR" dirty="0">
              <a:ea typeface="Helvetica Neue"/>
              <a:cs typeface="Helvetica Neue"/>
              <a:sym typeface="Helvetica Neue"/>
            </a:endParaRPr>
          </a:p>
          <a:p>
            <a:pPr marL="1000773" lvl="3" indent="-342900">
              <a:buClr>
                <a:schemeClr val="accent2"/>
              </a:buClr>
              <a:buFont typeface="Arial" panose="020B0604020202020204" pitchFamily="34" charset="0"/>
              <a:buChar char="•"/>
            </a:pPr>
            <a:r>
              <a:rPr lang="fr-FR" dirty="0">
                <a:ea typeface="Helvetica Neue"/>
                <a:cs typeface="Helvetica Neue"/>
                <a:sym typeface="Helvetica Neue"/>
              </a:rPr>
              <a:t>La fonction </a:t>
            </a:r>
            <a:r>
              <a:rPr lang="fr-FR" dirty="0" err="1">
                <a:ea typeface="Helvetica Neue"/>
                <a:cs typeface="Helvetica Neue"/>
                <a:sym typeface="Helvetica Neue"/>
              </a:rPr>
              <a:t>rebase</a:t>
            </a:r>
            <a:r>
              <a:rPr lang="fr-FR" dirty="0">
                <a:ea typeface="Helvetica Neue"/>
                <a:cs typeface="Helvetica Neue"/>
                <a:sym typeface="Helvetica Neue"/>
              </a:rPr>
              <a:t> prend un ensemble de </a:t>
            </a:r>
            <a:r>
              <a:rPr lang="fr-FR" dirty="0" err="1">
                <a:ea typeface="Helvetica Neue"/>
                <a:cs typeface="Helvetica Neue"/>
                <a:sym typeface="Helvetica Neue"/>
              </a:rPr>
              <a:t>commits</a:t>
            </a:r>
            <a:r>
              <a:rPr lang="fr-FR" dirty="0">
                <a:ea typeface="Helvetica Neue"/>
                <a:cs typeface="Helvetica Neue"/>
                <a:sym typeface="Helvetica Neue"/>
              </a:rPr>
              <a:t> et les recopie</a:t>
            </a:r>
          </a:p>
          <a:p>
            <a:pPr marL="1000773" lvl="3" indent="-342900">
              <a:buClr>
                <a:schemeClr val="accent2"/>
              </a:buClr>
              <a:buFont typeface="Arial" panose="020B0604020202020204" pitchFamily="34" charset="0"/>
              <a:buChar char="•"/>
            </a:pPr>
            <a:r>
              <a:rPr lang="fr-FR" dirty="0">
                <a:ea typeface="Helvetica Neue"/>
                <a:cs typeface="Helvetica Neue"/>
                <a:sym typeface="Helvetica Neue"/>
              </a:rPr>
              <a:t>L’avantage est de permettre d’obtenir une simple séquence linéaire de </a:t>
            </a:r>
            <a:r>
              <a:rPr lang="fr-FR" dirty="0" err="1" smtClean="0">
                <a:ea typeface="Helvetica Neue"/>
                <a:cs typeface="Helvetica Neue"/>
                <a:sym typeface="Helvetica Neue"/>
              </a:rPr>
              <a:t>commits</a:t>
            </a:r>
            <a:endParaRPr lang="fr-FR" dirty="0" smtClean="0">
              <a:ea typeface="Helvetica Neue"/>
              <a:cs typeface="Helvetica Neue"/>
              <a:sym typeface="Helvetica Neue"/>
            </a:endParaRPr>
          </a:p>
          <a:p>
            <a:pPr marL="817893" lvl="2" indent="-342900">
              <a:buClr>
                <a:schemeClr val="accent2"/>
              </a:buClr>
              <a:buFont typeface="Arial" panose="020B0604020202020204" pitchFamily="34" charset="0"/>
              <a:buChar char="•"/>
            </a:pPr>
            <a:endParaRPr lang="fr-CA" dirty="0" smtClean="0">
              <a:ea typeface="Helvetica Neue"/>
              <a:cs typeface="Helvetica Neue"/>
              <a:sym typeface="Helvetica Neue"/>
            </a:endParaRPr>
          </a:p>
          <a:p>
            <a:pPr marL="1008065" lvl="5" indent="0">
              <a:buClr>
                <a:schemeClr val="accent2"/>
              </a:buClr>
              <a:buNone/>
            </a:pPr>
            <a:endParaRPr lang="fr-CA" sz="2400" dirty="0"/>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42</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5310683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277092" y="902523"/>
            <a:ext cx="6816436" cy="5300995"/>
          </a:xfrm>
        </p:spPr>
        <p:txBody>
          <a:bodyPr>
            <a:noAutofit/>
          </a:bodyPr>
          <a:lstStyle/>
          <a:p>
            <a:pPr marL="635013" lvl="1" indent="-342900">
              <a:buClr>
                <a:srgbClr val="558AAB"/>
              </a:buClr>
              <a:buFont typeface="Arial" panose="020B0604020202020204" pitchFamily="34" charset="0"/>
              <a:buChar char="•"/>
            </a:pPr>
            <a:r>
              <a:rPr lang="fr-FR" dirty="0" smtClean="0">
                <a:ea typeface="Helvetica Neue"/>
                <a:cs typeface="Helvetica Neue"/>
                <a:sym typeface="Helvetica Neue"/>
              </a:rPr>
              <a:t>Opérations GIT</a:t>
            </a:r>
            <a:endParaRPr lang="fr-CA" dirty="0" smtClean="0">
              <a:ea typeface="Helvetica Neue"/>
              <a:cs typeface="Helvetica Neue"/>
              <a:sym typeface="Helvetica Neue"/>
            </a:endParaRPr>
          </a:p>
          <a:p>
            <a:pPr marL="817893" lvl="2" indent="-342900">
              <a:buClr>
                <a:schemeClr val="accent2"/>
              </a:buClr>
              <a:buFont typeface="Arial" panose="020B0604020202020204" pitchFamily="34" charset="0"/>
              <a:buChar char="•"/>
            </a:pPr>
            <a:r>
              <a:rPr lang="fr-CA" dirty="0" err="1">
                <a:ea typeface="Helvetica Neue"/>
                <a:cs typeface="Helvetica Neue"/>
                <a:sym typeface="Helvetica Neue"/>
              </a:rPr>
              <a:t>R</a:t>
            </a:r>
            <a:r>
              <a:rPr lang="fr-CA" dirty="0" err="1" smtClean="0">
                <a:ea typeface="Helvetica Neue"/>
                <a:cs typeface="Helvetica Neue"/>
                <a:sym typeface="Helvetica Neue"/>
              </a:rPr>
              <a:t>ebase</a:t>
            </a:r>
            <a:endParaRPr lang="fr-CA" dirty="0" smtClean="0">
              <a:ea typeface="Helvetica Neue"/>
              <a:cs typeface="Helvetica Neue"/>
              <a:sym typeface="Helvetica Neue"/>
            </a:endParaRPr>
          </a:p>
          <a:p>
            <a:pPr marL="1000773" lvl="3" indent="-342900">
              <a:buClr>
                <a:schemeClr val="accent2"/>
              </a:buClr>
              <a:buFont typeface="Arial" panose="020B0604020202020204" pitchFamily="34" charset="0"/>
              <a:buChar char="•"/>
            </a:pPr>
            <a:r>
              <a:rPr lang="fr-FR" dirty="0">
                <a:ea typeface="Helvetica Neue"/>
                <a:cs typeface="Helvetica Neue"/>
                <a:sym typeface="Helvetica Neue"/>
              </a:rPr>
              <a:t>Nous voulons transférer notre travail de la branche </a:t>
            </a:r>
            <a:r>
              <a:rPr lang="fr-FR" dirty="0" err="1">
                <a:ea typeface="Helvetica Neue"/>
                <a:cs typeface="Helvetica Neue"/>
                <a:sym typeface="Helvetica Neue"/>
              </a:rPr>
              <a:t>bugfix</a:t>
            </a:r>
            <a:r>
              <a:rPr lang="fr-FR" dirty="0">
                <a:ea typeface="Helvetica Neue"/>
                <a:cs typeface="Helvetica Neue"/>
                <a:sym typeface="Helvetica Neue"/>
              </a:rPr>
              <a:t> directement sur le travail existant dans master</a:t>
            </a:r>
          </a:p>
          <a:p>
            <a:pPr marL="1000773" lvl="3" indent="-342900">
              <a:buClr>
                <a:schemeClr val="accent2"/>
              </a:buClr>
              <a:buFont typeface="Arial" panose="020B0604020202020204" pitchFamily="34" charset="0"/>
              <a:buChar char="•"/>
            </a:pPr>
            <a:r>
              <a:rPr lang="fr-FR" dirty="0">
                <a:ea typeface="Helvetica Neue"/>
                <a:cs typeface="Helvetica Neue"/>
                <a:sym typeface="Helvetica Neue"/>
              </a:rPr>
              <a:t>On aura alors l’impression que ces deux travaux ont été fait séquentiellement (et non en parallèle).</a:t>
            </a:r>
          </a:p>
          <a:p>
            <a:pPr marL="1000773" lvl="3" indent="-342900">
              <a:buClr>
                <a:schemeClr val="accent2"/>
              </a:buClr>
              <a:buFont typeface="Arial" panose="020B0604020202020204" pitchFamily="34" charset="0"/>
              <a:buChar char="•"/>
            </a:pPr>
            <a:r>
              <a:rPr lang="fr-FR" dirty="0">
                <a:ea typeface="Helvetica Neue"/>
                <a:cs typeface="Helvetica Neue"/>
                <a:sym typeface="Helvetica Neue"/>
              </a:rPr>
              <a:t>Avec la commande:</a:t>
            </a:r>
          </a:p>
          <a:p>
            <a:pPr marL="1000773" lvl="3" indent="-342900">
              <a:buClr>
                <a:schemeClr val="accent2"/>
              </a:buClr>
              <a:buFont typeface="Arial" panose="020B0604020202020204" pitchFamily="34" charset="0"/>
              <a:buChar char="•"/>
            </a:pPr>
            <a:r>
              <a:rPr lang="fr-FR" dirty="0">
                <a:ea typeface="Helvetica Neue"/>
                <a:cs typeface="Helvetica Neue"/>
                <a:sym typeface="Helvetica Neue"/>
              </a:rPr>
              <a:t>$git </a:t>
            </a:r>
            <a:r>
              <a:rPr lang="fr-FR" dirty="0" err="1">
                <a:ea typeface="Helvetica Neue"/>
                <a:cs typeface="Helvetica Neue"/>
                <a:sym typeface="Helvetica Neue"/>
              </a:rPr>
              <a:t>rebase</a:t>
            </a:r>
            <a:endParaRPr lang="fr-FR" dirty="0">
              <a:ea typeface="Helvetica Neue"/>
              <a:cs typeface="Helvetica Neue"/>
              <a:sym typeface="Helvetica Neue"/>
            </a:endParaRPr>
          </a:p>
          <a:p>
            <a:pPr marL="1000773" lvl="3" indent="-342900">
              <a:buClr>
                <a:schemeClr val="accent2"/>
              </a:buClr>
              <a:buFont typeface="Arial" panose="020B0604020202020204" pitchFamily="34" charset="0"/>
              <a:buChar char="•"/>
            </a:pPr>
            <a:r>
              <a:rPr lang="fr-FR" dirty="0">
                <a:ea typeface="Helvetica Neue"/>
                <a:cs typeface="Helvetica Neue"/>
                <a:sym typeface="Helvetica Neue"/>
              </a:rPr>
              <a:t>N</a:t>
            </a:r>
            <a:r>
              <a:rPr lang="fr-FR" dirty="0" smtClean="0">
                <a:ea typeface="Helvetica Neue"/>
                <a:cs typeface="Helvetica Neue"/>
                <a:sym typeface="Helvetica Neue"/>
              </a:rPr>
              <a:t>ous </a:t>
            </a:r>
            <a:r>
              <a:rPr lang="fr-FR" dirty="0">
                <a:ea typeface="Helvetica Neue"/>
                <a:cs typeface="Helvetica Neue"/>
                <a:sym typeface="Helvetica Neue"/>
              </a:rPr>
              <a:t>aurons</a:t>
            </a:r>
            <a:r>
              <a:rPr lang="fr-FR" dirty="0" smtClean="0">
                <a:ea typeface="Helvetica Neue"/>
                <a:cs typeface="Helvetica Neue"/>
                <a:sym typeface="Helvetica Neue"/>
              </a:rPr>
              <a:t>…</a:t>
            </a:r>
            <a:endParaRPr lang="fr-CA" dirty="0" smtClean="0">
              <a:ea typeface="Helvetica Neue"/>
              <a:cs typeface="Helvetica Neue"/>
              <a:sym typeface="Helvetica Neue"/>
            </a:endParaRPr>
          </a:p>
          <a:p>
            <a:pPr marL="1008065" lvl="5" indent="0">
              <a:buClr>
                <a:schemeClr val="accent2"/>
              </a:buClr>
              <a:buNone/>
            </a:pPr>
            <a:endParaRPr lang="fr-CA" sz="2400" dirty="0"/>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43</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grpSp>
        <p:nvGrpSpPr>
          <p:cNvPr id="5" name="Group 4"/>
          <p:cNvGrpSpPr/>
          <p:nvPr/>
        </p:nvGrpSpPr>
        <p:grpSpPr>
          <a:xfrm>
            <a:off x="6114937" y="1243895"/>
            <a:ext cx="5481317" cy="4128722"/>
            <a:chOff x="5630028" y="969751"/>
            <a:chExt cx="4968437" cy="4851599"/>
          </a:xfrm>
        </p:grpSpPr>
        <p:grpSp>
          <p:nvGrpSpPr>
            <p:cNvPr id="9" name="Shape 475"/>
            <p:cNvGrpSpPr/>
            <p:nvPr>
              <p:custDataLst>
                <p:tags r:id="rId1"/>
              </p:custDataLst>
            </p:nvPr>
          </p:nvGrpSpPr>
          <p:grpSpPr>
            <a:xfrm>
              <a:off x="7780632" y="969751"/>
              <a:ext cx="622296" cy="876278"/>
              <a:chOff x="-21" y="-23"/>
              <a:chExt cx="1659456" cy="1752557"/>
            </a:xfrm>
          </p:grpSpPr>
          <p:sp>
            <p:nvSpPr>
              <p:cNvPr id="10" name="Shape 476"/>
              <p:cNvSpPr/>
              <p:nvPr/>
            </p:nvSpPr>
            <p:spPr>
              <a:xfrm>
                <a:off x="-21" y="-23"/>
                <a:ext cx="1659393" cy="1752557"/>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15">
                  <a:alphaModFix/>
                </a:blip>
                <a:tile tx="0" ty="0" sx="100000" sy="100000" flip="none" algn="tl"/>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11" name="Shape 477"/>
              <p:cNvSpPr/>
              <p:nvPr/>
            </p:nvSpPr>
            <p:spPr>
              <a:xfrm>
                <a:off x="0" y="515468"/>
                <a:ext cx="1659434" cy="721665"/>
              </a:xfrm>
              <a:prstGeom prst="rect">
                <a:avLst/>
              </a:prstGeom>
              <a:noFill/>
              <a:ln>
                <a:noFill/>
              </a:ln>
            </p:spPr>
            <p:txBody>
              <a:bodyPr lIns="21175" tIns="21175" rIns="21175" bIns="21175" anchor="ctr" anchorCtr="0">
                <a:noAutofit/>
              </a:bodyPr>
              <a:lstStyle/>
              <a:p>
                <a:pPr algn="ctr">
                  <a:buSzPct val="25000"/>
                </a:pPr>
                <a:r>
                  <a:rPr lang="en-US" sz="1800">
                    <a:solidFill>
                      <a:srgbClr val="DEDEDE"/>
                    </a:solidFill>
                    <a:latin typeface="Helvetica Neue"/>
                    <a:ea typeface="Helvetica Neue"/>
                    <a:cs typeface="Helvetica Neue"/>
                    <a:sym typeface="Helvetica Neue"/>
                  </a:rPr>
                  <a:t>C0</a:t>
                </a:r>
              </a:p>
            </p:txBody>
          </p:sp>
        </p:grpSp>
        <p:sp>
          <p:nvSpPr>
            <p:cNvPr id="12" name="Shape 478"/>
            <p:cNvSpPr/>
            <p:nvPr>
              <p:custDataLst>
                <p:tags r:id="rId2"/>
              </p:custDataLst>
            </p:nvPr>
          </p:nvSpPr>
          <p:spPr>
            <a:xfrm rot="-5412608">
              <a:off x="7397904" y="2439914"/>
              <a:ext cx="1390509" cy="120303"/>
            </a:xfrm>
            <a:prstGeom prst="rightArrow">
              <a:avLst>
                <a:gd name="adj1" fmla="val 47109"/>
                <a:gd name="adj2" fmla="val 259311"/>
              </a:avLst>
            </a:prstGeom>
            <a:blipFill rotWithShape="1">
              <a:blip r:embed="rId16">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13" name="Shape 479"/>
            <p:cNvSpPr/>
            <p:nvPr>
              <p:custDataLst>
                <p:tags r:id="rId3"/>
              </p:custDataLst>
            </p:nvPr>
          </p:nvSpPr>
          <p:spPr>
            <a:xfrm rot="5655854">
              <a:off x="9026371" y="3194192"/>
              <a:ext cx="980414" cy="478168"/>
            </a:xfrm>
            <a:prstGeom prst="rightArrow">
              <a:avLst>
                <a:gd name="adj1" fmla="val 32000"/>
                <a:gd name="adj2" fmla="val 64000"/>
              </a:avLst>
            </a:prstGeom>
            <a:blipFill rotWithShape="1">
              <a:blip r:embed="rId17">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14" name="Shape 480"/>
            <p:cNvSpPr/>
            <p:nvPr>
              <p:custDataLst>
                <p:tags r:id="rId4"/>
              </p:custDataLst>
            </p:nvPr>
          </p:nvSpPr>
          <p:spPr>
            <a:xfrm rot="-4326040">
              <a:off x="7198828" y="3747833"/>
              <a:ext cx="1278691" cy="99724"/>
            </a:xfrm>
            <a:prstGeom prst="rightArrow">
              <a:avLst>
                <a:gd name="adj1" fmla="val 47109"/>
                <a:gd name="adj2" fmla="val 315329"/>
              </a:avLst>
            </a:prstGeom>
            <a:blipFill rotWithShape="1">
              <a:blip r:embed="rId16">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15" name="Shape 481"/>
            <p:cNvSpPr/>
            <p:nvPr>
              <p:custDataLst>
                <p:tags r:id="rId5"/>
              </p:custDataLst>
            </p:nvPr>
          </p:nvSpPr>
          <p:spPr>
            <a:xfrm rot="-5412608">
              <a:off x="7397904" y="2439914"/>
              <a:ext cx="1390509" cy="120303"/>
            </a:xfrm>
            <a:prstGeom prst="rightArrow">
              <a:avLst>
                <a:gd name="adj1" fmla="val 47109"/>
                <a:gd name="adj2" fmla="val 259311"/>
              </a:avLst>
            </a:prstGeom>
            <a:blipFill rotWithShape="1">
              <a:blip r:embed="rId16">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grpSp>
          <p:nvGrpSpPr>
            <p:cNvPr id="16" name="Shape 482"/>
            <p:cNvGrpSpPr/>
            <p:nvPr>
              <p:custDataLst>
                <p:tags r:id="rId6"/>
              </p:custDataLst>
            </p:nvPr>
          </p:nvGrpSpPr>
          <p:grpSpPr>
            <a:xfrm>
              <a:off x="5630028" y="5186350"/>
              <a:ext cx="1488393" cy="635000"/>
              <a:chOff x="0" y="0"/>
              <a:chExt cx="3969048" cy="1270001"/>
            </a:xfrm>
          </p:grpSpPr>
          <p:sp>
            <p:nvSpPr>
              <p:cNvPr id="17" name="Shape 483"/>
              <p:cNvSpPr/>
              <p:nvPr/>
            </p:nvSpPr>
            <p:spPr>
              <a:xfrm>
                <a:off x="0" y="0"/>
                <a:ext cx="3969048" cy="1270001"/>
              </a:xfrm>
              <a:prstGeom prst="roundRect">
                <a:avLst>
                  <a:gd name="adj" fmla="val 15000"/>
                </a:avLst>
              </a:prstGeom>
              <a:blipFill rotWithShape="1">
                <a:blip r:embed="rId18">
                  <a:alphaModFix/>
                </a:blip>
                <a:tile tx="0" ty="0" sx="100000" sy="100000" flip="none" algn="tl"/>
              </a:blipFill>
              <a:ln>
                <a:noFill/>
              </a:ln>
            </p:spPr>
            <p:txBody>
              <a:bodyPr lIns="0" tIns="0" rIns="0" bIns="0" anchor="ctr" anchorCtr="0">
                <a:noAutofit/>
              </a:bodyPr>
              <a:lstStyle/>
              <a:p>
                <a:pPr algn="ctr"/>
                <a:endParaRPr sz="700">
                  <a:latin typeface="Helvetica Neue"/>
                  <a:ea typeface="Helvetica Neue"/>
                  <a:cs typeface="Helvetica Neue"/>
                  <a:sym typeface="Helvetica Neue"/>
                </a:endParaRPr>
              </a:p>
            </p:txBody>
          </p:sp>
          <p:sp>
            <p:nvSpPr>
              <p:cNvPr id="18" name="Shape 484"/>
              <p:cNvSpPr/>
              <p:nvPr/>
            </p:nvSpPr>
            <p:spPr>
              <a:xfrm>
                <a:off x="55795" y="274167"/>
                <a:ext cx="3857457" cy="721665"/>
              </a:xfrm>
              <a:prstGeom prst="rect">
                <a:avLst/>
              </a:prstGeom>
              <a:noFill/>
              <a:ln>
                <a:noFill/>
              </a:ln>
            </p:spPr>
            <p:txBody>
              <a:bodyPr lIns="21175" tIns="21175" rIns="21175" bIns="21175" anchor="ctr" anchorCtr="0">
                <a:noAutofit/>
              </a:bodyPr>
              <a:lstStyle/>
              <a:p>
                <a:pPr algn="ctr">
                  <a:buSzPct val="25000"/>
                </a:pPr>
                <a:r>
                  <a:rPr lang="en-US" sz="1800">
                    <a:solidFill>
                      <a:srgbClr val="DEDEDE"/>
                    </a:solidFill>
                    <a:latin typeface="Helvetica Neue"/>
                    <a:ea typeface="Helvetica Neue"/>
                    <a:cs typeface="Helvetica Neue"/>
                    <a:sym typeface="Helvetica Neue"/>
                  </a:rPr>
                  <a:t>master</a:t>
                </a:r>
              </a:p>
            </p:txBody>
          </p:sp>
        </p:grpSp>
        <p:sp>
          <p:nvSpPr>
            <p:cNvPr id="19" name="Shape 485"/>
            <p:cNvSpPr/>
            <p:nvPr>
              <p:custDataLst>
                <p:tags r:id="rId7"/>
              </p:custDataLst>
            </p:nvPr>
          </p:nvSpPr>
          <p:spPr>
            <a:xfrm rot="-1252470">
              <a:off x="6241229" y="4764747"/>
              <a:ext cx="1029685" cy="624417"/>
            </a:xfrm>
            <a:prstGeom prst="rightArrow">
              <a:avLst>
                <a:gd name="adj1" fmla="val 32000"/>
                <a:gd name="adj2" fmla="val 64000"/>
              </a:avLst>
            </a:prstGeom>
            <a:blipFill rotWithShape="1">
              <a:blip r:embed="rId18">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grpSp>
          <p:nvGrpSpPr>
            <p:cNvPr id="20" name="Shape 486"/>
            <p:cNvGrpSpPr/>
            <p:nvPr>
              <p:custDataLst>
                <p:tags r:id="rId8"/>
              </p:custDataLst>
            </p:nvPr>
          </p:nvGrpSpPr>
          <p:grpSpPr>
            <a:xfrm>
              <a:off x="7780632" y="2330298"/>
              <a:ext cx="622296" cy="876278"/>
              <a:chOff x="-21" y="-23"/>
              <a:chExt cx="1659456" cy="1752557"/>
            </a:xfrm>
          </p:grpSpPr>
          <p:sp>
            <p:nvSpPr>
              <p:cNvPr id="21" name="Shape 487"/>
              <p:cNvSpPr/>
              <p:nvPr/>
            </p:nvSpPr>
            <p:spPr>
              <a:xfrm>
                <a:off x="-21" y="-23"/>
                <a:ext cx="1659393" cy="1752557"/>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15">
                  <a:alphaModFix/>
                </a:blip>
                <a:tile tx="0" ty="0" sx="100000" sy="100000" flip="none" algn="tl"/>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22" name="Shape 488"/>
              <p:cNvSpPr/>
              <p:nvPr/>
            </p:nvSpPr>
            <p:spPr>
              <a:xfrm>
                <a:off x="0" y="515468"/>
                <a:ext cx="1659434" cy="721665"/>
              </a:xfrm>
              <a:prstGeom prst="rect">
                <a:avLst/>
              </a:prstGeom>
              <a:noFill/>
              <a:ln>
                <a:noFill/>
              </a:ln>
            </p:spPr>
            <p:txBody>
              <a:bodyPr lIns="21175" tIns="21175" rIns="21175" bIns="21175" anchor="ctr" anchorCtr="0">
                <a:noAutofit/>
              </a:bodyPr>
              <a:lstStyle/>
              <a:p>
                <a:pPr algn="ctr">
                  <a:buSzPct val="25000"/>
                </a:pPr>
                <a:r>
                  <a:rPr lang="en-US" sz="1800">
                    <a:solidFill>
                      <a:srgbClr val="DEDEDE"/>
                    </a:solidFill>
                    <a:latin typeface="Helvetica Neue"/>
                    <a:ea typeface="Helvetica Neue"/>
                    <a:cs typeface="Helvetica Neue"/>
                    <a:sym typeface="Helvetica Neue"/>
                  </a:rPr>
                  <a:t>C1</a:t>
                </a:r>
              </a:p>
            </p:txBody>
          </p:sp>
        </p:grpSp>
        <p:grpSp>
          <p:nvGrpSpPr>
            <p:cNvPr id="23" name="Shape 489"/>
            <p:cNvGrpSpPr/>
            <p:nvPr>
              <p:custDataLst>
                <p:tags r:id="rId9"/>
              </p:custDataLst>
            </p:nvPr>
          </p:nvGrpSpPr>
          <p:grpSpPr>
            <a:xfrm>
              <a:off x="7228182" y="4402323"/>
              <a:ext cx="622296" cy="876278"/>
              <a:chOff x="-21" y="-23"/>
              <a:chExt cx="1659456" cy="1752557"/>
            </a:xfrm>
          </p:grpSpPr>
          <p:sp>
            <p:nvSpPr>
              <p:cNvPr id="24" name="Shape 490"/>
              <p:cNvSpPr/>
              <p:nvPr/>
            </p:nvSpPr>
            <p:spPr>
              <a:xfrm>
                <a:off x="-21" y="-23"/>
                <a:ext cx="1659393" cy="1752557"/>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18">
                  <a:alphaModFix/>
                </a:blip>
                <a:tile tx="0" ty="0" sx="100000" sy="100000" flip="none" algn="tl"/>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25" name="Shape 491"/>
              <p:cNvSpPr/>
              <p:nvPr/>
            </p:nvSpPr>
            <p:spPr>
              <a:xfrm>
                <a:off x="0" y="515468"/>
                <a:ext cx="1659434" cy="721665"/>
              </a:xfrm>
              <a:prstGeom prst="rect">
                <a:avLst/>
              </a:prstGeom>
              <a:noFill/>
              <a:ln>
                <a:noFill/>
              </a:ln>
            </p:spPr>
            <p:txBody>
              <a:bodyPr lIns="21175" tIns="21175" rIns="21175" bIns="21175" anchor="ctr" anchorCtr="0">
                <a:noAutofit/>
              </a:bodyPr>
              <a:lstStyle/>
              <a:p>
                <a:pPr algn="ctr">
                  <a:buSzPct val="25000"/>
                </a:pPr>
                <a:r>
                  <a:rPr lang="en-US" sz="1800">
                    <a:solidFill>
                      <a:srgbClr val="DEDEDE"/>
                    </a:solidFill>
                    <a:latin typeface="Helvetica Neue"/>
                    <a:ea typeface="Helvetica Neue"/>
                    <a:cs typeface="Helvetica Neue"/>
                    <a:sym typeface="Helvetica Neue"/>
                  </a:rPr>
                  <a:t>C2</a:t>
                </a:r>
              </a:p>
            </p:txBody>
          </p:sp>
        </p:grpSp>
        <p:grpSp>
          <p:nvGrpSpPr>
            <p:cNvPr id="26" name="Shape 492"/>
            <p:cNvGrpSpPr/>
            <p:nvPr>
              <p:custDataLst>
                <p:tags r:id="rId10"/>
              </p:custDataLst>
            </p:nvPr>
          </p:nvGrpSpPr>
          <p:grpSpPr>
            <a:xfrm>
              <a:off x="8983084" y="2310500"/>
              <a:ext cx="1615381" cy="726278"/>
              <a:chOff x="0" y="0"/>
              <a:chExt cx="4307683" cy="1452556"/>
            </a:xfrm>
          </p:grpSpPr>
          <p:sp>
            <p:nvSpPr>
              <p:cNvPr id="27" name="Shape 493"/>
              <p:cNvSpPr/>
              <p:nvPr/>
            </p:nvSpPr>
            <p:spPr>
              <a:xfrm>
                <a:off x="0" y="0"/>
                <a:ext cx="4307683" cy="1452556"/>
              </a:xfrm>
              <a:prstGeom prst="roundRect">
                <a:avLst>
                  <a:gd name="adj" fmla="val 13115"/>
                </a:avLst>
              </a:prstGeom>
              <a:blipFill rotWithShape="1">
                <a:blip r:embed="rId17">
                  <a:alphaModFix/>
                </a:blip>
                <a:tile tx="0" ty="0" sx="100000" sy="100000" flip="none" algn="tl"/>
              </a:blipFill>
              <a:ln>
                <a:noFill/>
              </a:ln>
            </p:spPr>
            <p:txBody>
              <a:bodyPr lIns="0" tIns="0" rIns="0" bIns="0" anchor="ctr" anchorCtr="0">
                <a:noAutofit/>
              </a:bodyPr>
              <a:lstStyle/>
              <a:p>
                <a:pPr algn="ctr"/>
                <a:endParaRPr sz="700">
                  <a:latin typeface="Helvetica Neue"/>
                  <a:ea typeface="Helvetica Neue"/>
                  <a:cs typeface="Helvetica Neue"/>
                  <a:sym typeface="Helvetica Neue"/>
                </a:endParaRPr>
              </a:p>
            </p:txBody>
          </p:sp>
          <p:sp>
            <p:nvSpPr>
              <p:cNvPr id="28" name="Shape 494"/>
              <p:cNvSpPr/>
              <p:nvPr/>
            </p:nvSpPr>
            <p:spPr>
              <a:xfrm>
                <a:off x="55796" y="365444"/>
                <a:ext cx="4196089" cy="721665"/>
              </a:xfrm>
              <a:prstGeom prst="rect">
                <a:avLst/>
              </a:prstGeom>
              <a:noFill/>
              <a:ln>
                <a:noFill/>
              </a:ln>
            </p:spPr>
            <p:txBody>
              <a:bodyPr lIns="21175" tIns="21175" rIns="21175" bIns="21175" anchor="ctr" anchorCtr="0">
                <a:noAutofit/>
              </a:bodyPr>
              <a:lstStyle/>
              <a:p>
                <a:pPr algn="ctr">
                  <a:buSzPct val="25000"/>
                </a:pPr>
                <a:r>
                  <a:rPr lang="en-US" sz="1800">
                    <a:solidFill>
                      <a:srgbClr val="DEDEDE"/>
                    </a:solidFill>
                    <a:latin typeface="Helvetica Neue"/>
                    <a:ea typeface="Helvetica Neue"/>
                    <a:cs typeface="Helvetica Neue"/>
                    <a:sym typeface="Helvetica Neue"/>
                  </a:rPr>
                  <a:t>bugFix*</a:t>
                </a:r>
              </a:p>
            </p:txBody>
          </p:sp>
        </p:grpSp>
        <p:grpSp>
          <p:nvGrpSpPr>
            <p:cNvPr id="29" name="Shape 495"/>
            <p:cNvGrpSpPr/>
            <p:nvPr>
              <p:custDataLst>
                <p:tags r:id="rId11"/>
              </p:custDataLst>
            </p:nvPr>
          </p:nvGrpSpPr>
          <p:grpSpPr>
            <a:xfrm>
              <a:off x="9161757" y="3930497"/>
              <a:ext cx="622296" cy="876278"/>
              <a:chOff x="-21" y="-23"/>
              <a:chExt cx="1659456" cy="1752557"/>
            </a:xfrm>
          </p:grpSpPr>
          <p:sp>
            <p:nvSpPr>
              <p:cNvPr id="30" name="Shape 496"/>
              <p:cNvSpPr/>
              <p:nvPr/>
            </p:nvSpPr>
            <p:spPr>
              <a:xfrm>
                <a:off x="-21" y="-23"/>
                <a:ext cx="1659393" cy="1752557"/>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17">
                  <a:alphaModFix/>
                </a:blip>
                <a:tile tx="0" ty="0" sx="100000" sy="100000" flip="none" algn="tl"/>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31" name="Shape 497"/>
              <p:cNvSpPr/>
              <p:nvPr/>
            </p:nvSpPr>
            <p:spPr>
              <a:xfrm>
                <a:off x="0" y="515468"/>
                <a:ext cx="1659434" cy="721665"/>
              </a:xfrm>
              <a:prstGeom prst="rect">
                <a:avLst/>
              </a:prstGeom>
              <a:noFill/>
              <a:ln>
                <a:noFill/>
              </a:ln>
            </p:spPr>
            <p:txBody>
              <a:bodyPr lIns="21175" tIns="21175" rIns="21175" bIns="21175" anchor="ctr" anchorCtr="0">
                <a:noAutofit/>
              </a:bodyPr>
              <a:lstStyle/>
              <a:p>
                <a:pPr algn="ctr">
                  <a:buSzPct val="25000"/>
                </a:pPr>
                <a:r>
                  <a:rPr lang="en-US" sz="1800">
                    <a:solidFill>
                      <a:srgbClr val="DEDEDE"/>
                    </a:solidFill>
                    <a:latin typeface="Helvetica Neue"/>
                    <a:ea typeface="Helvetica Neue"/>
                    <a:cs typeface="Helvetica Neue"/>
                    <a:sym typeface="Helvetica Neue"/>
                  </a:rPr>
                  <a:t>C3</a:t>
                </a:r>
              </a:p>
            </p:txBody>
          </p:sp>
        </p:grpSp>
        <p:sp>
          <p:nvSpPr>
            <p:cNvPr id="32" name="Shape 498"/>
            <p:cNvSpPr/>
            <p:nvPr>
              <p:custDataLst>
                <p:tags r:id="rId12"/>
              </p:custDataLst>
            </p:nvPr>
          </p:nvSpPr>
          <p:spPr>
            <a:xfrm rot="-7754665">
              <a:off x="7992293" y="3544917"/>
              <a:ext cx="1478589" cy="149285"/>
            </a:xfrm>
            <a:prstGeom prst="rightArrow">
              <a:avLst>
                <a:gd name="adj1" fmla="val 47109"/>
                <a:gd name="adj2" fmla="val 303546"/>
              </a:avLst>
            </a:prstGeom>
            <a:blipFill rotWithShape="1">
              <a:blip r:embed="rId16">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grpSp>
    </p:spTree>
    <p:extLst>
      <p:ext uri="{BB962C8B-B14F-4D97-AF65-F5344CB8AC3E}">
        <p14:creationId xmlns:p14="http://schemas.microsoft.com/office/powerpoint/2010/main" val="30262854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277092" y="902523"/>
            <a:ext cx="7880350" cy="2760201"/>
          </a:xfrm>
        </p:spPr>
        <p:txBody>
          <a:bodyPr>
            <a:noAutofit/>
          </a:bodyPr>
          <a:lstStyle/>
          <a:p>
            <a:pPr marL="635013" lvl="1" indent="-342900">
              <a:buClr>
                <a:srgbClr val="558AAB"/>
              </a:buClr>
              <a:buFont typeface="Arial" panose="020B0604020202020204" pitchFamily="34" charset="0"/>
              <a:buChar char="•"/>
            </a:pPr>
            <a:r>
              <a:rPr lang="fr-FR" dirty="0" smtClean="0">
                <a:ea typeface="Helvetica Neue"/>
                <a:cs typeface="Helvetica Neue"/>
                <a:sym typeface="Helvetica Neue"/>
              </a:rPr>
              <a:t>Opérations GIT</a:t>
            </a:r>
            <a:endParaRPr lang="fr-CA" dirty="0" smtClean="0">
              <a:ea typeface="Helvetica Neue"/>
              <a:cs typeface="Helvetica Neue"/>
              <a:sym typeface="Helvetica Neue"/>
            </a:endParaRPr>
          </a:p>
          <a:p>
            <a:pPr marL="817893" lvl="2" indent="-342900">
              <a:buClr>
                <a:schemeClr val="accent2"/>
              </a:buClr>
              <a:buFont typeface="Arial" panose="020B0604020202020204" pitchFamily="34" charset="0"/>
              <a:buChar char="•"/>
            </a:pPr>
            <a:r>
              <a:rPr lang="fr-CA" dirty="0" err="1">
                <a:ea typeface="Helvetica Neue"/>
                <a:cs typeface="Helvetica Neue"/>
                <a:sym typeface="Helvetica Neue"/>
              </a:rPr>
              <a:t>R</a:t>
            </a:r>
            <a:r>
              <a:rPr lang="fr-CA" dirty="0" err="1" smtClean="0">
                <a:ea typeface="Helvetica Neue"/>
                <a:cs typeface="Helvetica Neue"/>
                <a:sym typeface="Helvetica Neue"/>
              </a:rPr>
              <a:t>ebase</a:t>
            </a:r>
            <a:endParaRPr lang="fr-CA" dirty="0" smtClean="0">
              <a:ea typeface="Helvetica Neue"/>
              <a:cs typeface="Helvetica Neue"/>
              <a:sym typeface="Helvetica Neue"/>
            </a:endParaRPr>
          </a:p>
          <a:p>
            <a:pPr marL="1000773" lvl="3" indent="-342900">
              <a:buClr>
                <a:schemeClr val="accent2"/>
              </a:buClr>
              <a:buFont typeface="Arial" panose="020B0604020202020204" pitchFamily="34" charset="0"/>
              <a:buChar char="•"/>
            </a:pPr>
            <a:r>
              <a:rPr lang="fr-FR" dirty="0">
                <a:ea typeface="Helvetica Neue"/>
                <a:cs typeface="Helvetica Neue"/>
                <a:sym typeface="Helvetica Neue"/>
              </a:rPr>
              <a:t>Nous avons alors une séquence linéaire de </a:t>
            </a:r>
            <a:r>
              <a:rPr lang="fr-FR" dirty="0" err="1">
                <a:ea typeface="Helvetica Neue"/>
                <a:cs typeface="Helvetica Neue"/>
                <a:sym typeface="Helvetica Neue"/>
              </a:rPr>
              <a:t>commits</a:t>
            </a:r>
            <a:endParaRPr lang="fr-FR" dirty="0">
              <a:ea typeface="Helvetica Neue"/>
              <a:cs typeface="Helvetica Neue"/>
              <a:sym typeface="Helvetica Neue"/>
            </a:endParaRPr>
          </a:p>
          <a:p>
            <a:pPr marL="1000773" lvl="3" indent="-342900">
              <a:buClr>
                <a:schemeClr val="accent2"/>
              </a:buClr>
              <a:buFont typeface="Arial" panose="020B0604020202020204" pitchFamily="34" charset="0"/>
              <a:buChar char="•"/>
            </a:pPr>
            <a:r>
              <a:rPr lang="fr-FR" dirty="0">
                <a:ea typeface="Helvetica Neue"/>
                <a:cs typeface="Helvetica Neue"/>
                <a:sym typeface="Helvetica Neue"/>
              </a:rPr>
              <a:t>Le seul problème est que master n’a pas été mis à jour</a:t>
            </a:r>
          </a:p>
          <a:p>
            <a:pPr marL="1000773" lvl="3" indent="-342900">
              <a:buClr>
                <a:schemeClr val="accent2"/>
              </a:buClr>
              <a:buFont typeface="Arial" panose="020B0604020202020204" pitchFamily="34" charset="0"/>
              <a:buChar char="•"/>
            </a:pPr>
            <a:r>
              <a:rPr lang="fr-FR" dirty="0">
                <a:ea typeface="Helvetica Neue"/>
                <a:cs typeface="Helvetica Neue"/>
                <a:sym typeface="Helvetica Neue"/>
              </a:rPr>
              <a:t>$git checkout master</a:t>
            </a:r>
          </a:p>
          <a:p>
            <a:pPr marL="1000773" lvl="3" indent="-342900">
              <a:buClr>
                <a:schemeClr val="accent2"/>
              </a:buClr>
              <a:buFont typeface="Arial" panose="020B0604020202020204" pitchFamily="34" charset="0"/>
              <a:buChar char="•"/>
            </a:pPr>
            <a:r>
              <a:rPr lang="fr-FR" dirty="0">
                <a:ea typeface="Helvetica Neue"/>
                <a:cs typeface="Helvetica Neue"/>
                <a:sym typeface="Helvetica Neue"/>
              </a:rPr>
              <a:t>$git </a:t>
            </a:r>
            <a:r>
              <a:rPr lang="fr-FR" dirty="0" err="1">
                <a:ea typeface="Helvetica Neue"/>
                <a:cs typeface="Helvetica Neue"/>
                <a:sym typeface="Helvetica Neue"/>
              </a:rPr>
              <a:t>rebase</a:t>
            </a:r>
            <a:r>
              <a:rPr lang="fr-FR" dirty="0">
                <a:ea typeface="Helvetica Neue"/>
                <a:cs typeface="Helvetica Neue"/>
                <a:sym typeface="Helvetica Neue"/>
              </a:rPr>
              <a:t> </a:t>
            </a:r>
            <a:r>
              <a:rPr lang="fr-FR" dirty="0" err="1">
                <a:ea typeface="Helvetica Neue"/>
                <a:cs typeface="Helvetica Neue"/>
                <a:sym typeface="Helvetica Neue"/>
              </a:rPr>
              <a:t>bugFix</a:t>
            </a:r>
            <a:endParaRPr lang="fr-FR" dirty="0">
              <a:ea typeface="Helvetica Neue"/>
              <a:cs typeface="Helvetica Neue"/>
              <a:sym typeface="Helvetica Neue"/>
            </a:endParaRPr>
          </a:p>
          <a:p>
            <a:pPr marL="1000773" lvl="3" indent="-342900">
              <a:buClr>
                <a:schemeClr val="accent2"/>
              </a:buClr>
              <a:buFont typeface="Arial" panose="020B0604020202020204" pitchFamily="34" charset="0"/>
              <a:buChar char="•"/>
            </a:pPr>
            <a:r>
              <a:rPr lang="fr-FR" dirty="0">
                <a:ea typeface="Helvetica Neue"/>
                <a:cs typeface="Helvetica Neue"/>
                <a:sym typeface="Helvetica Neue"/>
              </a:rPr>
              <a:t>Nous aurons…</a:t>
            </a:r>
          </a:p>
          <a:p>
            <a:pPr marL="1008065" lvl="5" indent="0">
              <a:buClr>
                <a:schemeClr val="accent2"/>
              </a:buClr>
              <a:buNone/>
            </a:pPr>
            <a:endParaRPr lang="fr-CA" sz="2400" dirty="0"/>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44</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grpSp>
        <p:nvGrpSpPr>
          <p:cNvPr id="35" name="Group 34"/>
          <p:cNvGrpSpPr/>
          <p:nvPr/>
        </p:nvGrpSpPr>
        <p:grpSpPr>
          <a:xfrm>
            <a:off x="965200" y="3086225"/>
            <a:ext cx="7109172" cy="3145373"/>
            <a:chOff x="965200" y="3086225"/>
            <a:chExt cx="7109172" cy="3145373"/>
          </a:xfrm>
        </p:grpSpPr>
        <p:sp>
          <p:nvSpPr>
            <p:cNvPr id="34" name="Shape 498"/>
            <p:cNvSpPr/>
            <p:nvPr>
              <p:custDataLst>
                <p:tags r:id="rId1"/>
              </p:custDataLst>
            </p:nvPr>
          </p:nvSpPr>
          <p:spPr>
            <a:xfrm rot="10800000">
              <a:off x="5395334" y="4721389"/>
              <a:ext cx="1521822" cy="175046"/>
            </a:xfrm>
            <a:prstGeom prst="rightArrow">
              <a:avLst>
                <a:gd name="adj1" fmla="val 47109"/>
                <a:gd name="adj2" fmla="val 303546"/>
              </a:avLst>
            </a:prstGeom>
            <a:blipFill rotWithShape="1">
              <a:blip r:embed="rId14">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33" name="Shape 498"/>
            <p:cNvSpPr/>
            <p:nvPr>
              <p:custDataLst>
                <p:tags r:id="rId2"/>
              </p:custDataLst>
            </p:nvPr>
          </p:nvSpPr>
          <p:spPr>
            <a:xfrm rot="10800000">
              <a:off x="3691222" y="4749104"/>
              <a:ext cx="1521822" cy="175046"/>
            </a:xfrm>
            <a:prstGeom prst="rightArrow">
              <a:avLst>
                <a:gd name="adj1" fmla="val 47109"/>
                <a:gd name="adj2" fmla="val 303546"/>
              </a:avLst>
            </a:prstGeom>
            <a:blipFill rotWithShape="1">
              <a:blip r:embed="rId14">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32" name="Shape 498"/>
            <p:cNvSpPr/>
            <p:nvPr>
              <p:custDataLst>
                <p:tags r:id="rId3"/>
              </p:custDataLst>
            </p:nvPr>
          </p:nvSpPr>
          <p:spPr>
            <a:xfrm rot="10800000">
              <a:off x="1626890" y="4749109"/>
              <a:ext cx="1521822" cy="175046"/>
            </a:xfrm>
            <a:prstGeom prst="rightArrow">
              <a:avLst>
                <a:gd name="adj1" fmla="val 47109"/>
                <a:gd name="adj2" fmla="val 303546"/>
              </a:avLst>
            </a:prstGeom>
            <a:blipFill rotWithShape="1">
              <a:blip r:embed="rId14">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grpSp>
          <p:nvGrpSpPr>
            <p:cNvPr id="9" name="Shape 475"/>
            <p:cNvGrpSpPr/>
            <p:nvPr>
              <p:custDataLst>
                <p:tags r:id="rId4"/>
              </p:custDataLst>
            </p:nvPr>
          </p:nvGrpSpPr>
          <p:grpSpPr>
            <a:xfrm>
              <a:off x="965200" y="4444058"/>
              <a:ext cx="686534" cy="745715"/>
              <a:chOff x="-21" y="-23"/>
              <a:chExt cx="1659456" cy="1752557"/>
            </a:xfrm>
          </p:grpSpPr>
          <p:sp>
            <p:nvSpPr>
              <p:cNvPr id="10" name="Shape 476"/>
              <p:cNvSpPr/>
              <p:nvPr/>
            </p:nvSpPr>
            <p:spPr>
              <a:xfrm>
                <a:off x="-21" y="-23"/>
                <a:ext cx="1659393" cy="1752557"/>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15">
                  <a:alphaModFix/>
                </a:blip>
                <a:tile tx="0" ty="0" sx="100000" sy="100000" flip="none" algn="tl"/>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11" name="Shape 477"/>
              <p:cNvSpPr/>
              <p:nvPr/>
            </p:nvSpPr>
            <p:spPr>
              <a:xfrm>
                <a:off x="0" y="515468"/>
                <a:ext cx="1659434" cy="721665"/>
              </a:xfrm>
              <a:prstGeom prst="rect">
                <a:avLst/>
              </a:prstGeom>
              <a:noFill/>
              <a:ln>
                <a:noFill/>
              </a:ln>
            </p:spPr>
            <p:txBody>
              <a:bodyPr lIns="21175" tIns="21175" rIns="21175" bIns="21175" anchor="ctr" anchorCtr="0">
                <a:noAutofit/>
              </a:bodyPr>
              <a:lstStyle/>
              <a:p>
                <a:pPr algn="ctr">
                  <a:buSzPct val="25000"/>
                </a:pPr>
                <a:r>
                  <a:rPr lang="en-US" sz="1800" dirty="0">
                    <a:solidFill>
                      <a:srgbClr val="DEDEDE"/>
                    </a:solidFill>
                    <a:latin typeface="Helvetica Neue"/>
                    <a:ea typeface="Helvetica Neue"/>
                    <a:cs typeface="Helvetica Neue"/>
                    <a:sym typeface="Helvetica Neue"/>
                  </a:rPr>
                  <a:t>C0</a:t>
                </a:r>
              </a:p>
            </p:txBody>
          </p:sp>
        </p:grpSp>
        <p:sp>
          <p:nvSpPr>
            <p:cNvPr id="13" name="Shape 479"/>
            <p:cNvSpPr/>
            <p:nvPr>
              <p:custDataLst>
                <p:tags r:id="rId5"/>
              </p:custDataLst>
            </p:nvPr>
          </p:nvSpPr>
          <p:spPr>
            <a:xfrm rot="5655854">
              <a:off x="6746718" y="3823443"/>
              <a:ext cx="834335" cy="429224"/>
            </a:xfrm>
            <a:prstGeom prst="rightArrow">
              <a:avLst>
                <a:gd name="adj1" fmla="val 32000"/>
                <a:gd name="adj2" fmla="val 64000"/>
              </a:avLst>
            </a:prstGeom>
            <a:blipFill rotWithShape="1">
              <a:blip r:embed="rId16">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grpSp>
          <p:nvGrpSpPr>
            <p:cNvPr id="16" name="Shape 482"/>
            <p:cNvGrpSpPr/>
            <p:nvPr>
              <p:custDataLst>
                <p:tags r:id="rId6"/>
              </p:custDataLst>
            </p:nvPr>
          </p:nvGrpSpPr>
          <p:grpSpPr>
            <a:xfrm>
              <a:off x="4175315" y="5691212"/>
              <a:ext cx="1646663" cy="540386"/>
              <a:chOff x="0" y="0"/>
              <a:chExt cx="3980232" cy="1270001"/>
            </a:xfrm>
          </p:grpSpPr>
          <p:sp>
            <p:nvSpPr>
              <p:cNvPr id="17" name="Shape 483"/>
              <p:cNvSpPr/>
              <p:nvPr/>
            </p:nvSpPr>
            <p:spPr>
              <a:xfrm>
                <a:off x="0" y="0"/>
                <a:ext cx="3969048" cy="1270001"/>
              </a:xfrm>
              <a:prstGeom prst="roundRect">
                <a:avLst>
                  <a:gd name="adj" fmla="val 15000"/>
                </a:avLst>
              </a:prstGeom>
              <a:blipFill rotWithShape="1">
                <a:blip r:embed="rId17">
                  <a:alphaModFix/>
                </a:blip>
                <a:tile tx="0" ty="0" sx="100000" sy="100000" flip="none" algn="tl"/>
              </a:blipFill>
              <a:ln>
                <a:noFill/>
              </a:ln>
            </p:spPr>
            <p:txBody>
              <a:bodyPr lIns="0" tIns="0" rIns="0" bIns="0" anchor="ctr" anchorCtr="0">
                <a:noAutofit/>
              </a:bodyPr>
              <a:lstStyle/>
              <a:p>
                <a:pPr algn="ctr"/>
                <a:endParaRPr sz="700">
                  <a:latin typeface="Helvetica Neue"/>
                  <a:ea typeface="Helvetica Neue"/>
                  <a:cs typeface="Helvetica Neue"/>
                  <a:sym typeface="Helvetica Neue"/>
                </a:endParaRPr>
              </a:p>
            </p:txBody>
          </p:sp>
          <p:sp>
            <p:nvSpPr>
              <p:cNvPr id="18" name="Shape 484"/>
              <p:cNvSpPr/>
              <p:nvPr/>
            </p:nvSpPr>
            <p:spPr>
              <a:xfrm>
                <a:off x="122774" y="274167"/>
                <a:ext cx="3857458" cy="721666"/>
              </a:xfrm>
              <a:prstGeom prst="rect">
                <a:avLst/>
              </a:prstGeom>
              <a:noFill/>
              <a:ln>
                <a:noFill/>
              </a:ln>
            </p:spPr>
            <p:txBody>
              <a:bodyPr lIns="21175" tIns="21175" rIns="21175" bIns="21175" anchor="ctr" anchorCtr="0">
                <a:noAutofit/>
              </a:bodyPr>
              <a:lstStyle/>
              <a:p>
                <a:pPr algn="ctr">
                  <a:buSzPct val="25000"/>
                </a:pPr>
                <a:r>
                  <a:rPr lang="en-US" sz="1800" dirty="0">
                    <a:solidFill>
                      <a:srgbClr val="DEDEDE"/>
                    </a:solidFill>
                    <a:latin typeface="Helvetica Neue"/>
                    <a:ea typeface="Helvetica Neue"/>
                    <a:cs typeface="Helvetica Neue"/>
                    <a:sym typeface="Helvetica Neue"/>
                  </a:rPr>
                  <a:t>master</a:t>
                </a:r>
              </a:p>
            </p:txBody>
          </p:sp>
        </p:grpSp>
        <p:sp>
          <p:nvSpPr>
            <p:cNvPr id="19" name="Shape 485"/>
            <p:cNvSpPr/>
            <p:nvPr>
              <p:custDataLst>
                <p:tags r:id="rId7"/>
              </p:custDataLst>
            </p:nvPr>
          </p:nvSpPr>
          <p:spPr>
            <a:xfrm rot="16200000">
              <a:off x="4688422" y="5310289"/>
              <a:ext cx="681430" cy="390090"/>
            </a:xfrm>
            <a:prstGeom prst="rightArrow">
              <a:avLst>
                <a:gd name="adj1" fmla="val 32000"/>
                <a:gd name="adj2" fmla="val 64000"/>
              </a:avLst>
            </a:prstGeom>
            <a:blipFill rotWithShape="1">
              <a:blip r:embed="rId17">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grpSp>
          <p:nvGrpSpPr>
            <p:cNvPr id="20" name="Shape 486"/>
            <p:cNvGrpSpPr/>
            <p:nvPr>
              <p:custDataLst>
                <p:tags r:id="rId8"/>
              </p:custDataLst>
            </p:nvPr>
          </p:nvGrpSpPr>
          <p:grpSpPr>
            <a:xfrm>
              <a:off x="3000373" y="4445518"/>
              <a:ext cx="686534" cy="745715"/>
              <a:chOff x="-21" y="-23"/>
              <a:chExt cx="1659456" cy="1752557"/>
            </a:xfrm>
          </p:grpSpPr>
          <p:sp>
            <p:nvSpPr>
              <p:cNvPr id="21" name="Shape 487"/>
              <p:cNvSpPr/>
              <p:nvPr/>
            </p:nvSpPr>
            <p:spPr>
              <a:xfrm>
                <a:off x="-21" y="-23"/>
                <a:ext cx="1659393" cy="1752557"/>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15">
                  <a:alphaModFix/>
                </a:blip>
                <a:tile tx="0" ty="0" sx="100000" sy="100000" flip="none" algn="tl"/>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22" name="Shape 488"/>
              <p:cNvSpPr/>
              <p:nvPr/>
            </p:nvSpPr>
            <p:spPr>
              <a:xfrm>
                <a:off x="0" y="515468"/>
                <a:ext cx="1659434" cy="721665"/>
              </a:xfrm>
              <a:prstGeom prst="rect">
                <a:avLst/>
              </a:prstGeom>
              <a:noFill/>
              <a:ln>
                <a:noFill/>
              </a:ln>
            </p:spPr>
            <p:txBody>
              <a:bodyPr lIns="21175" tIns="21175" rIns="21175" bIns="21175" anchor="ctr" anchorCtr="0">
                <a:noAutofit/>
              </a:bodyPr>
              <a:lstStyle/>
              <a:p>
                <a:pPr algn="ctr">
                  <a:buSzPct val="25000"/>
                </a:pPr>
                <a:r>
                  <a:rPr lang="en-US" sz="1800" dirty="0">
                    <a:solidFill>
                      <a:srgbClr val="DEDEDE"/>
                    </a:solidFill>
                    <a:latin typeface="Helvetica Neue"/>
                    <a:ea typeface="Helvetica Neue"/>
                    <a:cs typeface="Helvetica Neue"/>
                    <a:sym typeface="Helvetica Neue"/>
                  </a:rPr>
                  <a:t>C1</a:t>
                </a:r>
              </a:p>
            </p:txBody>
          </p:sp>
        </p:grpSp>
        <p:grpSp>
          <p:nvGrpSpPr>
            <p:cNvPr id="23" name="Shape 489"/>
            <p:cNvGrpSpPr/>
            <p:nvPr>
              <p:custDataLst>
                <p:tags r:id="rId9"/>
              </p:custDataLst>
            </p:nvPr>
          </p:nvGrpSpPr>
          <p:grpSpPr>
            <a:xfrm>
              <a:off x="4709418" y="4459373"/>
              <a:ext cx="686534" cy="745715"/>
              <a:chOff x="-21" y="-23"/>
              <a:chExt cx="1659456" cy="1752557"/>
            </a:xfrm>
          </p:grpSpPr>
          <p:sp>
            <p:nvSpPr>
              <p:cNvPr id="24" name="Shape 490"/>
              <p:cNvSpPr/>
              <p:nvPr/>
            </p:nvSpPr>
            <p:spPr>
              <a:xfrm>
                <a:off x="-21" y="-23"/>
                <a:ext cx="1659393" cy="1752557"/>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17">
                  <a:alphaModFix/>
                </a:blip>
                <a:tile tx="0" ty="0" sx="100000" sy="100000" flip="none" algn="tl"/>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25" name="Shape 491"/>
              <p:cNvSpPr/>
              <p:nvPr/>
            </p:nvSpPr>
            <p:spPr>
              <a:xfrm>
                <a:off x="0" y="515468"/>
                <a:ext cx="1659434" cy="721665"/>
              </a:xfrm>
              <a:prstGeom prst="rect">
                <a:avLst/>
              </a:prstGeom>
              <a:noFill/>
              <a:ln>
                <a:noFill/>
              </a:ln>
            </p:spPr>
            <p:txBody>
              <a:bodyPr lIns="21175" tIns="21175" rIns="21175" bIns="21175" anchor="ctr" anchorCtr="0">
                <a:noAutofit/>
              </a:bodyPr>
              <a:lstStyle/>
              <a:p>
                <a:pPr algn="ctr">
                  <a:buSzPct val="25000"/>
                </a:pPr>
                <a:r>
                  <a:rPr lang="en-US" sz="1800" dirty="0">
                    <a:solidFill>
                      <a:srgbClr val="DEDEDE"/>
                    </a:solidFill>
                    <a:latin typeface="Helvetica Neue"/>
                    <a:ea typeface="Helvetica Neue"/>
                    <a:cs typeface="Helvetica Neue"/>
                    <a:sym typeface="Helvetica Neue"/>
                  </a:rPr>
                  <a:t>C2</a:t>
                </a:r>
              </a:p>
            </p:txBody>
          </p:sp>
        </p:grpSp>
        <p:grpSp>
          <p:nvGrpSpPr>
            <p:cNvPr id="26" name="Shape 492"/>
            <p:cNvGrpSpPr/>
            <p:nvPr>
              <p:custDataLst>
                <p:tags r:id="rId10"/>
              </p:custDataLst>
            </p:nvPr>
          </p:nvGrpSpPr>
          <p:grpSpPr>
            <a:xfrm>
              <a:off x="6624337" y="3086225"/>
              <a:ext cx="1450035" cy="618064"/>
              <a:chOff x="0" y="0"/>
              <a:chExt cx="4307683" cy="1452556"/>
            </a:xfrm>
          </p:grpSpPr>
          <p:sp>
            <p:nvSpPr>
              <p:cNvPr id="27" name="Shape 493"/>
              <p:cNvSpPr/>
              <p:nvPr/>
            </p:nvSpPr>
            <p:spPr>
              <a:xfrm>
                <a:off x="0" y="0"/>
                <a:ext cx="4307683" cy="1452556"/>
              </a:xfrm>
              <a:prstGeom prst="roundRect">
                <a:avLst>
                  <a:gd name="adj" fmla="val 13115"/>
                </a:avLst>
              </a:prstGeom>
              <a:blipFill rotWithShape="1">
                <a:blip r:embed="rId16">
                  <a:alphaModFix/>
                </a:blip>
                <a:tile tx="0" ty="0" sx="100000" sy="100000" flip="none" algn="tl"/>
              </a:blipFill>
              <a:ln>
                <a:noFill/>
              </a:ln>
            </p:spPr>
            <p:txBody>
              <a:bodyPr lIns="0" tIns="0" rIns="0" bIns="0" anchor="ctr" anchorCtr="0">
                <a:noAutofit/>
              </a:bodyPr>
              <a:lstStyle/>
              <a:p>
                <a:pPr algn="ctr"/>
                <a:endParaRPr sz="700">
                  <a:latin typeface="Helvetica Neue"/>
                  <a:ea typeface="Helvetica Neue"/>
                  <a:cs typeface="Helvetica Neue"/>
                  <a:sym typeface="Helvetica Neue"/>
                </a:endParaRPr>
              </a:p>
            </p:txBody>
          </p:sp>
          <p:sp>
            <p:nvSpPr>
              <p:cNvPr id="28" name="Shape 494"/>
              <p:cNvSpPr/>
              <p:nvPr/>
            </p:nvSpPr>
            <p:spPr>
              <a:xfrm>
                <a:off x="55796" y="365444"/>
                <a:ext cx="4196089" cy="721665"/>
              </a:xfrm>
              <a:prstGeom prst="rect">
                <a:avLst/>
              </a:prstGeom>
              <a:noFill/>
              <a:ln>
                <a:noFill/>
              </a:ln>
            </p:spPr>
            <p:txBody>
              <a:bodyPr lIns="21175" tIns="21175" rIns="21175" bIns="21175" anchor="ctr" anchorCtr="0">
                <a:noAutofit/>
              </a:bodyPr>
              <a:lstStyle/>
              <a:p>
                <a:pPr algn="ctr">
                  <a:buSzPct val="25000"/>
                </a:pPr>
                <a:r>
                  <a:rPr lang="en-US" sz="1800">
                    <a:solidFill>
                      <a:srgbClr val="DEDEDE"/>
                    </a:solidFill>
                    <a:latin typeface="Helvetica Neue"/>
                    <a:ea typeface="Helvetica Neue"/>
                    <a:cs typeface="Helvetica Neue"/>
                    <a:sym typeface="Helvetica Neue"/>
                  </a:rPr>
                  <a:t>bugFix*</a:t>
                </a:r>
              </a:p>
            </p:txBody>
          </p:sp>
        </p:grpSp>
        <p:grpSp>
          <p:nvGrpSpPr>
            <p:cNvPr id="29" name="Shape 495"/>
            <p:cNvGrpSpPr/>
            <p:nvPr>
              <p:custDataLst>
                <p:tags r:id="rId11"/>
              </p:custDataLst>
            </p:nvPr>
          </p:nvGrpSpPr>
          <p:grpSpPr>
            <a:xfrm>
              <a:off x="6759621" y="4458546"/>
              <a:ext cx="686534" cy="745715"/>
              <a:chOff x="-21" y="-23"/>
              <a:chExt cx="1659456" cy="1752557"/>
            </a:xfrm>
          </p:grpSpPr>
          <p:sp>
            <p:nvSpPr>
              <p:cNvPr id="30" name="Shape 496"/>
              <p:cNvSpPr/>
              <p:nvPr/>
            </p:nvSpPr>
            <p:spPr>
              <a:xfrm>
                <a:off x="-21" y="-23"/>
                <a:ext cx="1659393" cy="1752557"/>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16">
                  <a:alphaModFix/>
                </a:blip>
                <a:tile tx="0" ty="0" sx="100000" sy="100000" flip="none" algn="tl"/>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31" name="Shape 497"/>
              <p:cNvSpPr/>
              <p:nvPr/>
            </p:nvSpPr>
            <p:spPr>
              <a:xfrm>
                <a:off x="0" y="515468"/>
                <a:ext cx="1659434" cy="721665"/>
              </a:xfrm>
              <a:prstGeom prst="rect">
                <a:avLst/>
              </a:prstGeom>
              <a:noFill/>
              <a:ln>
                <a:noFill/>
              </a:ln>
            </p:spPr>
            <p:txBody>
              <a:bodyPr lIns="21175" tIns="21175" rIns="21175" bIns="21175" anchor="ctr" anchorCtr="0">
                <a:noAutofit/>
              </a:bodyPr>
              <a:lstStyle/>
              <a:p>
                <a:pPr algn="ctr">
                  <a:buSzPct val="25000"/>
                </a:pPr>
                <a:r>
                  <a:rPr lang="en-US" sz="1800">
                    <a:solidFill>
                      <a:srgbClr val="DEDEDE"/>
                    </a:solidFill>
                    <a:latin typeface="Helvetica Neue"/>
                    <a:ea typeface="Helvetica Neue"/>
                    <a:cs typeface="Helvetica Neue"/>
                    <a:sym typeface="Helvetica Neue"/>
                  </a:rPr>
                  <a:t>C3</a:t>
                </a:r>
              </a:p>
            </p:txBody>
          </p:sp>
        </p:grpSp>
      </p:grpSp>
    </p:spTree>
    <p:extLst>
      <p:ext uri="{BB962C8B-B14F-4D97-AF65-F5344CB8AC3E}">
        <p14:creationId xmlns:p14="http://schemas.microsoft.com/office/powerpoint/2010/main" val="3716300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277092" y="902524"/>
            <a:ext cx="7880350" cy="1017100"/>
          </a:xfrm>
        </p:spPr>
        <p:txBody>
          <a:bodyPr>
            <a:noAutofit/>
          </a:bodyPr>
          <a:lstStyle/>
          <a:p>
            <a:pPr marL="635013" lvl="1" indent="-342900">
              <a:buClr>
                <a:srgbClr val="558AAB"/>
              </a:buClr>
              <a:buFont typeface="Arial" panose="020B0604020202020204" pitchFamily="34" charset="0"/>
              <a:buChar char="•"/>
            </a:pPr>
            <a:r>
              <a:rPr lang="fr-FR" dirty="0" smtClean="0">
                <a:ea typeface="Helvetica Neue"/>
                <a:cs typeface="Helvetica Neue"/>
                <a:sym typeface="Helvetica Neue"/>
              </a:rPr>
              <a:t>Opérations GIT</a:t>
            </a:r>
            <a:endParaRPr lang="fr-CA" dirty="0" smtClean="0">
              <a:ea typeface="Helvetica Neue"/>
              <a:cs typeface="Helvetica Neue"/>
              <a:sym typeface="Helvetica Neue"/>
            </a:endParaRPr>
          </a:p>
          <a:p>
            <a:pPr marL="817893" lvl="2" indent="-342900">
              <a:buClr>
                <a:schemeClr val="accent2"/>
              </a:buClr>
              <a:buFont typeface="Arial" panose="020B0604020202020204" pitchFamily="34" charset="0"/>
              <a:buChar char="•"/>
            </a:pPr>
            <a:r>
              <a:rPr lang="fr-CA" dirty="0" err="1">
                <a:ea typeface="Helvetica Neue"/>
                <a:cs typeface="Helvetica Neue"/>
                <a:sym typeface="Helvetica Neue"/>
              </a:rPr>
              <a:t>R</a:t>
            </a:r>
            <a:r>
              <a:rPr lang="fr-CA" dirty="0" err="1" smtClean="0">
                <a:ea typeface="Helvetica Neue"/>
                <a:cs typeface="Helvetica Neue"/>
                <a:sym typeface="Helvetica Neue"/>
              </a:rPr>
              <a:t>ebase</a:t>
            </a:r>
            <a:endParaRPr lang="fr-CA" dirty="0" smtClean="0">
              <a:ea typeface="Helvetica Neue"/>
              <a:cs typeface="Helvetica Neue"/>
              <a:sym typeface="Helvetica Neue"/>
            </a:endParaRPr>
          </a:p>
          <a:p>
            <a:pPr marL="1008065" lvl="5" indent="0">
              <a:buClr>
                <a:schemeClr val="accent2"/>
              </a:buClr>
              <a:buNone/>
            </a:pPr>
            <a:endParaRPr lang="fr-CA" sz="2400" dirty="0"/>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45</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
        <p:nvSpPr>
          <p:cNvPr id="86" name="Shape 498"/>
          <p:cNvSpPr/>
          <p:nvPr>
            <p:custDataLst>
              <p:tags r:id="rId1"/>
            </p:custDataLst>
          </p:nvPr>
        </p:nvSpPr>
        <p:spPr>
          <a:xfrm rot="10800000">
            <a:off x="5829951" y="4252182"/>
            <a:ext cx="1521822" cy="175046"/>
          </a:xfrm>
          <a:prstGeom prst="rightArrow">
            <a:avLst>
              <a:gd name="adj1" fmla="val 47109"/>
              <a:gd name="adj2" fmla="val 303546"/>
            </a:avLst>
          </a:prstGeom>
          <a:blipFill rotWithShape="1">
            <a:blip r:embed="rId14">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87" name="Shape 498"/>
          <p:cNvSpPr/>
          <p:nvPr>
            <p:custDataLst>
              <p:tags r:id="rId2"/>
            </p:custDataLst>
          </p:nvPr>
        </p:nvSpPr>
        <p:spPr>
          <a:xfrm rot="10800000">
            <a:off x="4125839" y="4279897"/>
            <a:ext cx="1521822" cy="175046"/>
          </a:xfrm>
          <a:prstGeom prst="rightArrow">
            <a:avLst>
              <a:gd name="adj1" fmla="val 47109"/>
              <a:gd name="adj2" fmla="val 303546"/>
            </a:avLst>
          </a:prstGeom>
          <a:blipFill rotWithShape="1">
            <a:blip r:embed="rId14">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88" name="Shape 498"/>
          <p:cNvSpPr/>
          <p:nvPr>
            <p:custDataLst>
              <p:tags r:id="rId3"/>
            </p:custDataLst>
          </p:nvPr>
        </p:nvSpPr>
        <p:spPr>
          <a:xfrm rot="10800000">
            <a:off x="2061507" y="4279902"/>
            <a:ext cx="1521822" cy="175046"/>
          </a:xfrm>
          <a:prstGeom prst="rightArrow">
            <a:avLst>
              <a:gd name="adj1" fmla="val 47109"/>
              <a:gd name="adj2" fmla="val 303546"/>
            </a:avLst>
          </a:prstGeom>
          <a:blipFill rotWithShape="1">
            <a:blip r:embed="rId14">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grpSp>
        <p:nvGrpSpPr>
          <p:cNvPr id="89" name="Shape 475"/>
          <p:cNvGrpSpPr/>
          <p:nvPr>
            <p:custDataLst>
              <p:tags r:id="rId4"/>
            </p:custDataLst>
          </p:nvPr>
        </p:nvGrpSpPr>
        <p:grpSpPr>
          <a:xfrm>
            <a:off x="1399817" y="3974851"/>
            <a:ext cx="686534" cy="745715"/>
            <a:chOff x="-21" y="-23"/>
            <a:chExt cx="1659456" cy="1752557"/>
          </a:xfrm>
        </p:grpSpPr>
        <p:sp>
          <p:nvSpPr>
            <p:cNvPr id="107" name="Shape 476"/>
            <p:cNvSpPr/>
            <p:nvPr/>
          </p:nvSpPr>
          <p:spPr>
            <a:xfrm>
              <a:off x="-21" y="-23"/>
              <a:ext cx="1659393" cy="1752557"/>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15">
                <a:alphaModFix/>
              </a:blip>
              <a:tile tx="0" ty="0" sx="100000" sy="100000" flip="none" algn="tl"/>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108" name="Shape 477"/>
            <p:cNvSpPr/>
            <p:nvPr/>
          </p:nvSpPr>
          <p:spPr>
            <a:xfrm>
              <a:off x="0" y="515468"/>
              <a:ext cx="1659434" cy="721665"/>
            </a:xfrm>
            <a:prstGeom prst="rect">
              <a:avLst/>
            </a:prstGeom>
            <a:noFill/>
            <a:ln>
              <a:noFill/>
            </a:ln>
          </p:spPr>
          <p:txBody>
            <a:bodyPr lIns="21175" tIns="21175" rIns="21175" bIns="21175" anchor="ctr" anchorCtr="0">
              <a:noAutofit/>
            </a:bodyPr>
            <a:lstStyle/>
            <a:p>
              <a:pPr algn="ctr">
                <a:buSzPct val="25000"/>
              </a:pPr>
              <a:r>
                <a:rPr lang="en-US" sz="1800" dirty="0">
                  <a:solidFill>
                    <a:srgbClr val="DEDEDE"/>
                  </a:solidFill>
                  <a:latin typeface="Helvetica Neue"/>
                  <a:ea typeface="Helvetica Neue"/>
                  <a:cs typeface="Helvetica Neue"/>
                  <a:sym typeface="Helvetica Neue"/>
                </a:rPr>
                <a:t>C0</a:t>
              </a:r>
            </a:p>
          </p:txBody>
        </p:sp>
      </p:grpSp>
      <p:sp>
        <p:nvSpPr>
          <p:cNvPr id="90" name="Shape 479"/>
          <p:cNvSpPr/>
          <p:nvPr>
            <p:custDataLst>
              <p:tags r:id="rId5"/>
            </p:custDataLst>
          </p:nvPr>
        </p:nvSpPr>
        <p:spPr>
          <a:xfrm rot="5655854">
            <a:off x="7181335" y="3354236"/>
            <a:ext cx="834335" cy="429224"/>
          </a:xfrm>
          <a:prstGeom prst="rightArrow">
            <a:avLst>
              <a:gd name="adj1" fmla="val 32000"/>
              <a:gd name="adj2" fmla="val 64000"/>
            </a:avLst>
          </a:prstGeom>
          <a:blipFill rotWithShape="1">
            <a:blip r:embed="rId16">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grpSp>
        <p:nvGrpSpPr>
          <p:cNvPr id="91" name="Shape 482"/>
          <p:cNvGrpSpPr/>
          <p:nvPr>
            <p:custDataLst>
              <p:tags r:id="rId6"/>
            </p:custDataLst>
          </p:nvPr>
        </p:nvGrpSpPr>
        <p:grpSpPr>
          <a:xfrm>
            <a:off x="6737992" y="5222005"/>
            <a:ext cx="1646663" cy="540386"/>
            <a:chOff x="0" y="0"/>
            <a:chExt cx="3980232" cy="1270001"/>
          </a:xfrm>
        </p:grpSpPr>
        <p:sp>
          <p:nvSpPr>
            <p:cNvPr id="105" name="Shape 483"/>
            <p:cNvSpPr/>
            <p:nvPr/>
          </p:nvSpPr>
          <p:spPr>
            <a:xfrm>
              <a:off x="0" y="0"/>
              <a:ext cx="3969048" cy="1270001"/>
            </a:xfrm>
            <a:prstGeom prst="roundRect">
              <a:avLst>
                <a:gd name="adj" fmla="val 15000"/>
              </a:avLst>
            </a:prstGeom>
            <a:blipFill rotWithShape="1">
              <a:blip r:embed="rId17">
                <a:alphaModFix/>
              </a:blip>
              <a:tile tx="0" ty="0" sx="100000" sy="100000" flip="none" algn="tl"/>
            </a:blipFill>
            <a:ln>
              <a:noFill/>
            </a:ln>
          </p:spPr>
          <p:txBody>
            <a:bodyPr lIns="0" tIns="0" rIns="0" bIns="0" anchor="ctr" anchorCtr="0">
              <a:noAutofit/>
            </a:bodyPr>
            <a:lstStyle/>
            <a:p>
              <a:pPr algn="ctr"/>
              <a:endParaRPr sz="700">
                <a:latin typeface="Helvetica Neue"/>
                <a:ea typeface="Helvetica Neue"/>
                <a:cs typeface="Helvetica Neue"/>
                <a:sym typeface="Helvetica Neue"/>
              </a:endParaRPr>
            </a:p>
          </p:txBody>
        </p:sp>
        <p:sp>
          <p:nvSpPr>
            <p:cNvPr id="106" name="Shape 484"/>
            <p:cNvSpPr/>
            <p:nvPr/>
          </p:nvSpPr>
          <p:spPr>
            <a:xfrm>
              <a:off x="122774" y="274167"/>
              <a:ext cx="3857458" cy="721666"/>
            </a:xfrm>
            <a:prstGeom prst="rect">
              <a:avLst/>
            </a:prstGeom>
            <a:noFill/>
            <a:ln>
              <a:noFill/>
            </a:ln>
          </p:spPr>
          <p:txBody>
            <a:bodyPr lIns="21175" tIns="21175" rIns="21175" bIns="21175" anchor="ctr" anchorCtr="0">
              <a:noAutofit/>
            </a:bodyPr>
            <a:lstStyle/>
            <a:p>
              <a:pPr algn="ctr">
                <a:buSzPct val="25000"/>
              </a:pPr>
              <a:r>
                <a:rPr lang="en-US" sz="1800" dirty="0">
                  <a:solidFill>
                    <a:srgbClr val="DEDEDE"/>
                  </a:solidFill>
                  <a:latin typeface="Helvetica Neue"/>
                  <a:ea typeface="Helvetica Neue"/>
                  <a:cs typeface="Helvetica Neue"/>
                  <a:sym typeface="Helvetica Neue"/>
                </a:rPr>
                <a:t>master</a:t>
              </a:r>
            </a:p>
          </p:txBody>
        </p:sp>
      </p:grpSp>
      <p:sp>
        <p:nvSpPr>
          <p:cNvPr id="92" name="Shape 485"/>
          <p:cNvSpPr/>
          <p:nvPr>
            <p:custDataLst>
              <p:tags r:id="rId7"/>
            </p:custDataLst>
          </p:nvPr>
        </p:nvSpPr>
        <p:spPr>
          <a:xfrm rot="16200000">
            <a:off x="7251099" y="4841082"/>
            <a:ext cx="681430" cy="390090"/>
          </a:xfrm>
          <a:prstGeom prst="rightArrow">
            <a:avLst>
              <a:gd name="adj1" fmla="val 32000"/>
              <a:gd name="adj2" fmla="val 64000"/>
            </a:avLst>
          </a:prstGeom>
          <a:blipFill rotWithShape="1">
            <a:blip r:embed="rId17">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grpSp>
        <p:nvGrpSpPr>
          <p:cNvPr id="93" name="Shape 486"/>
          <p:cNvGrpSpPr/>
          <p:nvPr>
            <p:custDataLst>
              <p:tags r:id="rId8"/>
            </p:custDataLst>
          </p:nvPr>
        </p:nvGrpSpPr>
        <p:grpSpPr>
          <a:xfrm>
            <a:off x="3434990" y="3976311"/>
            <a:ext cx="686534" cy="745715"/>
            <a:chOff x="-21" y="-23"/>
            <a:chExt cx="1659456" cy="1752557"/>
          </a:xfrm>
        </p:grpSpPr>
        <p:sp>
          <p:nvSpPr>
            <p:cNvPr id="103" name="Shape 487"/>
            <p:cNvSpPr/>
            <p:nvPr/>
          </p:nvSpPr>
          <p:spPr>
            <a:xfrm>
              <a:off x="-21" y="-23"/>
              <a:ext cx="1659393" cy="1752557"/>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15">
                <a:alphaModFix/>
              </a:blip>
              <a:tile tx="0" ty="0" sx="100000" sy="100000" flip="none" algn="tl"/>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104" name="Shape 488"/>
            <p:cNvSpPr/>
            <p:nvPr/>
          </p:nvSpPr>
          <p:spPr>
            <a:xfrm>
              <a:off x="0" y="515468"/>
              <a:ext cx="1659434" cy="721665"/>
            </a:xfrm>
            <a:prstGeom prst="rect">
              <a:avLst/>
            </a:prstGeom>
            <a:noFill/>
            <a:ln>
              <a:noFill/>
            </a:ln>
          </p:spPr>
          <p:txBody>
            <a:bodyPr lIns="21175" tIns="21175" rIns="21175" bIns="21175" anchor="ctr" anchorCtr="0">
              <a:noAutofit/>
            </a:bodyPr>
            <a:lstStyle/>
            <a:p>
              <a:pPr algn="ctr">
                <a:buSzPct val="25000"/>
              </a:pPr>
              <a:r>
                <a:rPr lang="en-US" sz="1800" dirty="0">
                  <a:solidFill>
                    <a:srgbClr val="DEDEDE"/>
                  </a:solidFill>
                  <a:latin typeface="Helvetica Neue"/>
                  <a:ea typeface="Helvetica Neue"/>
                  <a:cs typeface="Helvetica Neue"/>
                  <a:sym typeface="Helvetica Neue"/>
                </a:rPr>
                <a:t>C1</a:t>
              </a:r>
            </a:p>
          </p:txBody>
        </p:sp>
      </p:grpSp>
      <p:grpSp>
        <p:nvGrpSpPr>
          <p:cNvPr id="94" name="Shape 489"/>
          <p:cNvGrpSpPr/>
          <p:nvPr>
            <p:custDataLst>
              <p:tags r:id="rId9"/>
            </p:custDataLst>
          </p:nvPr>
        </p:nvGrpSpPr>
        <p:grpSpPr>
          <a:xfrm>
            <a:off x="5144035" y="3990166"/>
            <a:ext cx="686534" cy="745715"/>
            <a:chOff x="-21" y="-23"/>
            <a:chExt cx="1659456" cy="1752557"/>
          </a:xfrm>
        </p:grpSpPr>
        <p:sp>
          <p:nvSpPr>
            <p:cNvPr id="101" name="Shape 490"/>
            <p:cNvSpPr/>
            <p:nvPr/>
          </p:nvSpPr>
          <p:spPr>
            <a:xfrm>
              <a:off x="-21" y="-23"/>
              <a:ext cx="1659393" cy="1752557"/>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17">
                <a:alphaModFix/>
              </a:blip>
              <a:tile tx="0" ty="0" sx="100000" sy="100000" flip="none" algn="tl"/>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102" name="Shape 491"/>
            <p:cNvSpPr/>
            <p:nvPr/>
          </p:nvSpPr>
          <p:spPr>
            <a:xfrm>
              <a:off x="0" y="515468"/>
              <a:ext cx="1659434" cy="721665"/>
            </a:xfrm>
            <a:prstGeom prst="rect">
              <a:avLst/>
            </a:prstGeom>
            <a:noFill/>
            <a:ln>
              <a:noFill/>
            </a:ln>
          </p:spPr>
          <p:txBody>
            <a:bodyPr lIns="21175" tIns="21175" rIns="21175" bIns="21175" anchor="ctr" anchorCtr="0">
              <a:noAutofit/>
            </a:bodyPr>
            <a:lstStyle/>
            <a:p>
              <a:pPr algn="ctr">
                <a:buSzPct val="25000"/>
              </a:pPr>
              <a:r>
                <a:rPr lang="en-US" sz="1800" dirty="0">
                  <a:solidFill>
                    <a:srgbClr val="DEDEDE"/>
                  </a:solidFill>
                  <a:latin typeface="Helvetica Neue"/>
                  <a:ea typeface="Helvetica Neue"/>
                  <a:cs typeface="Helvetica Neue"/>
                  <a:sym typeface="Helvetica Neue"/>
                </a:rPr>
                <a:t>C2</a:t>
              </a:r>
            </a:p>
          </p:txBody>
        </p:sp>
      </p:grpSp>
      <p:grpSp>
        <p:nvGrpSpPr>
          <p:cNvPr id="95" name="Shape 492"/>
          <p:cNvGrpSpPr/>
          <p:nvPr>
            <p:custDataLst>
              <p:tags r:id="rId10"/>
            </p:custDataLst>
          </p:nvPr>
        </p:nvGrpSpPr>
        <p:grpSpPr>
          <a:xfrm>
            <a:off x="7058954" y="2617018"/>
            <a:ext cx="1450035" cy="618064"/>
            <a:chOff x="0" y="0"/>
            <a:chExt cx="4307683" cy="1452556"/>
          </a:xfrm>
        </p:grpSpPr>
        <p:sp>
          <p:nvSpPr>
            <p:cNvPr id="99" name="Shape 493"/>
            <p:cNvSpPr/>
            <p:nvPr/>
          </p:nvSpPr>
          <p:spPr>
            <a:xfrm>
              <a:off x="0" y="0"/>
              <a:ext cx="4307683" cy="1452556"/>
            </a:xfrm>
            <a:prstGeom prst="roundRect">
              <a:avLst>
                <a:gd name="adj" fmla="val 13115"/>
              </a:avLst>
            </a:prstGeom>
            <a:blipFill rotWithShape="1">
              <a:blip r:embed="rId16">
                <a:alphaModFix/>
              </a:blip>
              <a:tile tx="0" ty="0" sx="100000" sy="100000" flip="none" algn="tl"/>
            </a:blipFill>
            <a:ln>
              <a:noFill/>
            </a:ln>
          </p:spPr>
          <p:txBody>
            <a:bodyPr lIns="0" tIns="0" rIns="0" bIns="0" anchor="ctr" anchorCtr="0">
              <a:noAutofit/>
            </a:bodyPr>
            <a:lstStyle/>
            <a:p>
              <a:pPr algn="ctr"/>
              <a:endParaRPr sz="700">
                <a:latin typeface="Helvetica Neue"/>
                <a:ea typeface="Helvetica Neue"/>
                <a:cs typeface="Helvetica Neue"/>
                <a:sym typeface="Helvetica Neue"/>
              </a:endParaRPr>
            </a:p>
          </p:txBody>
        </p:sp>
        <p:sp>
          <p:nvSpPr>
            <p:cNvPr id="100" name="Shape 494"/>
            <p:cNvSpPr/>
            <p:nvPr/>
          </p:nvSpPr>
          <p:spPr>
            <a:xfrm>
              <a:off x="55796" y="365444"/>
              <a:ext cx="4196089" cy="721665"/>
            </a:xfrm>
            <a:prstGeom prst="rect">
              <a:avLst/>
            </a:prstGeom>
            <a:noFill/>
            <a:ln>
              <a:noFill/>
            </a:ln>
          </p:spPr>
          <p:txBody>
            <a:bodyPr lIns="21175" tIns="21175" rIns="21175" bIns="21175" anchor="ctr" anchorCtr="0">
              <a:noAutofit/>
            </a:bodyPr>
            <a:lstStyle/>
            <a:p>
              <a:pPr algn="ctr">
                <a:buSzPct val="25000"/>
              </a:pPr>
              <a:r>
                <a:rPr lang="en-US" sz="1800">
                  <a:solidFill>
                    <a:srgbClr val="DEDEDE"/>
                  </a:solidFill>
                  <a:latin typeface="Helvetica Neue"/>
                  <a:ea typeface="Helvetica Neue"/>
                  <a:cs typeface="Helvetica Neue"/>
                  <a:sym typeface="Helvetica Neue"/>
                </a:rPr>
                <a:t>bugFix*</a:t>
              </a:r>
            </a:p>
          </p:txBody>
        </p:sp>
      </p:grpSp>
      <p:grpSp>
        <p:nvGrpSpPr>
          <p:cNvPr id="96" name="Shape 495"/>
          <p:cNvGrpSpPr/>
          <p:nvPr>
            <p:custDataLst>
              <p:tags r:id="rId11"/>
            </p:custDataLst>
          </p:nvPr>
        </p:nvGrpSpPr>
        <p:grpSpPr>
          <a:xfrm>
            <a:off x="7194238" y="3989339"/>
            <a:ext cx="686534" cy="745715"/>
            <a:chOff x="-21" y="-23"/>
            <a:chExt cx="1659456" cy="1752557"/>
          </a:xfrm>
        </p:grpSpPr>
        <p:sp>
          <p:nvSpPr>
            <p:cNvPr id="97" name="Shape 496"/>
            <p:cNvSpPr/>
            <p:nvPr/>
          </p:nvSpPr>
          <p:spPr>
            <a:xfrm>
              <a:off x="-21" y="-23"/>
              <a:ext cx="1659393" cy="1752557"/>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16">
                <a:alphaModFix/>
              </a:blip>
              <a:tile tx="0" ty="0" sx="100000" sy="100000" flip="none" algn="tl"/>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98" name="Shape 497"/>
            <p:cNvSpPr/>
            <p:nvPr/>
          </p:nvSpPr>
          <p:spPr>
            <a:xfrm>
              <a:off x="0" y="515468"/>
              <a:ext cx="1659434" cy="721665"/>
            </a:xfrm>
            <a:prstGeom prst="rect">
              <a:avLst/>
            </a:prstGeom>
            <a:noFill/>
            <a:ln>
              <a:noFill/>
            </a:ln>
          </p:spPr>
          <p:txBody>
            <a:bodyPr lIns="21175" tIns="21175" rIns="21175" bIns="21175" anchor="ctr" anchorCtr="0">
              <a:noAutofit/>
            </a:bodyPr>
            <a:lstStyle/>
            <a:p>
              <a:pPr algn="ctr">
                <a:buSzPct val="25000"/>
              </a:pPr>
              <a:r>
                <a:rPr lang="en-US" sz="1800">
                  <a:solidFill>
                    <a:srgbClr val="DEDEDE"/>
                  </a:solidFill>
                  <a:latin typeface="Helvetica Neue"/>
                  <a:ea typeface="Helvetica Neue"/>
                  <a:cs typeface="Helvetica Neue"/>
                  <a:sym typeface="Helvetica Neue"/>
                </a:rPr>
                <a:t>C3</a:t>
              </a:r>
            </a:p>
          </p:txBody>
        </p:sp>
      </p:grpSp>
    </p:spTree>
    <p:extLst>
      <p:ext uri="{BB962C8B-B14F-4D97-AF65-F5344CB8AC3E}">
        <p14:creationId xmlns:p14="http://schemas.microsoft.com/office/powerpoint/2010/main" val="26324859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693519" y="902523"/>
            <a:ext cx="11221389" cy="4668283"/>
          </a:xfrm>
        </p:spPr>
        <p:txBody>
          <a:bodyPr>
            <a:noAutofit/>
          </a:bodyPr>
          <a:lstStyle/>
          <a:p>
            <a:pPr marL="635013" lvl="1" indent="-342900">
              <a:buClr>
                <a:srgbClr val="558AAB"/>
              </a:buClr>
              <a:buFont typeface="Arial" panose="020B0604020202020204" pitchFamily="34" charset="0"/>
              <a:buChar char="•"/>
            </a:pPr>
            <a:r>
              <a:rPr lang="fr-FR" dirty="0" smtClean="0">
                <a:ea typeface="Helvetica Neue"/>
                <a:cs typeface="Helvetica Neue"/>
                <a:sym typeface="Helvetica Neue"/>
              </a:rPr>
              <a:t>Opérations GIT</a:t>
            </a:r>
            <a:endParaRPr lang="fr-CA" dirty="0" smtClean="0">
              <a:ea typeface="Helvetica Neue"/>
              <a:cs typeface="Helvetica Neue"/>
              <a:sym typeface="Helvetica Neue"/>
            </a:endParaRPr>
          </a:p>
          <a:p>
            <a:pPr marL="817893" lvl="2" indent="-342900">
              <a:buClr>
                <a:schemeClr val="accent2"/>
              </a:buClr>
              <a:buFont typeface="Arial" panose="020B0604020202020204" pitchFamily="34" charset="0"/>
              <a:buChar char="•"/>
            </a:pPr>
            <a:r>
              <a:rPr lang="fr-CA" dirty="0" err="1">
                <a:ea typeface="Helvetica Neue"/>
                <a:cs typeface="Helvetica Neue"/>
                <a:sym typeface="Helvetica Neue"/>
              </a:rPr>
              <a:t>R</a:t>
            </a:r>
            <a:r>
              <a:rPr lang="fr-CA" dirty="0" err="1" smtClean="0">
                <a:ea typeface="Helvetica Neue"/>
                <a:cs typeface="Helvetica Neue"/>
                <a:sym typeface="Helvetica Neue"/>
              </a:rPr>
              <a:t>evert</a:t>
            </a:r>
            <a:r>
              <a:rPr lang="fr-CA" dirty="0" smtClean="0">
                <a:ea typeface="Helvetica Neue"/>
                <a:cs typeface="Helvetica Neue"/>
                <a:sym typeface="Helvetica Neue"/>
              </a:rPr>
              <a:t> (</a:t>
            </a:r>
            <a:r>
              <a:rPr lang="fr-CA" dirty="0" err="1" smtClean="0">
                <a:ea typeface="Helvetica Neue"/>
                <a:cs typeface="Helvetica Neue"/>
                <a:sym typeface="Helvetica Neue"/>
              </a:rPr>
              <a:t>unmerge</a:t>
            </a:r>
            <a:r>
              <a:rPr lang="fr-CA" dirty="0" smtClean="0">
                <a:ea typeface="Helvetica Neue"/>
                <a:cs typeface="Helvetica Neue"/>
                <a:sym typeface="Helvetica Neue"/>
              </a:rPr>
              <a:t>)</a:t>
            </a:r>
          </a:p>
          <a:p>
            <a:pPr marL="1000773" lvl="3" indent="-342900">
              <a:buClr>
                <a:schemeClr val="accent2"/>
              </a:buClr>
              <a:buFont typeface="Arial" panose="020B0604020202020204" pitchFamily="34" charset="0"/>
              <a:buChar char="•"/>
            </a:pPr>
            <a:r>
              <a:rPr lang="fr-CA" dirty="0" smtClean="0">
                <a:ea typeface="Helvetica Neue"/>
                <a:cs typeface="Helvetica Neue"/>
                <a:sym typeface="Helvetica Neue"/>
              </a:rPr>
              <a:t>L’inverse de cherry-</a:t>
            </a:r>
            <a:r>
              <a:rPr lang="fr-CA" dirty="0" err="1" smtClean="0">
                <a:ea typeface="Helvetica Neue"/>
                <a:cs typeface="Helvetica Neue"/>
                <a:sym typeface="Helvetica Neue"/>
              </a:rPr>
              <a:t>pick</a:t>
            </a:r>
            <a:r>
              <a:rPr lang="fr-CA" dirty="0" smtClean="0">
                <a:ea typeface="Helvetica Neue"/>
                <a:cs typeface="Helvetica Neue"/>
                <a:sym typeface="Helvetica Neue"/>
              </a:rPr>
              <a:t> un reverse commit</a:t>
            </a:r>
          </a:p>
          <a:p>
            <a:pPr marL="817893" lvl="2" indent="-342900">
              <a:buClr>
                <a:schemeClr val="accent2"/>
              </a:buClr>
              <a:buFont typeface="Arial" panose="020B0604020202020204" pitchFamily="34" charset="0"/>
              <a:buChar char="•"/>
            </a:pPr>
            <a:r>
              <a:rPr lang="fr-FR" dirty="0">
                <a:ea typeface="Helvetica Neue"/>
                <a:cs typeface="Helvetica Neue"/>
                <a:sym typeface="Helvetica Neue"/>
              </a:rPr>
              <a:t>Bien que le reset fonctionne parfaitement pour les branches locales sur notre propre machine, cette façon de "réécrire l'histoire" ne fonctionne pas avec les branches distantes (</a:t>
            </a:r>
            <a:r>
              <a:rPr lang="fr-FR" dirty="0" err="1">
                <a:ea typeface="Helvetica Neue"/>
                <a:cs typeface="Helvetica Neue"/>
                <a:sym typeface="Helvetica Neue"/>
              </a:rPr>
              <a:t>remote</a:t>
            </a:r>
            <a:r>
              <a:rPr lang="fr-FR" dirty="0">
                <a:ea typeface="Helvetica Neue"/>
                <a:cs typeface="Helvetica Neue"/>
                <a:sym typeface="Helvetica Neue"/>
              </a:rPr>
              <a:t>) que d'autres personnes </a:t>
            </a:r>
            <a:r>
              <a:rPr lang="fr-FR" dirty="0" smtClean="0">
                <a:ea typeface="Helvetica Neue"/>
                <a:cs typeface="Helvetica Neue"/>
                <a:sym typeface="Helvetica Neue"/>
              </a:rPr>
              <a:t>utilisent</a:t>
            </a:r>
            <a:endParaRPr lang="fr-FR" dirty="0">
              <a:ea typeface="Helvetica Neue"/>
              <a:cs typeface="Helvetica Neue"/>
              <a:sym typeface="Helvetica Neue"/>
            </a:endParaRPr>
          </a:p>
          <a:p>
            <a:pPr marL="817893" lvl="2" indent="-342900">
              <a:buClr>
                <a:schemeClr val="accent2"/>
              </a:buClr>
              <a:buFont typeface="Arial" panose="020B0604020202020204" pitchFamily="34" charset="0"/>
              <a:buChar char="•"/>
            </a:pPr>
            <a:r>
              <a:rPr lang="fr-FR" dirty="0">
                <a:ea typeface="Helvetica Neue"/>
                <a:cs typeface="Helvetica Neue"/>
                <a:sym typeface="Helvetica Neue"/>
              </a:rPr>
              <a:t>Pour pouvoir annuler des changements et partager ces annulations avec d'autres, nous devons utiliser git </a:t>
            </a:r>
            <a:r>
              <a:rPr lang="fr-FR" dirty="0" err="1" smtClean="0">
                <a:ea typeface="Helvetica Neue"/>
                <a:cs typeface="Helvetica Neue"/>
                <a:sym typeface="Helvetica Neue"/>
              </a:rPr>
              <a:t>revert</a:t>
            </a:r>
            <a:endParaRPr lang="fr-FR" dirty="0">
              <a:ea typeface="Helvetica Neue"/>
              <a:cs typeface="Helvetica Neue"/>
              <a:sym typeface="Helvetica Neue"/>
            </a:endParaRPr>
          </a:p>
          <a:p>
            <a:pPr marL="474993" lvl="2" indent="0">
              <a:buClr>
                <a:schemeClr val="accent2"/>
              </a:buClr>
              <a:buNone/>
            </a:pPr>
            <a:endParaRPr lang="fr-CA" dirty="0" smtClean="0">
              <a:ea typeface="Helvetica Neue"/>
              <a:cs typeface="Helvetica Neue"/>
              <a:sym typeface="Helvetica Neue"/>
            </a:endParaRPr>
          </a:p>
          <a:p>
            <a:pPr marL="817893" lvl="2" indent="-342900">
              <a:buClr>
                <a:schemeClr val="accent2"/>
              </a:buClr>
              <a:buFont typeface="Arial" panose="020B0604020202020204" pitchFamily="34" charset="0"/>
              <a:buChar char="•"/>
            </a:pPr>
            <a:endParaRPr lang="fr-CA" dirty="0" smtClean="0">
              <a:ea typeface="Helvetica Neue"/>
              <a:cs typeface="Helvetica Neue"/>
              <a:sym typeface="Helvetica Neue"/>
            </a:endParaRPr>
          </a:p>
          <a:p>
            <a:pPr marL="1008065" lvl="5" indent="0">
              <a:buClr>
                <a:schemeClr val="accent2"/>
              </a:buClr>
              <a:buNone/>
            </a:pPr>
            <a:endParaRPr lang="fr-CA" sz="2400" dirty="0"/>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46</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128352371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988" y="902524"/>
            <a:ext cx="8311600" cy="1458380"/>
          </a:xfrm>
        </p:spPr>
        <p:txBody>
          <a:bodyPr>
            <a:noAutofit/>
          </a:bodyPr>
          <a:lstStyle/>
          <a:p>
            <a:pPr marL="635013" lvl="1" indent="-342900">
              <a:buClr>
                <a:srgbClr val="558AAB"/>
              </a:buClr>
              <a:buFont typeface="Arial" panose="020B0604020202020204" pitchFamily="34" charset="0"/>
              <a:buChar char="•"/>
            </a:pPr>
            <a:r>
              <a:rPr lang="fr-FR" dirty="0" smtClean="0">
                <a:ea typeface="Helvetica Neue"/>
                <a:cs typeface="Helvetica Neue"/>
                <a:sym typeface="Helvetica Neue"/>
              </a:rPr>
              <a:t>Opérations GIT</a:t>
            </a:r>
            <a:endParaRPr lang="fr-CA" dirty="0" smtClean="0">
              <a:ea typeface="Helvetica Neue"/>
              <a:cs typeface="Helvetica Neue"/>
              <a:sym typeface="Helvetica Neue"/>
            </a:endParaRPr>
          </a:p>
          <a:p>
            <a:pPr marL="817893" lvl="2" indent="-342900">
              <a:buClr>
                <a:schemeClr val="accent2"/>
              </a:buClr>
              <a:buFont typeface="Arial" panose="020B0604020202020204" pitchFamily="34" charset="0"/>
              <a:buChar char="•"/>
            </a:pPr>
            <a:r>
              <a:rPr lang="fr-CA" dirty="0" err="1">
                <a:ea typeface="Helvetica Neue"/>
                <a:cs typeface="Helvetica Neue"/>
                <a:sym typeface="Helvetica Neue"/>
              </a:rPr>
              <a:t>R</a:t>
            </a:r>
            <a:r>
              <a:rPr lang="fr-CA" dirty="0" err="1" smtClean="0">
                <a:ea typeface="Helvetica Neue"/>
                <a:cs typeface="Helvetica Neue"/>
                <a:sym typeface="Helvetica Neue"/>
              </a:rPr>
              <a:t>evert</a:t>
            </a:r>
            <a:endParaRPr lang="fr-CA" dirty="0" smtClean="0">
              <a:ea typeface="Helvetica Neue"/>
              <a:cs typeface="Helvetica Neue"/>
              <a:sym typeface="Helvetica Neue"/>
            </a:endParaRPr>
          </a:p>
          <a:p>
            <a:pPr marL="1000773" lvl="3" indent="-342900">
              <a:buClr>
                <a:schemeClr val="accent2"/>
              </a:buClr>
              <a:buFont typeface="Arial" panose="020B0604020202020204" pitchFamily="34" charset="0"/>
              <a:buChar char="•"/>
            </a:pPr>
            <a:r>
              <a:rPr lang="fr-CA" dirty="0" smtClean="0">
                <a:ea typeface="Helvetica Neue"/>
                <a:cs typeface="Helvetica Neue"/>
                <a:sym typeface="Helvetica Neue"/>
              </a:rPr>
              <a:t>Suite à un </a:t>
            </a:r>
            <a:r>
              <a:rPr lang="fr-CA" dirty="0" err="1" smtClean="0">
                <a:ea typeface="Helvetica Neue"/>
                <a:cs typeface="Helvetica Neue"/>
                <a:sym typeface="Helvetica Neue"/>
              </a:rPr>
              <a:t>merge</a:t>
            </a:r>
            <a:r>
              <a:rPr lang="fr-CA" dirty="0" smtClean="0">
                <a:ea typeface="Helvetica Neue"/>
                <a:cs typeface="Helvetica Neue"/>
                <a:sym typeface="Helvetica Neue"/>
              </a:rPr>
              <a:t> accidentel votre historique ressemble à ceci:</a:t>
            </a:r>
          </a:p>
          <a:p>
            <a:pPr marL="1000773" lvl="3" indent="-342900">
              <a:buClr>
                <a:schemeClr val="accent2"/>
              </a:buClr>
              <a:buFont typeface="Arial" panose="020B0604020202020204" pitchFamily="34" charset="0"/>
              <a:buChar char="•"/>
            </a:pPr>
            <a:endParaRPr lang="en-CA" dirty="0" smtClean="0">
              <a:ea typeface="Helvetica Neue"/>
              <a:cs typeface="Helvetica Neue"/>
              <a:sym typeface="Helvetica Neue"/>
            </a:endParaRPr>
          </a:p>
          <a:p>
            <a:pPr marL="817893" lvl="2" indent="-342900">
              <a:buClr>
                <a:schemeClr val="accent2"/>
              </a:buClr>
              <a:buFont typeface="Arial" panose="020B0604020202020204" pitchFamily="34" charset="0"/>
              <a:buChar char="•"/>
            </a:pPr>
            <a:endParaRPr lang="fr-FR" dirty="0">
              <a:ea typeface="Helvetica Neue"/>
              <a:cs typeface="Helvetica Neue"/>
              <a:sym typeface="Helvetica Neue"/>
            </a:endParaRPr>
          </a:p>
          <a:p>
            <a:pPr marL="474993" lvl="2" indent="0">
              <a:buClr>
                <a:schemeClr val="accent2"/>
              </a:buClr>
              <a:buNone/>
            </a:pPr>
            <a:endParaRPr lang="fr-CA" dirty="0" smtClean="0">
              <a:ea typeface="Helvetica Neue"/>
              <a:cs typeface="Helvetica Neue"/>
              <a:sym typeface="Helvetica Neue"/>
            </a:endParaRPr>
          </a:p>
          <a:p>
            <a:pPr marL="817893" lvl="2" indent="-342900">
              <a:buClr>
                <a:schemeClr val="accent2"/>
              </a:buClr>
              <a:buFont typeface="Arial" panose="020B0604020202020204" pitchFamily="34" charset="0"/>
              <a:buChar char="•"/>
            </a:pPr>
            <a:endParaRPr lang="fr-CA" dirty="0" smtClean="0">
              <a:ea typeface="Helvetica Neue"/>
              <a:cs typeface="Helvetica Neue"/>
              <a:sym typeface="Helvetica Neue"/>
            </a:endParaRPr>
          </a:p>
          <a:p>
            <a:pPr marL="1008065" lvl="5" indent="0">
              <a:buClr>
                <a:schemeClr val="accent2"/>
              </a:buClr>
              <a:buNone/>
            </a:pPr>
            <a:endParaRPr lang="fr-CA" sz="2400" dirty="0"/>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47</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grpSp>
        <p:nvGrpSpPr>
          <p:cNvPr id="29" name="Group 28"/>
          <p:cNvGrpSpPr/>
          <p:nvPr/>
        </p:nvGrpSpPr>
        <p:grpSpPr>
          <a:xfrm>
            <a:off x="2128054" y="990778"/>
            <a:ext cx="7905160" cy="5212958"/>
            <a:chOff x="2128054" y="990778"/>
            <a:chExt cx="7905160" cy="5212958"/>
          </a:xfrm>
        </p:grpSpPr>
        <p:sp>
          <p:nvSpPr>
            <p:cNvPr id="27" name="Left Arrow 26"/>
            <p:cNvSpPr/>
            <p:nvPr/>
          </p:nvSpPr>
          <p:spPr>
            <a:xfrm rot="16200000">
              <a:off x="8878295" y="2571407"/>
              <a:ext cx="754258" cy="249382"/>
            </a:xfrm>
            <a:prstGeom prst="lef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6" name="Left Arrow 25"/>
            <p:cNvSpPr/>
            <p:nvPr/>
          </p:nvSpPr>
          <p:spPr>
            <a:xfrm rot="16200000">
              <a:off x="8892147" y="1554491"/>
              <a:ext cx="754258" cy="249382"/>
            </a:xfrm>
            <a:prstGeom prst="lef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2" name="Left Arrow 21"/>
            <p:cNvSpPr/>
            <p:nvPr/>
          </p:nvSpPr>
          <p:spPr>
            <a:xfrm rot="2675805">
              <a:off x="4269762" y="4268816"/>
              <a:ext cx="1724543" cy="248400"/>
            </a:xfrm>
            <a:prstGeom prst="lef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9" name="Oval 8"/>
            <p:cNvSpPr/>
            <p:nvPr/>
          </p:nvSpPr>
          <p:spPr>
            <a:xfrm>
              <a:off x="2128054" y="3092424"/>
              <a:ext cx="803873"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2800" dirty="0" smtClean="0"/>
                <a:t>C1</a:t>
              </a:r>
              <a:endParaRPr lang="fr-CA" sz="2800" dirty="0"/>
            </a:p>
          </p:txBody>
        </p:sp>
        <p:sp>
          <p:nvSpPr>
            <p:cNvPr id="10" name="Oval 9"/>
            <p:cNvSpPr/>
            <p:nvPr/>
          </p:nvSpPr>
          <p:spPr>
            <a:xfrm>
              <a:off x="3796452" y="3092424"/>
              <a:ext cx="803873"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2800" dirty="0" smtClean="0"/>
                <a:t>C2</a:t>
              </a:r>
              <a:endParaRPr lang="fr-CA" sz="2800" dirty="0"/>
            </a:p>
          </p:txBody>
        </p:sp>
        <p:sp>
          <p:nvSpPr>
            <p:cNvPr id="11" name="Oval 10"/>
            <p:cNvSpPr/>
            <p:nvPr/>
          </p:nvSpPr>
          <p:spPr>
            <a:xfrm>
              <a:off x="5464850" y="3092424"/>
              <a:ext cx="803873"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2800" dirty="0" smtClean="0"/>
                <a:t>C5</a:t>
              </a:r>
              <a:endParaRPr lang="fr-CA" sz="2800" dirty="0"/>
            </a:p>
          </p:txBody>
        </p:sp>
        <p:sp>
          <p:nvSpPr>
            <p:cNvPr id="12" name="Oval 11"/>
            <p:cNvSpPr/>
            <p:nvPr/>
          </p:nvSpPr>
          <p:spPr>
            <a:xfrm>
              <a:off x="7123574" y="3092424"/>
              <a:ext cx="803873"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2800" dirty="0" smtClean="0"/>
                <a:t>C6</a:t>
              </a:r>
              <a:endParaRPr lang="fr-CA" sz="2800" dirty="0"/>
            </a:p>
          </p:txBody>
        </p:sp>
        <p:sp>
          <p:nvSpPr>
            <p:cNvPr id="14" name="Oval 13"/>
            <p:cNvSpPr/>
            <p:nvPr/>
          </p:nvSpPr>
          <p:spPr>
            <a:xfrm>
              <a:off x="5464849" y="4555465"/>
              <a:ext cx="803873"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2800" dirty="0" smtClean="0"/>
                <a:t>C3</a:t>
              </a:r>
              <a:endParaRPr lang="fr-CA" sz="2800" dirty="0"/>
            </a:p>
          </p:txBody>
        </p:sp>
        <p:sp>
          <p:nvSpPr>
            <p:cNvPr id="15" name="Oval 14"/>
            <p:cNvSpPr/>
            <p:nvPr/>
          </p:nvSpPr>
          <p:spPr>
            <a:xfrm>
              <a:off x="7124504" y="4555465"/>
              <a:ext cx="803873"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2800" dirty="0" smtClean="0"/>
                <a:t>C4</a:t>
              </a:r>
              <a:endParaRPr lang="fr-CA" sz="2800" dirty="0"/>
            </a:p>
          </p:txBody>
        </p:sp>
        <p:sp>
          <p:nvSpPr>
            <p:cNvPr id="17" name="Rounded Rectangle 16"/>
            <p:cNvSpPr/>
            <p:nvPr/>
          </p:nvSpPr>
          <p:spPr>
            <a:xfrm>
              <a:off x="8426986" y="2101909"/>
              <a:ext cx="1570203" cy="48213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smtClean="0">
                  <a:solidFill>
                    <a:schemeClr val="tx1"/>
                  </a:solidFill>
                </a:rPr>
                <a:t>master</a:t>
              </a:r>
              <a:endParaRPr lang="fr-CA" dirty="0">
                <a:solidFill>
                  <a:schemeClr val="tx1"/>
                </a:solidFill>
              </a:endParaRPr>
            </a:p>
          </p:txBody>
        </p:sp>
        <p:sp>
          <p:nvSpPr>
            <p:cNvPr id="18" name="Rounded Rectangle 17"/>
            <p:cNvSpPr/>
            <p:nvPr/>
          </p:nvSpPr>
          <p:spPr>
            <a:xfrm>
              <a:off x="8463011" y="990778"/>
              <a:ext cx="1570203" cy="48213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smtClean="0">
                  <a:solidFill>
                    <a:schemeClr val="tx1"/>
                  </a:solidFill>
                </a:rPr>
                <a:t>HEAD</a:t>
              </a:r>
              <a:endParaRPr lang="fr-CA" dirty="0">
                <a:solidFill>
                  <a:schemeClr val="tx1"/>
                </a:solidFill>
              </a:endParaRPr>
            </a:p>
          </p:txBody>
        </p:sp>
        <p:sp>
          <p:nvSpPr>
            <p:cNvPr id="5" name="Left Arrow 4"/>
            <p:cNvSpPr/>
            <p:nvPr/>
          </p:nvSpPr>
          <p:spPr>
            <a:xfrm>
              <a:off x="2981802" y="3374968"/>
              <a:ext cx="754258" cy="249382"/>
            </a:xfrm>
            <a:prstGeom prst="lef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9" name="Left Arrow 18"/>
            <p:cNvSpPr/>
            <p:nvPr/>
          </p:nvSpPr>
          <p:spPr>
            <a:xfrm>
              <a:off x="4647121" y="3344489"/>
              <a:ext cx="754258" cy="249382"/>
            </a:xfrm>
            <a:prstGeom prst="lef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0" name="Left Arrow 19"/>
            <p:cNvSpPr/>
            <p:nvPr/>
          </p:nvSpPr>
          <p:spPr>
            <a:xfrm>
              <a:off x="6312432" y="3330635"/>
              <a:ext cx="754258" cy="249382"/>
            </a:xfrm>
            <a:prstGeom prst="lef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1" name="Left Arrow 20"/>
            <p:cNvSpPr/>
            <p:nvPr/>
          </p:nvSpPr>
          <p:spPr>
            <a:xfrm>
              <a:off x="7961122" y="3300156"/>
              <a:ext cx="754258" cy="249382"/>
            </a:xfrm>
            <a:prstGeom prst="lef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3" name="Left Arrow 22"/>
            <p:cNvSpPr/>
            <p:nvPr/>
          </p:nvSpPr>
          <p:spPr>
            <a:xfrm>
              <a:off x="6315204" y="4862943"/>
              <a:ext cx="754258" cy="249382"/>
            </a:xfrm>
            <a:prstGeom prst="lef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4" name="Left Arrow 23"/>
            <p:cNvSpPr/>
            <p:nvPr/>
          </p:nvSpPr>
          <p:spPr>
            <a:xfrm rot="5400000">
              <a:off x="7165870" y="5563975"/>
              <a:ext cx="754258" cy="249382"/>
            </a:xfrm>
            <a:prstGeom prst="lef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6" name="Rounded Rectangle 15"/>
            <p:cNvSpPr/>
            <p:nvPr/>
          </p:nvSpPr>
          <p:spPr>
            <a:xfrm>
              <a:off x="6740408" y="5721598"/>
              <a:ext cx="1570203" cy="48213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smtClean="0">
                  <a:solidFill>
                    <a:schemeClr val="tx1"/>
                  </a:solidFill>
                </a:rPr>
                <a:t>newdev</a:t>
              </a:r>
              <a:endParaRPr lang="fr-CA" dirty="0">
                <a:solidFill>
                  <a:schemeClr val="tx1"/>
                </a:solidFill>
              </a:endParaRPr>
            </a:p>
          </p:txBody>
        </p:sp>
        <p:sp>
          <p:nvSpPr>
            <p:cNvPr id="25" name="Left Arrow 24"/>
            <p:cNvSpPr/>
            <p:nvPr/>
          </p:nvSpPr>
          <p:spPr>
            <a:xfrm rot="19341732">
              <a:off x="7676810" y="3984571"/>
              <a:ext cx="1869596" cy="248400"/>
            </a:xfrm>
            <a:prstGeom prst="lef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3" name="Oval 12"/>
            <p:cNvSpPr/>
            <p:nvPr/>
          </p:nvSpPr>
          <p:spPr>
            <a:xfrm>
              <a:off x="8810152" y="3092424"/>
              <a:ext cx="803873"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2800" dirty="0" smtClean="0"/>
                <a:t>M</a:t>
              </a:r>
              <a:endParaRPr lang="fr-CA" sz="2800" dirty="0"/>
            </a:p>
          </p:txBody>
        </p:sp>
      </p:grpSp>
    </p:spTree>
    <p:extLst>
      <p:ext uri="{BB962C8B-B14F-4D97-AF65-F5344CB8AC3E}">
        <p14:creationId xmlns:p14="http://schemas.microsoft.com/office/powerpoint/2010/main" val="33184115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988" y="902523"/>
            <a:ext cx="8311600" cy="1755287"/>
          </a:xfrm>
        </p:spPr>
        <p:txBody>
          <a:bodyPr>
            <a:noAutofit/>
          </a:bodyPr>
          <a:lstStyle/>
          <a:p>
            <a:pPr marL="635013" lvl="1" indent="-342900">
              <a:buClr>
                <a:srgbClr val="558AAB"/>
              </a:buClr>
              <a:buFont typeface="Arial" panose="020B0604020202020204" pitchFamily="34" charset="0"/>
              <a:buChar char="•"/>
            </a:pPr>
            <a:r>
              <a:rPr lang="fr-FR" dirty="0" smtClean="0">
                <a:ea typeface="Helvetica Neue"/>
                <a:cs typeface="Helvetica Neue"/>
                <a:sym typeface="Helvetica Neue"/>
              </a:rPr>
              <a:t>Opérations GIT</a:t>
            </a:r>
            <a:endParaRPr lang="fr-CA" dirty="0" smtClean="0">
              <a:ea typeface="Helvetica Neue"/>
              <a:cs typeface="Helvetica Neue"/>
              <a:sym typeface="Helvetica Neue"/>
            </a:endParaRPr>
          </a:p>
          <a:p>
            <a:pPr marL="817893" lvl="2" indent="-342900">
              <a:buClr>
                <a:schemeClr val="accent2"/>
              </a:buClr>
              <a:buFont typeface="Arial" panose="020B0604020202020204" pitchFamily="34" charset="0"/>
              <a:buChar char="•"/>
            </a:pPr>
            <a:r>
              <a:rPr lang="fr-CA" dirty="0" err="1">
                <a:ea typeface="Helvetica Neue"/>
                <a:cs typeface="Helvetica Neue"/>
                <a:sym typeface="Helvetica Neue"/>
              </a:rPr>
              <a:t>R</a:t>
            </a:r>
            <a:r>
              <a:rPr lang="fr-CA" dirty="0" err="1" smtClean="0">
                <a:ea typeface="Helvetica Neue"/>
                <a:cs typeface="Helvetica Neue"/>
                <a:sym typeface="Helvetica Neue"/>
              </a:rPr>
              <a:t>evert</a:t>
            </a:r>
            <a:endParaRPr lang="fr-CA" dirty="0" smtClean="0">
              <a:ea typeface="Helvetica Neue"/>
              <a:cs typeface="Helvetica Neue"/>
              <a:sym typeface="Helvetica Neue"/>
            </a:endParaRPr>
          </a:p>
          <a:p>
            <a:pPr marL="1000773" lvl="3" indent="-342900">
              <a:buClr>
                <a:schemeClr val="accent2"/>
              </a:buClr>
              <a:buFont typeface="Arial" panose="020B0604020202020204" pitchFamily="34" charset="0"/>
              <a:buChar char="•"/>
            </a:pPr>
            <a:r>
              <a:rPr lang="fr-CA" dirty="0">
                <a:ea typeface="Helvetica Neue"/>
                <a:cs typeface="Helvetica Neue"/>
                <a:sym typeface="Helvetica Neue"/>
              </a:rPr>
              <a:t>$ git </a:t>
            </a:r>
            <a:r>
              <a:rPr lang="fr-CA" dirty="0" err="1">
                <a:ea typeface="Helvetica Neue"/>
                <a:cs typeface="Helvetica Neue"/>
                <a:sym typeface="Helvetica Neue"/>
              </a:rPr>
              <a:t>revert</a:t>
            </a:r>
            <a:r>
              <a:rPr lang="fr-CA" dirty="0">
                <a:ea typeface="Helvetica Neue"/>
                <a:cs typeface="Helvetica Neue"/>
                <a:sym typeface="Helvetica Neue"/>
              </a:rPr>
              <a:t> -m 1 </a:t>
            </a:r>
            <a:r>
              <a:rPr lang="fr-CA" dirty="0" smtClean="0">
                <a:ea typeface="Helvetica Neue"/>
                <a:cs typeface="Helvetica Neue"/>
                <a:sym typeface="Helvetica Neue"/>
              </a:rPr>
              <a:t>HEAD</a:t>
            </a:r>
            <a:endParaRPr lang="fr-FR" dirty="0">
              <a:ea typeface="Helvetica Neue"/>
              <a:cs typeface="Helvetica Neue"/>
              <a:sym typeface="Helvetica Neue"/>
            </a:endParaRPr>
          </a:p>
          <a:p>
            <a:pPr marL="474993" lvl="2" indent="0">
              <a:buClr>
                <a:schemeClr val="accent2"/>
              </a:buClr>
              <a:buNone/>
            </a:pPr>
            <a:endParaRPr lang="fr-CA" dirty="0" smtClean="0">
              <a:ea typeface="Helvetica Neue"/>
              <a:cs typeface="Helvetica Neue"/>
              <a:sym typeface="Helvetica Neue"/>
            </a:endParaRPr>
          </a:p>
          <a:p>
            <a:pPr marL="817893" lvl="2" indent="-342900">
              <a:buClr>
                <a:schemeClr val="accent2"/>
              </a:buClr>
              <a:buFont typeface="Arial" panose="020B0604020202020204" pitchFamily="34" charset="0"/>
              <a:buChar char="•"/>
            </a:pPr>
            <a:endParaRPr lang="fr-CA" dirty="0" smtClean="0">
              <a:ea typeface="Helvetica Neue"/>
              <a:cs typeface="Helvetica Neue"/>
              <a:sym typeface="Helvetica Neue"/>
            </a:endParaRPr>
          </a:p>
          <a:p>
            <a:pPr marL="1008065" lvl="5" indent="0">
              <a:buClr>
                <a:schemeClr val="accent2"/>
              </a:buClr>
              <a:buNone/>
            </a:pPr>
            <a:endParaRPr lang="fr-CA" sz="2400" dirty="0"/>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48</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grpSp>
        <p:nvGrpSpPr>
          <p:cNvPr id="30" name="Group 29"/>
          <p:cNvGrpSpPr/>
          <p:nvPr/>
        </p:nvGrpSpPr>
        <p:grpSpPr>
          <a:xfrm>
            <a:off x="964270" y="990778"/>
            <a:ext cx="9526147" cy="5212958"/>
            <a:chOff x="964270" y="990778"/>
            <a:chExt cx="9526147" cy="5212958"/>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4935" y="3005971"/>
              <a:ext cx="1062492" cy="944437"/>
            </a:xfrm>
            <a:prstGeom prst="rect">
              <a:avLst/>
            </a:prstGeom>
          </p:spPr>
        </p:pic>
        <p:sp>
          <p:nvSpPr>
            <p:cNvPr id="27" name="Left Arrow 26"/>
            <p:cNvSpPr/>
            <p:nvPr/>
          </p:nvSpPr>
          <p:spPr>
            <a:xfrm rot="16200000">
              <a:off x="9335498" y="2571407"/>
              <a:ext cx="754258" cy="249382"/>
            </a:xfrm>
            <a:prstGeom prst="lef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6" name="Left Arrow 25"/>
            <p:cNvSpPr/>
            <p:nvPr/>
          </p:nvSpPr>
          <p:spPr>
            <a:xfrm rot="16200000">
              <a:off x="9349350" y="1554491"/>
              <a:ext cx="754258" cy="249382"/>
            </a:xfrm>
            <a:prstGeom prst="lef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2" name="Left Arrow 21"/>
            <p:cNvSpPr/>
            <p:nvPr/>
          </p:nvSpPr>
          <p:spPr>
            <a:xfrm rot="2675805">
              <a:off x="3105978" y="4268816"/>
              <a:ext cx="1724543" cy="248400"/>
            </a:xfrm>
            <a:prstGeom prst="lef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9" name="Oval 8"/>
            <p:cNvSpPr/>
            <p:nvPr/>
          </p:nvSpPr>
          <p:spPr>
            <a:xfrm>
              <a:off x="964270" y="3092424"/>
              <a:ext cx="803873"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2800" dirty="0" smtClean="0"/>
                <a:t>C1</a:t>
              </a:r>
              <a:endParaRPr lang="fr-CA" sz="2800" dirty="0"/>
            </a:p>
          </p:txBody>
        </p:sp>
        <p:sp>
          <p:nvSpPr>
            <p:cNvPr id="10" name="Oval 9"/>
            <p:cNvSpPr/>
            <p:nvPr/>
          </p:nvSpPr>
          <p:spPr>
            <a:xfrm>
              <a:off x="2632668" y="3092424"/>
              <a:ext cx="803873"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2800" dirty="0" smtClean="0"/>
                <a:t>C2</a:t>
              </a:r>
              <a:endParaRPr lang="fr-CA" sz="2800" dirty="0"/>
            </a:p>
          </p:txBody>
        </p:sp>
        <p:sp>
          <p:nvSpPr>
            <p:cNvPr id="11" name="Oval 10"/>
            <p:cNvSpPr/>
            <p:nvPr/>
          </p:nvSpPr>
          <p:spPr>
            <a:xfrm>
              <a:off x="4301066" y="3092424"/>
              <a:ext cx="803873"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2800" dirty="0" smtClean="0"/>
                <a:t>C5</a:t>
              </a:r>
              <a:endParaRPr lang="fr-CA" sz="2800" dirty="0"/>
            </a:p>
          </p:txBody>
        </p:sp>
        <p:sp>
          <p:nvSpPr>
            <p:cNvPr id="12" name="Oval 11"/>
            <p:cNvSpPr/>
            <p:nvPr/>
          </p:nvSpPr>
          <p:spPr>
            <a:xfrm>
              <a:off x="5959790" y="3092424"/>
              <a:ext cx="803873"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2800" dirty="0" smtClean="0"/>
                <a:t>C6</a:t>
              </a:r>
              <a:endParaRPr lang="fr-CA" sz="2800" dirty="0"/>
            </a:p>
          </p:txBody>
        </p:sp>
        <p:sp>
          <p:nvSpPr>
            <p:cNvPr id="14" name="Oval 13"/>
            <p:cNvSpPr/>
            <p:nvPr/>
          </p:nvSpPr>
          <p:spPr>
            <a:xfrm>
              <a:off x="4301065" y="4555465"/>
              <a:ext cx="803873"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2800" dirty="0" smtClean="0"/>
                <a:t>C3</a:t>
              </a:r>
              <a:endParaRPr lang="fr-CA" sz="2800" dirty="0"/>
            </a:p>
          </p:txBody>
        </p:sp>
        <p:sp>
          <p:nvSpPr>
            <p:cNvPr id="15" name="Oval 14"/>
            <p:cNvSpPr/>
            <p:nvPr/>
          </p:nvSpPr>
          <p:spPr>
            <a:xfrm>
              <a:off x="5960720" y="4555465"/>
              <a:ext cx="803873"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2800" dirty="0" smtClean="0"/>
                <a:t>C4</a:t>
              </a:r>
              <a:endParaRPr lang="fr-CA" sz="2800" dirty="0"/>
            </a:p>
          </p:txBody>
        </p:sp>
        <p:sp>
          <p:nvSpPr>
            <p:cNvPr id="17" name="Rounded Rectangle 16"/>
            <p:cNvSpPr/>
            <p:nvPr/>
          </p:nvSpPr>
          <p:spPr>
            <a:xfrm>
              <a:off x="8884189" y="2101909"/>
              <a:ext cx="1570203" cy="48213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smtClean="0">
                  <a:solidFill>
                    <a:schemeClr val="tx1"/>
                  </a:solidFill>
                </a:rPr>
                <a:t>master</a:t>
              </a:r>
              <a:endParaRPr lang="fr-CA" dirty="0">
                <a:solidFill>
                  <a:schemeClr val="tx1"/>
                </a:solidFill>
              </a:endParaRPr>
            </a:p>
          </p:txBody>
        </p:sp>
        <p:sp>
          <p:nvSpPr>
            <p:cNvPr id="18" name="Rounded Rectangle 17"/>
            <p:cNvSpPr/>
            <p:nvPr/>
          </p:nvSpPr>
          <p:spPr>
            <a:xfrm>
              <a:off x="8920214" y="990778"/>
              <a:ext cx="1570203" cy="48213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smtClean="0">
                  <a:solidFill>
                    <a:schemeClr val="tx1"/>
                  </a:solidFill>
                </a:rPr>
                <a:t>HEAD</a:t>
              </a:r>
              <a:endParaRPr lang="fr-CA" dirty="0">
                <a:solidFill>
                  <a:schemeClr val="tx1"/>
                </a:solidFill>
              </a:endParaRPr>
            </a:p>
          </p:txBody>
        </p:sp>
        <p:sp>
          <p:nvSpPr>
            <p:cNvPr id="5" name="Left Arrow 4"/>
            <p:cNvSpPr/>
            <p:nvPr/>
          </p:nvSpPr>
          <p:spPr>
            <a:xfrm>
              <a:off x="1818018" y="3374968"/>
              <a:ext cx="754258" cy="249382"/>
            </a:xfrm>
            <a:prstGeom prst="lef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9" name="Left Arrow 18"/>
            <p:cNvSpPr/>
            <p:nvPr/>
          </p:nvSpPr>
          <p:spPr>
            <a:xfrm>
              <a:off x="3483337" y="3344489"/>
              <a:ext cx="754258" cy="249382"/>
            </a:xfrm>
            <a:prstGeom prst="lef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0" name="Left Arrow 19"/>
            <p:cNvSpPr/>
            <p:nvPr/>
          </p:nvSpPr>
          <p:spPr>
            <a:xfrm>
              <a:off x="5148648" y="3330635"/>
              <a:ext cx="754258" cy="249382"/>
            </a:xfrm>
            <a:prstGeom prst="lef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1" name="Left Arrow 20"/>
            <p:cNvSpPr/>
            <p:nvPr/>
          </p:nvSpPr>
          <p:spPr>
            <a:xfrm>
              <a:off x="6797338" y="3300156"/>
              <a:ext cx="754258" cy="249382"/>
            </a:xfrm>
            <a:prstGeom prst="lef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3" name="Left Arrow 22"/>
            <p:cNvSpPr/>
            <p:nvPr/>
          </p:nvSpPr>
          <p:spPr>
            <a:xfrm>
              <a:off x="5151420" y="4862943"/>
              <a:ext cx="754258" cy="249382"/>
            </a:xfrm>
            <a:prstGeom prst="lef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4" name="Left Arrow 23"/>
            <p:cNvSpPr/>
            <p:nvPr/>
          </p:nvSpPr>
          <p:spPr>
            <a:xfrm rot="5400000">
              <a:off x="6002086" y="5563975"/>
              <a:ext cx="754258" cy="249382"/>
            </a:xfrm>
            <a:prstGeom prst="lef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6" name="Rounded Rectangle 15"/>
            <p:cNvSpPr/>
            <p:nvPr/>
          </p:nvSpPr>
          <p:spPr>
            <a:xfrm>
              <a:off x="5576624" y="5721598"/>
              <a:ext cx="1570203" cy="48213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smtClean="0">
                  <a:solidFill>
                    <a:schemeClr val="tx1"/>
                  </a:solidFill>
                </a:rPr>
                <a:t>newdev</a:t>
              </a:r>
              <a:endParaRPr lang="fr-CA" dirty="0">
                <a:solidFill>
                  <a:schemeClr val="tx1"/>
                </a:solidFill>
              </a:endParaRPr>
            </a:p>
          </p:txBody>
        </p:sp>
        <p:sp>
          <p:nvSpPr>
            <p:cNvPr id="25" name="Left Arrow 24"/>
            <p:cNvSpPr/>
            <p:nvPr/>
          </p:nvSpPr>
          <p:spPr>
            <a:xfrm rot="19341732">
              <a:off x="6513026" y="3984571"/>
              <a:ext cx="1869596" cy="248400"/>
            </a:xfrm>
            <a:prstGeom prst="lef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3" name="Oval 12"/>
            <p:cNvSpPr/>
            <p:nvPr/>
          </p:nvSpPr>
          <p:spPr>
            <a:xfrm>
              <a:off x="7646368" y="3092424"/>
              <a:ext cx="803873"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2800" dirty="0" smtClean="0"/>
                <a:t>M</a:t>
              </a:r>
              <a:endParaRPr lang="fr-CA" sz="2800" dirty="0"/>
            </a:p>
          </p:txBody>
        </p:sp>
        <p:sp>
          <p:nvSpPr>
            <p:cNvPr id="29" name="Left Arrow 28"/>
            <p:cNvSpPr/>
            <p:nvPr/>
          </p:nvSpPr>
          <p:spPr>
            <a:xfrm>
              <a:off x="8459885" y="3314006"/>
              <a:ext cx="754258" cy="249382"/>
            </a:xfrm>
            <a:prstGeom prst="lef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spTree>
    <p:extLst>
      <p:ext uri="{BB962C8B-B14F-4D97-AF65-F5344CB8AC3E}">
        <p14:creationId xmlns:p14="http://schemas.microsoft.com/office/powerpoint/2010/main" val="353117782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5" y="957943"/>
            <a:ext cx="11809820" cy="5221184"/>
          </a:xfrm>
        </p:spPr>
        <p:txBody>
          <a:bodyPr>
            <a:noAutofit/>
          </a:bodyPr>
          <a:lstStyle/>
          <a:p>
            <a:pPr marL="635013" lvl="1" indent="-342900">
              <a:buClr>
                <a:srgbClr val="558AAB"/>
              </a:buClr>
              <a:buFont typeface="Arial" panose="020B0604020202020204" pitchFamily="34" charset="0"/>
              <a:buChar char="•"/>
            </a:pPr>
            <a:r>
              <a:rPr lang="fr-CA" dirty="0" smtClean="0">
                <a:ea typeface="Helvetica Neue"/>
                <a:cs typeface="Helvetica Neue"/>
                <a:sym typeface="Helvetica Neue"/>
              </a:rPr>
              <a:t>Inspecter le contenu d'un dépôt/</a:t>
            </a:r>
            <a:r>
              <a:rPr lang="fr-CA" dirty="0" err="1" smtClean="0">
                <a:ea typeface="Helvetica Neue"/>
                <a:cs typeface="Helvetica Neue"/>
                <a:sym typeface="Helvetica Neue"/>
              </a:rPr>
              <a:t>Stash</a:t>
            </a:r>
            <a:endParaRPr lang="fr-CA" dirty="0" smtClean="0">
              <a:ea typeface="Helvetica Neue"/>
              <a:cs typeface="Helvetica Neue"/>
              <a:sym typeface="Helvetica Neue"/>
            </a:endParaRP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Lorsque que vous devez travailler sur autre chose et que votre dépôt local et la zone d’index contiennent des modifications</a:t>
            </a:r>
          </a:p>
          <a:p>
            <a:pPr marL="817893" lvl="2" indent="-342900">
              <a:buClr>
                <a:srgbClr val="558AAB"/>
              </a:buClr>
              <a:buFont typeface="Arial" panose="020B0604020202020204" pitchFamily="34" charset="0"/>
              <a:buChar char="•"/>
            </a:pPr>
            <a:r>
              <a:rPr lang="fr-CA" dirty="0" err="1" smtClean="0">
                <a:ea typeface="Helvetica Neue"/>
                <a:cs typeface="Helvetica Neue"/>
                <a:sym typeface="Helvetica Neue"/>
              </a:rPr>
              <a:t>Stash</a:t>
            </a:r>
            <a:r>
              <a:rPr lang="fr-CA" dirty="0" smtClean="0">
                <a:ea typeface="Helvetica Neue"/>
                <a:cs typeface="Helvetica Neue"/>
                <a:sym typeface="Helvetica Neue"/>
              </a:rPr>
              <a:t> prend vos fichiers et </a:t>
            </a:r>
            <a:r>
              <a:rPr lang="fr-CA" smtClean="0">
                <a:ea typeface="Helvetica Neue"/>
                <a:cs typeface="Helvetica Neue"/>
                <a:sym typeface="Helvetica Neue"/>
              </a:rPr>
              <a:t>les met de </a:t>
            </a:r>
            <a:r>
              <a:rPr lang="fr-CA" dirty="0" smtClean="0">
                <a:ea typeface="Helvetica Neue"/>
                <a:cs typeface="Helvetica Neue"/>
                <a:sym typeface="Helvetica Neue"/>
              </a:rPr>
              <a:t>côté pour plus tard</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Exemple</a:t>
            </a:r>
          </a:p>
          <a:p>
            <a:pPr marL="840753" lvl="4" indent="0">
              <a:lnSpc>
                <a:spcPct val="100000"/>
              </a:lnSpc>
              <a:spcBef>
                <a:spcPts val="0"/>
              </a:spcBef>
              <a:spcAft>
                <a:spcPts val="0"/>
              </a:spcAft>
              <a:buClr>
                <a:srgbClr val="558AAB"/>
              </a:buClr>
              <a:buNone/>
            </a:pPr>
            <a:r>
              <a:rPr lang="en-CA" dirty="0">
                <a:ea typeface="Helvetica Neue"/>
                <a:cs typeface="Helvetica Neue"/>
                <a:sym typeface="Helvetica Neue"/>
              </a:rPr>
              <a:t>$ git status</a:t>
            </a:r>
          </a:p>
          <a:p>
            <a:pPr marL="840753" lvl="4" indent="0">
              <a:lnSpc>
                <a:spcPct val="100000"/>
              </a:lnSpc>
              <a:spcBef>
                <a:spcPts val="0"/>
              </a:spcBef>
              <a:spcAft>
                <a:spcPts val="0"/>
              </a:spcAft>
              <a:buClr>
                <a:srgbClr val="558AAB"/>
              </a:buClr>
              <a:buNone/>
            </a:pPr>
            <a:r>
              <a:rPr lang="en-CA" dirty="0">
                <a:ea typeface="Helvetica Neue"/>
                <a:cs typeface="Helvetica Neue"/>
                <a:sym typeface="Helvetica Neue"/>
              </a:rPr>
              <a:t># On branch master</a:t>
            </a:r>
          </a:p>
          <a:p>
            <a:pPr marL="840753" lvl="4" indent="0">
              <a:lnSpc>
                <a:spcPct val="100000"/>
              </a:lnSpc>
              <a:spcBef>
                <a:spcPts val="0"/>
              </a:spcBef>
              <a:spcAft>
                <a:spcPts val="0"/>
              </a:spcAft>
              <a:buClr>
                <a:srgbClr val="558AAB"/>
              </a:buClr>
              <a:buNone/>
            </a:pPr>
            <a:r>
              <a:rPr lang="en-CA" dirty="0">
                <a:ea typeface="Helvetica Neue"/>
                <a:cs typeface="Helvetica Neue"/>
                <a:sym typeface="Helvetica Neue"/>
              </a:rPr>
              <a:t># Changes to be committed:</a:t>
            </a:r>
          </a:p>
          <a:p>
            <a:pPr marL="840753" lvl="4" indent="0">
              <a:lnSpc>
                <a:spcPct val="100000"/>
              </a:lnSpc>
              <a:spcBef>
                <a:spcPts val="0"/>
              </a:spcBef>
              <a:spcAft>
                <a:spcPts val="0"/>
              </a:spcAft>
              <a:buClr>
                <a:srgbClr val="558AAB"/>
              </a:buClr>
              <a:buNone/>
            </a:pPr>
            <a:r>
              <a:rPr lang="en-CA" dirty="0">
                <a:ea typeface="Helvetica Neue"/>
                <a:cs typeface="Helvetica Neue"/>
                <a:sym typeface="Helvetica Neue"/>
              </a:rPr>
              <a:t>#   (use "git reset HEAD &lt;file&gt;..." to </a:t>
            </a:r>
            <a:r>
              <a:rPr lang="en-CA" dirty="0" err="1">
                <a:ea typeface="Helvetica Neue"/>
                <a:cs typeface="Helvetica Neue"/>
                <a:sym typeface="Helvetica Neue"/>
              </a:rPr>
              <a:t>unstage</a:t>
            </a:r>
            <a:r>
              <a:rPr lang="en-CA" dirty="0">
                <a:ea typeface="Helvetica Neue"/>
                <a:cs typeface="Helvetica Neue"/>
                <a:sym typeface="Helvetica Neue"/>
              </a:rPr>
              <a:t>)</a:t>
            </a:r>
          </a:p>
          <a:p>
            <a:pPr marL="840753" lvl="4" indent="0">
              <a:lnSpc>
                <a:spcPct val="100000"/>
              </a:lnSpc>
              <a:spcBef>
                <a:spcPts val="0"/>
              </a:spcBef>
              <a:spcAft>
                <a:spcPts val="0"/>
              </a:spcAft>
              <a:buClr>
                <a:srgbClr val="558AAB"/>
              </a:buClr>
              <a:buNone/>
            </a:pPr>
            <a:r>
              <a:rPr lang="en-CA" dirty="0" smtClean="0">
                <a:ea typeface="Helvetica Neue"/>
                <a:cs typeface="Helvetica Neue"/>
                <a:sym typeface="Helvetica Neue"/>
              </a:rPr>
              <a:t>#      </a:t>
            </a:r>
            <a:r>
              <a:rPr lang="en-CA" dirty="0">
                <a:ea typeface="Helvetica Neue"/>
                <a:cs typeface="Helvetica Neue"/>
                <a:sym typeface="Helvetica Neue"/>
              </a:rPr>
              <a:t>modified:   index.html</a:t>
            </a:r>
          </a:p>
          <a:p>
            <a:pPr marL="840753" lvl="4" indent="0">
              <a:lnSpc>
                <a:spcPct val="100000"/>
              </a:lnSpc>
              <a:spcBef>
                <a:spcPts val="0"/>
              </a:spcBef>
              <a:spcAft>
                <a:spcPts val="0"/>
              </a:spcAft>
              <a:buClr>
                <a:srgbClr val="558AAB"/>
              </a:buClr>
              <a:buNone/>
            </a:pPr>
            <a:r>
              <a:rPr lang="en-CA" dirty="0" smtClean="0">
                <a:ea typeface="Helvetica Neue"/>
                <a:cs typeface="Helvetica Neue"/>
                <a:sym typeface="Helvetica Neue"/>
              </a:rPr>
              <a:t># Changes </a:t>
            </a:r>
            <a:r>
              <a:rPr lang="en-CA" dirty="0">
                <a:ea typeface="Helvetica Neue"/>
                <a:cs typeface="Helvetica Neue"/>
                <a:sym typeface="Helvetica Neue"/>
              </a:rPr>
              <a:t>not staged for commit:</a:t>
            </a:r>
          </a:p>
          <a:p>
            <a:pPr marL="840753" lvl="4" indent="0">
              <a:lnSpc>
                <a:spcPct val="100000"/>
              </a:lnSpc>
              <a:spcBef>
                <a:spcPts val="0"/>
              </a:spcBef>
              <a:spcAft>
                <a:spcPts val="0"/>
              </a:spcAft>
              <a:buClr>
                <a:srgbClr val="558AAB"/>
              </a:buClr>
              <a:buNone/>
            </a:pPr>
            <a:r>
              <a:rPr lang="en-CA" dirty="0">
                <a:ea typeface="Helvetica Neue"/>
                <a:cs typeface="Helvetica Neue"/>
                <a:sym typeface="Helvetica Neue"/>
              </a:rPr>
              <a:t>#   (use "git add &lt;file&gt;..." to update what will be committed)</a:t>
            </a:r>
          </a:p>
          <a:p>
            <a:pPr marL="840753" lvl="4" indent="0">
              <a:lnSpc>
                <a:spcPct val="100000"/>
              </a:lnSpc>
              <a:spcBef>
                <a:spcPts val="0"/>
              </a:spcBef>
              <a:spcAft>
                <a:spcPts val="0"/>
              </a:spcAft>
              <a:buClr>
                <a:srgbClr val="558AAB"/>
              </a:buClr>
              <a:buNone/>
            </a:pPr>
            <a:r>
              <a:rPr lang="en-CA" dirty="0" smtClean="0">
                <a:ea typeface="Helvetica Neue"/>
                <a:cs typeface="Helvetica Neue"/>
                <a:sym typeface="Helvetica Neue"/>
              </a:rPr>
              <a:t>#      </a:t>
            </a:r>
            <a:r>
              <a:rPr lang="en-CA" dirty="0">
                <a:ea typeface="Helvetica Neue"/>
                <a:cs typeface="Helvetica Neue"/>
                <a:sym typeface="Helvetica Neue"/>
              </a:rPr>
              <a:t>modified:   </a:t>
            </a:r>
            <a:r>
              <a:rPr lang="en-CA" dirty="0" smtClean="0">
                <a:ea typeface="Helvetica Neue"/>
                <a:cs typeface="Helvetica Neue"/>
                <a:sym typeface="Helvetica Neue"/>
              </a:rPr>
              <a:t>lib/</a:t>
            </a:r>
            <a:r>
              <a:rPr lang="en-CA" dirty="0" err="1" smtClean="0">
                <a:ea typeface="Helvetica Neue"/>
                <a:cs typeface="Helvetica Neue"/>
                <a:sym typeface="Helvetica Neue"/>
              </a:rPr>
              <a:t>simplegit.rb</a:t>
            </a:r>
            <a:endParaRPr lang="fr-CA" dirty="0" smtClean="0">
              <a:ea typeface="Helvetica Neue"/>
              <a:cs typeface="Helvetica Neue"/>
              <a:sym typeface="Helvetica Neue"/>
            </a:endParaRPr>
          </a:p>
          <a:p>
            <a:pPr marL="474993" lvl="2" indent="0">
              <a:buClr>
                <a:srgbClr val="558AAB"/>
              </a:buClr>
              <a:buNone/>
            </a:pPr>
            <a:endParaRPr lang="fr-CA" dirty="0" smtClean="0">
              <a:ea typeface="Helvetica Neue"/>
              <a:cs typeface="Helvetica Neue"/>
              <a:sym typeface="Helvetica Neue"/>
            </a:endParaRP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49</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5176642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17000" b="-17000"/>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454257-7B8D-42C0-8DB2-776EFA202679}"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5</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OBJECTIFS</a:t>
            </a:r>
            <a:endParaRPr lang="en-CA" dirty="0"/>
          </a:p>
        </p:txBody>
      </p:sp>
      <p:sp>
        <p:nvSpPr>
          <p:cNvPr id="8" name="Text Placeholder 7"/>
          <p:cNvSpPr>
            <a:spLocks noGrp="1"/>
          </p:cNvSpPr>
          <p:nvPr>
            <p:ph type="body" idx="1"/>
          </p:nvPr>
        </p:nvSpPr>
        <p:spPr>
          <a:xfrm>
            <a:off x="2303814" y="1622854"/>
            <a:ext cx="8627798" cy="1702237"/>
          </a:xfrm>
        </p:spPr>
        <p:txBody>
          <a:bodyPr/>
          <a:lstStyle/>
          <a:p>
            <a:pPr marL="190506" indent="-228610">
              <a:spcBef>
                <a:spcPts val="1801"/>
              </a:spcBef>
              <a:buClr>
                <a:srgbClr val="737373"/>
              </a:buClr>
            </a:pPr>
            <a:r>
              <a:rPr lang="en-CA" sz="1800" dirty="0" smtClean="0">
                <a:solidFill>
                  <a:schemeClr val="tx1"/>
                </a:solidFill>
                <a:latin typeface="Helvetica Neue"/>
                <a:ea typeface="Helvetica Neue"/>
                <a:cs typeface="Helvetica Neue"/>
                <a:sym typeface="Helvetica Neue"/>
              </a:rPr>
              <a:t>OBJECTIFS DU COURS</a:t>
            </a:r>
          </a:p>
          <a:p>
            <a:pPr marL="190506" indent="-228610">
              <a:spcBef>
                <a:spcPts val="1801"/>
              </a:spcBef>
              <a:buClr>
                <a:srgbClr val="737373"/>
              </a:buClr>
            </a:pPr>
            <a:r>
              <a:rPr lang="fr-FR" sz="1800" dirty="0">
                <a:solidFill>
                  <a:schemeClr val="tx1"/>
                </a:solidFill>
                <a:latin typeface="Helvetica Neue"/>
              </a:rPr>
              <a:t>En savoir plus sur les fondements de Git et </a:t>
            </a:r>
            <a:r>
              <a:rPr lang="fr-FR" sz="1800" dirty="0" smtClean="0">
                <a:solidFill>
                  <a:schemeClr val="tx1"/>
                </a:solidFill>
                <a:latin typeface="Helvetica Neue"/>
              </a:rPr>
              <a:t>des </a:t>
            </a:r>
            <a:r>
              <a:rPr lang="fr-FR" sz="1800" dirty="0">
                <a:solidFill>
                  <a:schemeClr val="tx1"/>
                </a:solidFill>
                <a:latin typeface="Helvetica Neue"/>
              </a:rPr>
              <a:t>opérations </a:t>
            </a:r>
            <a:r>
              <a:rPr lang="fr-FR" sz="1800" dirty="0" smtClean="0">
                <a:solidFill>
                  <a:schemeClr val="tx1"/>
                </a:solidFill>
                <a:latin typeface="Helvetica Neue"/>
              </a:rPr>
              <a:t>administratives</a:t>
            </a:r>
            <a:endParaRPr lang="fr-CA" sz="1800" dirty="0">
              <a:solidFill>
                <a:schemeClr val="tx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50373819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5" y="957943"/>
            <a:ext cx="11809820" cy="5221184"/>
          </a:xfrm>
        </p:spPr>
        <p:txBody>
          <a:bodyPr>
            <a:noAutofit/>
          </a:bodyPr>
          <a:lstStyle/>
          <a:p>
            <a:pPr marL="635013" lvl="1" indent="-342900">
              <a:buClr>
                <a:srgbClr val="558AAB"/>
              </a:buClr>
              <a:buFont typeface="Arial" panose="020B0604020202020204" pitchFamily="34" charset="0"/>
              <a:buChar char="•"/>
            </a:pPr>
            <a:r>
              <a:rPr lang="fr-CA" dirty="0" smtClean="0">
                <a:ea typeface="Helvetica Neue"/>
                <a:cs typeface="Helvetica Neue"/>
                <a:sym typeface="Helvetica Neue"/>
              </a:rPr>
              <a:t>Inspecter le contenu d'un dépôt/</a:t>
            </a:r>
            <a:r>
              <a:rPr lang="fr-CA" dirty="0" err="1" smtClean="0">
                <a:ea typeface="Helvetica Neue"/>
                <a:cs typeface="Helvetica Neue"/>
                <a:sym typeface="Helvetica Neue"/>
              </a:rPr>
              <a:t>Stash</a:t>
            </a:r>
            <a:endParaRPr lang="fr-CA" dirty="0" smtClean="0">
              <a:ea typeface="Helvetica Neue"/>
              <a:cs typeface="Helvetica Neue"/>
              <a:sym typeface="Helvetica Neue"/>
            </a:endParaRP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Vous devez changer de branche mais vous ne voulez pas valider vos modifications</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 git </a:t>
            </a:r>
            <a:r>
              <a:rPr lang="fr-CA" dirty="0" err="1" smtClean="0">
                <a:ea typeface="Helvetica Neue"/>
                <a:cs typeface="Helvetica Neue"/>
                <a:sym typeface="Helvetica Neue"/>
              </a:rPr>
              <a:t>stash</a:t>
            </a:r>
            <a:endParaRPr lang="fr-CA" dirty="0" smtClean="0">
              <a:ea typeface="Helvetica Neue"/>
              <a:cs typeface="Helvetica Neue"/>
              <a:sym typeface="Helvetica Neue"/>
            </a:endParaRPr>
          </a:p>
          <a:p>
            <a:pPr marL="840753" lvl="4" indent="0">
              <a:lnSpc>
                <a:spcPct val="100000"/>
              </a:lnSpc>
              <a:spcBef>
                <a:spcPts val="0"/>
              </a:spcBef>
              <a:spcAft>
                <a:spcPts val="0"/>
              </a:spcAft>
              <a:buClr>
                <a:srgbClr val="558AAB"/>
              </a:buClr>
              <a:buNone/>
            </a:pPr>
            <a:r>
              <a:rPr lang="en-CA" dirty="0">
                <a:ea typeface="Helvetica Neue"/>
                <a:cs typeface="Helvetica Neue"/>
                <a:sym typeface="Helvetica Neue"/>
              </a:rPr>
              <a:t>Saved working directory and index state \</a:t>
            </a:r>
          </a:p>
          <a:p>
            <a:pPr marL="840753" lvl="4" indent="0">
              <a:lnSpc>
                <a:spcPct val="100000"/>
              </a:lnSpc>
              <a:spcBef>
                <a:spcPts val="0"/>
              </a:spcBef>
              <a:spcAft>
                <a:spcPts val="0"/>
              </a:spcAft>
              <a:buClr>
                <a:srgbClr val="558AAB"/>
              </a:buClr>
              <a:buNone/>
            </a:pPr>
            <a:r>
              <a:rPr lang="en-CA" dirty="0" smtClean="0">
                <a:ea typeface="Helvetica Neue"/>
                <a:cs typeface="Helvetica Neue"/>
                <a:sym typeface="Helvetica Neue"/>
              </a:rPr>
              <a:t>"</a:t>
            </a:r>
            <a:r>
              <a:rPr lang="en-CA" dirty="0">
                <a:ea typeface="Helvetica Neue"/>
                <a:cs typeface="Helvetica Neue"/>
                <a:sym typeface="Helvetica Neue"/>
              </a:rPr>
              <a:t>WIP on master: 049d078 added the index file"</a:t>
            </a:r>
          </a:p>
          <a:p>
            <a:pPr marL="840753" lvl="4" indent="0">
              <a:lnSpc>
                <a:spcPct val="100000"/>
              </a:lnSpc>
              <a:spcBef>
                <a:spcPts val="0"/>
              </a:spcBef>
              <a:spcAft>
                <a:spcPts val="0"/>
              </a:spcAft>
              <a:buClr>
                <a:srgbClr val="558AAB"/>
              </a:buClr>
              <a:buNone/>
            </a:pPr>
            <a:r>
              <a:rPr lang="en-CA" dirty="0">
                <a:ea typeface="Helvetica Neue"/>
                <a:cs typeface="Helvetica Neue"/>
                <a:sym typeface="Helvetica Neue"/>
              </a:rPr>
              <a:t>HEAD is now at 049d078 added the index file</a:t>
            </a:r>
          </a:p>
          <a:p>
            <a:pPr marL="840753" lvl="4" indent="0">
              <a:lnSpc>
                <a:spcPct val="100000"/>
              </a:lnSpc>
              <a:spcBef>
                <a:spcPts val="0"/>
              </a:spcBef>
              <a:spcAft>
                <a:spcPts val="0"/>
              </a:spcAft>
              <a:buClr>
                <a:srgbClr val="558AAB"/>
              </a:buClr>
              <a:buNone/>
            </a:pPr>
            <a:r>
              <a:rPr lang="en-CA" dirty="0">
                <a:ea typeface="Helvetica Neue"/>
                <a:cs typeface="Helvetica Neue"/>
                <a:sym typeface="Helvetica Neue"/>
              </a:rPr>
              <a:t>(To restore them type "git stash apply")</a:t>
            </a:r>
            <a:endParaRPr lang="fr-CA" dirty="0" smtClean="0">
              <a:ea typeface="Helvetica Neue"/>
              <a:cs typeface="Helvetica Neue"/>
              <a:sym typeface="Helvetica Neue"/>
            </a:endParaRPr>
          </a:p>
          <a:p>
            <a:pPr marL="474993" lvl="2" indent="0">
              <a:buClr>
                <a:srgbClr val="558AAB"/>
              </a:buClr>
              <a:buNone/>
            </a:pPr>
            <a:endParaRPr lang="fr-CA" dirty="0" smtClean="0">
              <a:ea typeface="Helvetica Neue"/>
              <a:cs typeface="Helvetica Neue"/>
              <a:sym typeface="Helvetica Neue"/>
            </a:endParaRPr>
          </a:p>
          <a:p>
            <a:pPr marL="817893" lvl="2" indent="-342900">
              <a:buClr>
                <a:srgbClr val="558AAB"/>
              </a:buClr>
              <a:buFont typeface="Arial" panose="020B0604020202020204" pitchFamily="34" charset="0"/>
              <a:buChar char="•"/>
            </a:pPr>
            <a:r>
              <a:rPr lang="en-CA" dirty="0">
                <a:ea typeface="Helvetica Neue"/>
                <a:cs typeface="Helvetica Neue"/>
                <a:sym typeface="Helvetica Neue"/>
              </a:rPr>
              <a:t>$ git status</a:t>
            </a:r>
          </a:p>
          <a:p>
            <a:pPr marL="840753" lvl="4" indent="0">
              <a:lnSpc>
                <a:spcPct val="100000"/>
              </a:lnSpc>
              <a:spcBef>
                <a:spcPts val="0"/>
              </a:spcBef>
              <a:spcAft>
                <a:spcPts val="0"/>
              </a:spcAft>
              <a:buClr>
                <a:srgbClr val="558AAB"/>
              </a:buClr>
              <a:buNone/>
            </a:pPr>
            <a:r>
              <a:rPr lang="en-CA" dirty="0">
                <a:ea typeface="Helvetica Neue"/>
                <a:cs typeface="Helvetica Neue"/>
                <a:sym typeface="Helvetica Neue"/>
              </a:rPr>
              <a:t># On branch master</a:t>
            </a:r>
          </a:p>
          <a:p>
            <a:pPr marL="840753" lvl="4" indent="0">
              <a:lnSpc>
                <a:spcPct val="100000"/>
              </a:lnSpc>
              <a:spcBef>
                <a:spcPts val="0"/>
              </a:spcBef>
              <a:spcAft>
                <a:spcPts val="0"/>
              </a:spcAft>
              <a:buClr>
                <a:srgbClr val="558AAB"/>
              </a:buClr>
              <a:buNone/>
            </a:pPr>
            <a:r>
              <a:rPr lang="en-CA" dirty="0">
                <a:ea typeface="Helvetica Neue"/>
                <a:cs typeface="Helvetica Neue"/>
                <a:sym typeface="Helvetica Neue"/>
              </a:rPr>
              <a:t>N</a:t>
            </a:r>
            <a:r>
              <a:rPr lang="en-CA" dirty="0" smtClean="0">
                <a:ea typeface="Helvetica Neue"/>
                <a:cs typeface="Helvetica Neue"/>
                <a:sym typeface="Helvetica Neue"/>
              </a:rPr>
              <a:t>othing </a:t>
            </a:r>
            <a:r>
              <a:rPr lang="en-CA" dirty="0">
                <a:ea typeface="Helvetica Neue"/>
                <a:cs typeface="Helvetica Neue"/>
                <a:sym typeface="Helvetica Neue"/>
              </a:rPr>
              <a:t>to commit, working directory clean</a:t>
            </a:r>
            <a:endParaRPr lang="fr-CA" dirty="0" smtClean="0">
              <a:ea typeface="Helvetica Neue"/>
              <a:cs typeface="Helvetica Neue"/>
              <a:sym typeface="Helvetica Neue"/>
            </a:endParaRP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50</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172141909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5" y="957943"/>
            <a:ext cx="11809820" cy="5221184"/>
          </a:xfrm>
        </p:spPr>
        <p:txBody>
          <a:bodyPr>
            <a:noAutofit/>
          </a:bodyPr>
          <a:lstStyle/>
          <a:p>
            <a:pPr marL="635013" lvl="1" indent="-342900">
              <a:buClr>
                <a:srgbClr val="558AAB"/>
              </a:buClr>
              <a:buFont typeface="Arial" panose="020B0604020202020204" pitchFamily="34" charset="0"/>
              <a:buChar char="•"/>
            </a:pPr>
            <a:r>
              <a:rPr lang="fr-CA" dirty="0" smtClean="0">
                <a:ea typeface="Helvetica Neue"/>
                <a:cs typeface="Helvetica Neue"/>
                <a:sym typeface="Helvetica Neue"/>
              </a:rPr>
              <a:t>Inspecter le contenu d'un dépôt/</a:t>
            </a:r>
            <a:r>
              <a:rPr lang="fr-CA" dirty="0" err="1" smtClean="0">
                <a:ea typeface="Helvetica Neue"/>
                <a:cs typeface="Helvetica Neue"/>
                <a:sym typeface="Helvetica Neue"/>
              </a:rPr>
              <a:t>Stash</a:t>
            </a:r>
            <a:endParaRPr lang="fr-CA" dirty="0" smtClean="0">
              <a:ea typeface="Helvetica Neue"/>
              <a:cs typeface="Helvetica Neue"/>
              <a:sym typeface="Helvetica Neue"/>
            </a:endParaRP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Vous pouvez changer de branche sans souci de perdre vos modifications</a:t>
            </a:r>
          </a:p>
          <a:p>
            <a:pPr marL="817893" lvl="2" indent="-342900">
              <a:buClr>
                <a:srgbClr val="558AAB"/>
              </a:buClr>
              <a:buFont typeface="Arial" panose="020B0604020202020204" pitchFamily="34" charset="0"/>
              <a:buChar char="•"/>
            </a:pPr>
            <a:r>
              <a:rPr lang="en-CA" dirty="0">
                <a:ea typeface="Helvetica Neue"/>
                <a:cs typeface="Helvetica Neue"/>
                <a:sym typeface="Helvetica Neue"/>
              </a:rPr>
              <a:t>$ git stash list</a:t>
            </a:r>
          </a:p>
          <a:p>
            <a:pPr marL="840753" lvl="4" indent="0">
              <a:lnSpc>
                <a:spcPct val="100000"/>
              </a:lnSpc>
              <a:spcBef>
                <a:spcPts val="0"/>
              </a:spcBef>
              <a:spcAft>
                <a:spcPts val="0"/>
              </a:spcAft>
              <a:buClr>
                <a:srgbClr val="558AAB"/>
              </a:buClr>
              <a:buNone/>
            </a:pPr>
            <a:r>
              <a:rPr lang="en-CA" b="1" u="sng" dirty="0">
                <a:ea typeface="Helvetica Neue"/>
                <a:cs typeface="Helvetica Neue"/>
                <a:sym typeface="Helvetica Neue"/>
              </a:rPr>
              <a:t>stash@{0}: WIP on master: 049d078 added the index file</a:t>
            </a:r>
          </a:p>
          <a:p>
            <a:pPr marL="840753" lvl="4" indent="0">
              <a:lnSpc>
                <a:spcPct val="100000"/>
              </a:lnSpc>
              <a:spcBef>
                <a:spcPts val="0"/>
              </a:spcBef>
              <a:spcAft>
                <a:spcPts val="0"/>
              </a:spcAft>
              <a:buClr>
                <a:srgbClr val="558AAB"/>
              </a:buClr>
              <a:buNone/>
            </a:pPr>
            <a:r>
              <a:rPr lang="en-CA" dirty="0">
                <a:ea typeface="Helvetica Neue"/>
                <a:cs typeface="Helvetica Neue"/>
                <a:sym typeface="Helvetica Neue"/>
              </a:rPr>
              <a:t>stash@{1}: WIP on master: c264051 Revert "added </a:t>
            </a:r>
            <a:r>
              <a:rPr lang="en-CA" dirty="0" err="1">
                <a:ea typeface="Helvetica Neue"/>
                <a:cs typeface="Helvetica Neue"/>
                <a:sym typeface="Helvetica Neue"/>
              </a:rPr>
              <a:t>file_size</a:t>
            </a:r>
            <a:r>
              <a:rPr lang="en-CA" dirty="0">
                <a:ea typeface="Helvetica Neue"/>
                <a:cs typeface="Helvetica Neue"/>
                <a:sym typeface="Helvetica Neue"/>
              </a:rPr>
              <a:t>"</a:t>
            </a:r>
          </a:p>
          <a:p>
            <a:pPr marL="840753" lvl="4" indent="0">
              <a:lnSpc>
                <a:spcPct val="100000"/>
              </a:lnSpc>
              <a:spcBef>
                <a:spcPts val="0"/>
              </a:spcBef>
              <a:spcAft>
                <a:spcPts val="0"/>
              </a:spcAft>
              <a:buClr>
                <a:srgbClr val="558AAB"/>
              </a:buClr>
              <a:buNone/>
            </a:pPr>
            <a:r>
              <a:rPr lang="en-CA" dirty="0">
                <a:ea typeface="Helvetica Neue"/>
                <a:cs typeface="Helvetica Neue"/>
                <a:sym typeface="Helvetica Neue"/>
              </a:rPr>
              <a:t>stash@{2}: WIP on master: 21d80a5 added </a:t>
            </a:r>
            <a:r>
              <a:rPr lang="en-CA" dirty="0" smtClean="0">
                <a:ea typeface="Helvetica Neue"/>
                <a:cs typeface="Helvetica Neue"/>
                <a:sym typeface="Helvetica Neue"/>
              </a:rPr>
              <a:t>number </a:t>
            </a:r>
            <a:r>
              <a:rPr lang="en-CA" dirty="0">
                <a:ea typeface="Helvetica Neue"/>
                <a:cs typeface="Helvetica Neue"/>
                <a:sym typeface="Helvetica Neue"/>
              </a:rPr>
              <a:t>to </a:t>
            </a:r>
            <a:r>
              <a:rPr lang="en-CA" dirty="0" smtClean="0">
                <a:ea typeface="Helvetica Neue"/>
                <a:cs typeface="Helvetica Neue"/>
                <a:sym typeface="Helvetica Neue"/>
              </a:rPr>
              <a:t>log</a:t>
            </a:r>
            <a:endParaRPr lang="en-CA" dirty="0">
              <a:ea typeface="Helvetica Neue"/>
              <a:cs typeface="Helvetica Neue"/>
              <a:sym typeface="Helvetica Neue"/>
            </a:endParaRPr>
          </a:p>
          <a:p>
            <a:pPr marL="817893" lvl="2" indent="-342900">
              <a:lnSpc>
                <a:spcPct val="100000"/>
              </a:lnSpc>
              <a:spcBef>
                <a:spcPts val="0"/>
              </a:spcBef>
              <a:spcAft>
                <a:spcPts val="0"/>
              </a:spcAft>
              <a:buClr>
                <a:srgbClr val="558AAB"/>
              </a:buClr>
              <a:buFont typeface="Arial" panose="020B0604020202020204" pitchFamily="34" charset="0"/>
              <a:buChar char="•"/>
            </a:pPr>
            <a:endParaRPr lang="fr-CA" dirty="0" smtClean="0">
              <a:ea typeface="Helvetica Neue"/>
              <a:cs typeface="Helvetica Neue"/>
              <a:sym typeface="Helvetica Neue"/>
            </a:endParaRP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51</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327149248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5" y="957943"/>
            <a:ext cx="11809820" cy="5221184"/>
          </a:xfrm>
        </p:spPr>
        <p:txBody>
          <a:bodyPr>
            <a:noAutofit/>
          </a:bodyPr>
          <a:lstStyle/>
          <a:p>
            <a:pPr marL="635013" lvl="1" indent="-342900">
              <a:buClr>
                <a:srgbClr val="558AAB"/>
              </a:buClr>
              <a:buFont typeface="Arial" panose="020B0604020202020204" pitchFamily="34" charset="0"/>
              <a:buChar char="•"/>
            </a:pPr>
            <a:r>
              <a:rPr lang="fr-CA" dirty="0" smtClean="0">
                <a:ea typeface="Helvetica Neue"/>
                <a:cs typeface="Helvetica Neue"/>
                <a:sym typeface="Helvetica Neue"/>
              </a:rPr>
              <a:t>Inspecter le contenu d'un dépôt/</a:t>
            </a:r>
            <a:r>
              <a:rPr lang="fr-CA" dirty="0" err="1" smtClean="0">
                <a:ea typeface="Helvetica Neue"/>
                <a:cs typeface="Helvetica Neue"/>
                <a:sym typeface="Helvetica Neue"/>
              </a:rPr>
              <a:t>Stash</a:t>
            </a:r>
            <a:endParaRPr lang="fr-CA" dirty="0" smtClean="0">
              <a:ea typeface="Helvetica Neue"/>
              <a:cs typeface="Helvetica Neue"/>
              <a:sym typeface="Helvetica Neue"/>
            </a:endParaRP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Vous pouvez changer de branche sans souci de perdre vos modifications</a:t>
            </a:r>
          </a:p>
          <a:p>
            <a:pPr marL="817893" lvl="2" indent="-342900">
              <a:lnSpc>
                <a:spcPct val="100000"/>
              </a:lnSpc>
              <a:spcBef>
                <a:spcPts val="0"/>
              </a:spcBef>
              <a:spcAft>
                <a:spcPts val="0"/>
              </a:spcAft>
              <a:buClr>
                <a:srgbClr val="558AAB"/>
              </a:buClr>
              <a:buFont typeface="Arial" panose="020B0604020202020204" pitchFamily="34" charset="0"/>
              <a:buChar char="•"/>
            </a:pPr>
            <a:r>
              <a:rPr lang="en-CA" dirty="0" smtClean="0">
                <a:ea typeface="Helvetica Neue"/>
                <a:cs typeface="Helvetica Neue"/>
                <a:sym typeface="Helvetica Neue"/>
              </a:rPr>
              <a:t>$ </a:t>
            </a:r>
            <a:r>
              <a:rPr lang="en-CA" dirty="0">
                <a:ea typeface="Helvetica Neue"/>
                <a:cs typeface="Helvetica Neue"/>
                <a:sym typeface="Helvetica Neue"/>
              </a:rPr>
              <a:t>git stash apply</a:t>
            </a:r>
          </a:p>
          <a:p>
            <a:pPr marL="840753" lvl="4" indent="0">
              <a:lnSpc>
                <a:spcPct val="100000"/>
              </a:lnSpc>
              <a:spcBef>
                <a:spcPts val="0"/>
              </a:spcBef>
              <a:spcAft>
                <a:spcPts val="0"/>
              </a:spcAft>
              <a:buClr>
                <a:srgbClr val="558AAB"/>
              </a:buClr>
              <a:buNone/>
            </a:pPr>
            <a:r>
              <a:rPr lang="en-CA" dirty="0">
                <a:ea typeface="Helvetica Neue"/>
                <a:cs typeface="Helvetica Neue"/>
                <a:sym typeface="Helvetica Neue"/>
              </a:rPr>
              <a:t># On branch master</a:t>
            </a:r>
          </a:p>
          <a:p>
            <a:pPr marL="840753" lvl="4" indent="0">
              <a:lnSpc>
                <a:spcPct val="100000"/>
              </a:lnSpc>
              <a:spcBef>
                <a:spcPts val="0"/>
              </a:spcBef>
              <a:spcAft>
                <a:spcPts val="0"/>
              </a:spcAft>
              <a:buClr>
                <a:srgbClr val="558AAB"/>
              </a:buClr>
              <a:buNone/>
            </a:pPr>
            <a:r>
              <a:rPr lang="en-CA" dirty="0">
                <a:ea typeface="Helvetica Neue"/>
                <a:cs typeface="Helvetica Neue"/>
                <a:sym typeface="Helvetica Neue"/>
              </a:rPr>
              <a:t># Changes not staged for commit:</a:t>
            </a:r>
          </a:p>
          <a:p>
            <a:pPr marL="840753" lvl="4" indent="0">
              <a:lnSpc>
                <a:spcPct val="100000"/>
              </a:lnSpc>
              <a:spcBef>
                <a:spcPts val="0"/>
              </a:spcBef>
              <a:spcAft>
                <a:spcPts val="0"/>
              </a:spcAft>
              <a:buClr>
                <a:srgbClr val="558AAB"/>
              </a:buClr>
              <a:buNone/>
            </a:pPr>
            <a:r>
              <a:rPr lang="en-CA" dirty="0" smtClean="0">
                <a:ea typeface="Helvetica Neue"/>
                <a:cs typeface="Helvetica Neue"/>
                <a:sym typeface="Helvetica Neue"/>
              </a:rPr>
              <a:t># (</a:t>
            </a:r>
            <a:r>
              <a:rPr lang="en-CA" dirty="0">
                <a:ea typeface="Helvetica Neue"/>
                <a:cs typeface="Helvetica Neue"/>
                <a:sym typeface="Helvetica Neue"/>
              </a:rPr>
              <a:t>use "git add &lt;file&gt;..." to update what will be committed)</a:t>
            </a:r>
          </a:p>
          <a:p>
            <a:pPr marL="840753" lvl="4" indent="0">
              <a:lnSpc>
                <a:spcPct val="100000"/>
              </a:lnSpc>
              <a:spcBef>
                <a:spcPts val="0"/>
              </a:spcBef>
              <a:spcAft>
                <a:spcPts val="0"/>
              </a:spcAft>
              <a:buClr>
                <a:srgbClr val="558AAB"/>
              </a:buClr>
              <a:buNone/>
            </a:pPr>
            <a:r>
              <a:rPr lang="en-CA" dirty="0" smtClean="0">
                <a:ea typeface="Helvetica Neue"/>
                <a:cs typeface="Helvetica Neue"/>
                <a:sym typeface="Helvetica Neue"/>
              </a:rPr>
              <a:t># modified</a:t>
            </a:r>
            <a:r>
              <a:rPr lang="en-CA" dirty="0">
                <a:ea typeface="Helvetica Neue"/>
                <a:cs typeface="Helvetica Neue"/>
                <a:sym typeface="Helvetica Neue"/>
              </a:rPr>
              <a:t>:   index.html</a:t>
            </a:r>
          </a:p>
          <a:p>
            <a:pPr marL="840753" lvl="4" indent="0">
              <a:lnSpc>
                <a:spcPct val="100000"/>
              </a:lnSpc>
              <a:spcBef>
                <a:spcPts val="0"/>
              </a:spcBef>
              <a:spcAft>
                <a:spcPts val="0"/>
              </a:spcAft>
              <a:buClr>
                <a:srgbClr val="558AAB"/>
              </a:buClr>
              <a:buNone/>
            </a:pPr>
            <a:r>
              <a:rPr lang="en-CA" dirty="0" smtClean="0">
                <a:ea typeface="Helvetica Neue"/>
                <a:cs typeface="Helvetica Neue"/>
                <a:sym typeface="Helvetica Neue"/>
              </a:rPr>
              <a:t># modified</a:t>
            </a:r>
            <a:r>
              <a:rPr lang="en-CA" dirty="0">
                <a:ea typeface="Helvetica Neue"/>
                <a:cs typeface="Helvetica Neue"/>
                <a:sym typeface="Helvetica Neue"/>
              </a:rPr>
              <a:t>:   lib/</a:t>
            </a:r>
            <a:r>
              <a:rPr lang="en-CA" dirty="0" err="1">
                <a:ea typeface="Helvetica Neue"/>
                <a:cs typeface="Helvetica Neue"/>
                <a:sym typeface="Helvetica Neue"/>
              </a:rPr>
              <a:t>simplegit.rb</a:t>
            </a:r>
            <a:endParaRPr lang="en-CA" dirty="0" smtClean="0">
              <a:ea typeface="Helvetica Neue"/>
              <a:cs typeface="Helvetica Neue"/>
              <a:sym typeface="Helvetica Neue"/>
            </a:endParaRPr>
          </a:p>
          <a:p>
            <a:pPr marL="817893" lvl="2" indent="-342900">
              <a:lnSpc>
                <a:spcPct val="100000"/>
              </a:lnSpc>
              <a:spcBef>
                <a:spcPts val="0"/>
              </a:spcBef>
              <a:spcAft>
                <a:spcPts val="0"/>
              </a:spcAft>
              <a:buClr>
                <a:srgbClr val="558AAB"/>
              </a:buClr>
              <a:buFont typeface="Arial" panose="020B0604020202020204" pitchFamily="34" charset="0"/>
              <a:buChar char="•"/>
            </a:pPr>
            <a:endParaRPr lang="en-CA" dirty="0">
              <a:ea typeface="Helvetica Neue"/>
              <a:cs typeface="Helvetica Neue"/>
              <a:sym typeface="Helvetica Neue"/>
            </a:endParaRPr>
          </a:p>
          <a:p>
            <a:pPr marL="817893" lvl="2" indent="-342900">
              <a:lnSpc>
                <a:spcPct val="100000"/>
              </a:lnSpc>
              <a:spcBef>
                <a:spcPts val="0"/>
              </a:spcBef>
              <a:spcAft>
                <a:spcPts val="0"/>
              </a:spcAft>
              <a:buClr>
                <a:srgbClr val="558AAB"/>
              </a:buClr>
              <a:buFont typeface="Arial" panose="020B0604020202020204" pitchFamily="34" charset="0"/>
              <a:buChar char="•"/>
            </a:pPr>
            <a:endParaRPr lang="fr-CA" dirty="0" smtClean="0">
              <a:ea typeface="Helvetica Neue"/>
              <a:cs typeface="Helvetica Neue"/>
              <a:sym typeface="Helvetica Neue"/>
            </a:endParaRP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52</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43490198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5" y="957943"/>
            <a:ext cx="11809820" cy="5221184"/>
          </a:xfrm>
        </p:spPr>
        <p:txBody>
          <a:bodyPr>
            <a:noAutofit/>
          </a:bodyPr>
          <a:lstStyle/>
          <a:p>
            <a:pPr marL="635013" lvl="1" indent="-342900">
              <a:buClr>
                <a:srgbClr val="558AAB"/>
              </a:buClr>
              <a:buFont typeface="Arial" panose="020B0604020202020204" pitchFamily="34" charset="0"/>
              <a:buChar char="•"/>
            </a:pPr>
            <a:r>
              <a:rPr lang="fr-CA" dirty="0" smtClean="0">
                <a:ea typeface="Helvetica Neue"/>
                <a:cs typeface="Helvetica Neue"/>
                <a:sym typeface="Helvetica Neue"/>
              </a:rPr>
              <a:t>Inspecter le contenu d'un dépôt/</a:t>
            </a:r>
            <a:r>
              <a:rPr lang="fr-CA" dirty="0" err="1" smtClean="0">
                <a:ea typeface="Helvetica Neue"/>
                <a:cs typeface="Helvetica Neue"/>
                <a:sym typeface="Helvetica Neue"/>
              </a:rPr>
              <a:t>Stash</a:t>
            </a:r>
            <a:endParaRPr lang="fr-CA" dirty="0" smtClean="0">
              <a:ea typeface="Helvetica Neue"/>
              <a:cs typeface="Helvetica Neue"/>
              <a:sym typeface="Helvetica Neue"/>
            </a:endParaRP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Vous souhaitez travailler sur un autre </a:t>
            </a:r>
            <a:r>
              <a:rPr lang="fr-CA" dirty="0" err="1" smtClean="0">
                <a:ea typeface="Helvetica Neue"/>
                <a:cs typeface="Helvetica Neue"/>
                <a:sym typeface="Helvetica Neue"/>
              </a:rPr>
              <a:t>stash</a:t>
            </a:r>
            <a:r>
              <a:rPr lang="fr-CA" dirty="0" smtClean="0">
                <a:ea typeface="Helvetica Neue"/>
                <a:cs typeface="Helvetica Neue"/>
                <a:sym typeface="Helvetica Neue"/>
              </a:rPr>
              <a:t> </a:t>
            </a:r>
          </a:p>
          <a:p>
            <a:pPr marL="840753" lvl="4" indent="0">
              <a:lnSpc>
                <a:spcPct val="100000"/>
              </a:lnSpc>
              <a:spcBef>
                <a:spcPts val="0"/>
              </a:spcBef>
              <a:spcAft>
                <a:spcPts val="0"/>
              </a:spcAft>
              <a:buClr>
                <a:srgbClr val="558AAB"/>
              </a:buClr>
              <a:buNone/>
            </a:pPr>
            <a:r>
              <a:rPr lang="en-CA" dirty="0" smtClean="0">
                <a:ea typeface="Helvetica Neue"/>
                <a:cs typeface="Helvetica Neue"/>
                <a:sym typeface="Helvetica Neue"/>
              </a:rPr>
              <a:t>stash</a:t>
            </a:r>
            <a:r>
              <a:rPr lang="en-CA" dirty="0">
                <a:ea typeface="Helvetica Neue"/>
                <a:cs typeface="Helvetica Neue"/>
                <a:sym typeface="Helvetica Neue"/>
              </a:rPr>
              <a:t>@{0}: WIP on master: 049d078 added the index file</a:t>
            </a:r>
          </a:p>
          <a:p>
            <a:pPr marL="840753" lvl="4" indent="0">
              <a:lnSpc>
                <a:spcPct val="100000"/>
              </a:lnSpc>
              <a:spcBef>
                <a:spcPts val="0"/>
              </a:spcBef>
              <a:spcAft>
                <a:spcPts val="0"/>
              </a:spcAft>
              <a:buClr>
                <a:srgbClr val="558AAB"/>
              </a:buClr>
              <a:buNone/>
            </a:pPr>
            <a:r>
              <a:rPr lang="en-CA" dirty="0">
                <a:ea typeface="Helvetica Neue"/>
                <a:cs typeface="Helvetica Neue"/>
                <a:sym typeface="Helvetica Neue"/>
              </a:rPr>
              <a:t>stash@{1}: WIP on master: c264051 Revert "added </a:t>
            </a:r>
            <a:r>
              <a:rPr lang="en-CA" dirty="0" err="1">
                <a:ea typeface="Helvetica Neue"/>
                <a:cs typeface="Helvetica Neue"/>
                <a:sym typeface="Helvetica Neue"/>
              </a:rPr>
              <a:t>file_size</a:t>
            </a:r>
            <a:r>
              <a:rPr lang="en-CA" dirty="0">
                <a:ea typeface="Helvetica Neue"/>
                <a:cs typeface="Helvetica Neue"/>
                <a:sym typeface="Helvetica Neue"/>
              </a:rPr>
              <a:t>"</a:t>
            </a:r>
          </a:p>
          <a:p>
            <a:pPr marL="840753" lvl="4" indent="0">
              <a:lnSpc>
                <a:spcPct val="100000"/>
              </a:lnSpc>
              <a:spcBef>
                <a:spcPts val="0"/>
              </a:spcBef>
              <a:spcAft>
                <a:spcPts val="0"/>
              </a:spcAft>
              <a:buClr>
                <a:srgbClr val="558AAB"/>
              </a:buClr>
              <a:buNone/>
            </a:pPr>
            <a:r>
              <a:rPr lang="en-CA" b="1" u="sng" dirty="0">
                <a:ea typeface="Helvetica Neue"/>
                <a:cs typeface="Helvetica Neue"/>
                <a:sym typeface="Helvetica Neue"/>
              </a:rPr>
              <a:t>stash@{2}: WIP on master: 21d80a5 added </a:t>
            </a:r>
            <a:r>
              <a:rPr lang="en-CA" b="1" u="sng" dirty="0" smtClean="0">
                <a:ea typeface="Helvetica Neue"/>
                <a:cs typeface="Helvetica Neue"/>
                <a:sym typeface="Helvetica Neue"/>
              </a:rPr>
              <a:t>number </a:t>
            </a:r>
            <a:r>
              <a:rPr lang="en-CA" b="1" u="sng" dirty="0">
                <a:ea typeface="Helvetica Neue"/>
                <a:cs typeface="Helvetica Neue"/>
                <a:sym typeface="Helvetica Neue"/>
              </a:rPr>
              <a:t>to </a:t>
            </a:r>
            <a:r>
              <a:rPr lang="en-CA" b="1" u="sng" dirty="0" smtClean="0">
                <a:ea typeface="Helvetica Neue"/>
                <a:cs typeface="Helvetica Neue"/>
                <a:sym typeface="Helvetica Neue"/>
              </a:rPr>
              <a:t>log</a:t>
            </a:r>
          </a:p>
          <a:p>
            <a:pPr marL="817893" lvl="2" indent="-342900">
              <a:lnSpc>
                <a:spcPct val="100000"/>
              </a:lnSpc>
              <a:spcBef>
                <a:spcPts val="0"/>
              </a:spcBef>
              <a:spcAft>
                <a:spcPts val="0"/>
              </a:spcAft>
              <a:buClr>
                <a:srgbClr val="558AAB"/>
              </a:buClr>
              <a:buFont typeface="Arial" panose="020B0604020202020204" pitchFamily="34" charset="0"/>
              <a:buChar char="•"/>
            </a:pPr>
            <a:r>
              <a:rPr lang="en-CA" dirty="0">
                <a:ea typeface="Helvetica Neue"/>
                <a:cs typeface="Helvetica Neue"/>
                <a:sym typeface="Helvetica Neue"/>
              </a:rPr>
              <a:t>$ git stash apply stash@{2}stash</a:t>
            </a:r>
          </a:p>
          <a:p>
            <a:pPr marL="817893" lvl="2" indent="-342900">
              <a:lnSpc>
                <a:spcPct val="100000"/>
              </a:lnSpc>
              <a:spcBef>
                <a:spcPts val="0"/>
              </a:spcBef>
              <a:spcAft>
                <a:spcPts val="0"/>
              </a:spcAft>
              <a:buClr>
                <a:srgbClr val="558AAB"/>
              </a:buClr>
              <a:buFont typeface="Arial" panose="020B0604020202020204" pitchFamily="34" charset="0"/>
              <a:buChar char="•"/>
            </a:pPr>
            <a:endParaRPr lang="en-CA" dirty="0" smtClean="0">
              <a:ea typeface="Helvetica Neue"/>
              <a:cs typeface="Helvetica Neue"/>
              <a:sym typeface="Helvetica Neue"/>
            </a:endParaRPr>
          </a:p>
          <a:p>
            <a:pPr marL="817893" lvl="2" indent="-342900">
              <a:lnSpc>
                <a:spcPct val="100000"/>
              </a:lnSpc>
              <a:spcBef>
                <a:spcPts val="0"/>
              </a:spcBef>
              <a:spcAft>
                <a:spcPts val="0"/>
              </a:spcAft>
              <a:buClr>
                <a:srgbClr val="558AAB"/>
              </a:buClr>
              <a:buFont typeface="Arial" panose="020B0604020202020204" pitchFamily="34" charset="0"/>
              <a:buChar char="•"/>
            </a:pPr>
            <a:endParaRPr lang="en-CA" dirty="0">
              <a:ea typeface="Helvetica Neue"/>
              <a:cs typeface="Helvetica Neue"/>
              <a:sym typeface="Helvetica Neue"/>
            </a:endParaRPr>
          </a:p>
          <a:p>
            <a:pPr marL="817893" lvl="2" indent="-342900">
              <a:lnSpc>
                <a:spcPct val="100000"/>
              </a:lnSpc>
              <a:spcBef>
                <a:spcPts val="0"/>
              </a:spcBef>
              <a:spcAft>
                <a:spcPts val="0"/>
              </a:spcAft>
              <a:buClr>
                <a:srgbClr val="558AAB"/>
              </a:buClr>
              <a:buFont typeface="Arial" panose="020B0604020202020204" pitchFamily="34" charset="0"/>
              <a:buChar char="•"/>
            </a:pPr>
            <a:endParaRPr lang="fr-CA" dirty="0" smtClean="0">
              <a:ea typeface="Helvetica Neue"/>
              <a:cs typeface="Helvetica Neue"/>
              <a:sym typeface="Helvetica Neue"/>
            </a:endParaRP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53</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288359025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5" y="957943"/>
            <a:ext cx="11809820" cy="5221184"/>
          </a:xfrm>
        </p:spPr>
        <p:txBody>
          <a:bodyPr>
            <a:noAutofit/>
          </a:bodyPr>
          <a:lstStyle/>
          <a:p>
            <a:pPr marL="635013" lvl="1" indent="-342900">
              <a:buClr>
                <a:srgbClr val="558AAB"/>
              </a:buClr>
              <a:buFont typeface="Arial" panose="020B0604020202020204" pitchFamily="34" charset="0"/>
              <a:buChar char="•"/>
            </a:pPr>
            <a:r>
              <a:rPr lang="fr-CA" dirty="0" smtClean="0">
                <a:ea typeface="Helvetica Neue"/>
                <a:cs typeface="Helvetica Neue"/>
                <a:sym typeface="Helvetica Neue"/>
              </a:rPr>
              <a:t>Inspecter le contenu d'un dépôt/</a:t>
            </a:r>
            <a:r>
              <a:rPr lang="fr-CA" dirty="0" err="1" smtClean="0">
                <a:ea typeface="Helvetica Neue"/>
                <a:cs typeface="Helvetica Neue"/>
                <a:sym typeface="Helvetica Neue"/>
              </a:rPr>
              <a:t>Stash</a:t>
            </a:r>
            <a:endParaRPr lang="fr-CA" dirty="0" smtClean="0">
              <a:ea typeface="Helvetica Neue"/>
              <a:cs typeface="Helvetica Neue"/>
              <a:sym typeface="Helvetica Neue"/>
            </a:endParaRP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Vous voulez remettre les fichiers à leur place respective</a:t>
            </a:r>
          </a:p>
          <a:p>
            <a:pPr marL="817893" lvl="2" indent="-342900">
              <a:lnSpc>
                <a:spcPct val="100000"/>
              </a:lnSpc>
              <a:spcBef>
                <a:spcPts val="0"/>
              </a:spcBef>
              <a:spcAft>
                <a:spcPts val="0"/>
              </a:spcAft>
              <a:buClr>
                <a:srgbClr val="558AAB"/>
              </a:buClr>
              <a:buFont typeface="Arial" panose="020B0604020202020204" pitchFamily="34" charset="0"/>
              <a:buChar char="•"/>
            </a:pPr>
            <a:r>
              <a:rPr lang="fr-CA" dirty="0" smtClean="0">
                <a:ea typeface="Helvetica Neue"/>
                <a:cs typeface="Helvetica Neue"/>
                <a:sym typeface="Helvetica Neue"/>
              </a:rPr>
              <a:t>$ git </a:t>
            </a:r>
            <a:r>
              <a:rPr lang="fr-CA" dirty="0" err="1" smtClean="0">
                <a:ea typeface="Helvetica Neue"/>
                <a:cs typeface="Helvetica Neue"/>
                <a:sym typeface="Helvetica Neue"/>
              </a:rPr>
              <a:t>stash</a:t>
            </a:r>
            <a:r>
              <a:rPr lang="fr-CA" dirty="0" smtClean="0">
                <a:ea typeface="Helvetica Neue"/>
                <a:cs typeface="Helvetica Neue"/>
                <a:sym typeface="Helvetica Neue"/>
              </a:rPr>
              <a:t> </a:t>
            </a:r>
            <a:r>
              <a:rPr lang="fr-CA" dirty="0" err="1" smtClean="0">
                <a:ea typeface="Helvetica Neue"/>
                <a:cs typeface="Helvetica Neue"/>
                <a:sym typeface="Helvetica Neue"/>
              </a:rPr>
              <a:t>apply</a:t>
            </a:r>
            <a:r>
              <a:rPr lang="fr-CA" dirty="0" smtClean="0">
                <a:ea typeface="Helvetica Neue"/>
                <a:cs typeface="Helvetica Neue"/>
                <a:sym typeface="Helvetica Neue"/>
              </a:rPr>
              <a:t> --index</a:t>
            </a:r>
          </a:p>
          <a:p>
            <a:pPr marL="840753" lvl="4" indent="0">
              <a:lnSpc>
                <a:spcPct val="100000"/>
              </a:lnSpc>
              <a:spcBef>
                <a:spcPts val="0"/>
              </a:spcBef>
              <a:spcAft>
                <a:spcPts val="0"/>
              </a:spcAft>
              <a:buClr>
                <a:srgbClr val="558AAB"/>
              </a:buClr>
              <a:buNone/>
            </a:pPr>
            <a:r>
              <a:rPr lang="en-CA" dirty="0" smtClean="0">
                <a:ea typeface="Helvetica Neue"/>
                <a:cs typeface="Helvetica Neue"/>
                <a:sym typeface="Helvetica Neue"/>
              </a:rPr>
              <a:t># </a:t>
            </a:r>
            <a:r>
              <a:rPr lang="en-CA" dirty="0">
                <a:ea typeface="Helvetica Neue"/>
                <a:cs typeface="Helvetica Neue"/>
                <a:sym typeface="Helvetica Neue"/>
              </a:rPr>
              <a:t>On branch master</a:t>
            </a:r>
          </a:p>
          <a:p>
            <a:pPr marL="840753" lvl="4" indent="0">
              <a:lnSpc>
                <a:spcPct val="100000"/>
              </a:lnSpc>
              <a:spcBef>
                <a:spcPts val="0"/>
              </a:spcBef>
              <a:spcAft>
                <a:spcPts val="0"/>
              </a:spcAft>
              <a:buClr>
                <a:srgbClr val="558AAB"/>
              </a:buClr>
              <a:buNone/>
            </a:pPr>
            <a:r>
              <a:rPr lang="en-CA" dirty="0" smtClean="0">
                <a:ea typeface="Helvetica Neue"/>
                <a:cs typeface="Helvetica Neue"/>
                <a:sym typeface="Helvetica Neue"/>
              </a:rPr>
              <a:t># </a:t>
            </a:r>
            <a:r>
              <a:rPr lang="en-CA" dirty="0">
                <a:ea typeface="Helvetica Neue"/>
                <a:cs typeface="Helvetica Neue"/>
                <a:sym typeface="Helvetica Neue"/>
              </a:rPr>
              <a:t>Changes to be committed:</a:t>
            </a:r>
          </a:p>
          <a:p>
            <a:pPr marL="840753" lvl="4" indent="0">
              <a:lnSpc>
                <a:spcPct val="100000"/>
              </a:lnSpc>
              <a:spcBef>
                <a:spcPts val="0"/>
              </a:spcBef>
              <a:spcAft>
                <a:spcPts val="0"/>
              </a:spcAft>
              <a:buClr>
                <a:srgbClr val="558AAB"/>
              </a:buClr>
              <a:buNone/>
            </a:pPr>
            <a:r>
              <a:rPr lang="en-CA" dirty="0" smtClean="0">
                <a:ea typeface="Helvetica Neue"/>
                <a:cs typeface="Helvetica Neue"/>
                <a:sym typeface="Helvetica Neue"/>
              </a:rPr>
              <a:t>#   </a:t>
            </a:r>
            <a:r>
              <a:rPr lang="en-CA" dirty="0">
                <a:ea typeface="Helvetica Neue"/>
                <a:cs typeface="Helvetica Neue"/>
                <a:sym typeface="Helvetica Neue"/>
              </a:rPr>
              <a:t>(use "git reset HEAD &lt;file&gt;..." to </a:t>
            </a:r>
            <a:r>
              <a:rPr lang="en-CA" dirty="0" err="1">
                <a:ea typeface="Helvetica Neue"/>
                <a:cs typeface="Helvetica Neue"/>
                <a:sym typeface="Helvetica Neue"/>
              </a:rPr>
              <a:t>unstage</a:t>
            </a:r>
            <a:r>
              <a:rPr lang="en-CA" dirty="0">
                <a:ea typeface="Helvetica Neue"/>
                <a:cs typeface="Helvetica Neue"/>
                <a:sym typeface="Helvetica Neue"/>
              </a:rPr>
              <a:t>)</a:t>
            </a:r>
          </a:p>
          <a:p>
            <a:pPr marL="840753" lvl="4" indent="0">
              <a:lnSpc>
                <a:spcPct val="100000"/>
              </a:lnSpc>
              <a:spcBef>
                <a:spcPts val="0"/>
              </a:spcBef>
              <a:spcAft>
                <a:spcPts val="0"/>
              </a:spcAft>
              <a:buClr>
                <a:srgbClr val="558AAB"/>
              </a:buClr>
              <a:buNone/>
            </a:pPr>
            <a:r>
              <a:rPr lang="en-CA" dirty="0" smtClean="0">
                <a:ea typeface="Helvetica Neue"/>
                <a:cs typeface="Helvetica Neue"/>
                <a:sym typeface="Helvetica Neue"/>
              </a:rPr>
              <a:t>#   </a:t>
            </a:r>
            <a:r>
              <a:rPr lang="en-CA" dirty="0">
                <a:ea typeface="Helvetica Neue"/>
                <a:cs typeface="Helvetica Neue"/>
                <a:sym typeface="Helvetica Neue"/>
              </a:rPr>
              <a:t>modified:   index.html</a:t>
            </a:r>
          </a:p>
          <a:p>
            <a:pPr marL="840753" lvl="4" indent="0">
              <a:lnSpc>
                <a:spcPct val="100000"/>
              </a:lnSpc>
              <a:spcBef>
                <a:spcPts val="0"/>
              </a:spcBef>
              <a:spcAft>
                <a:spcPts val="0"/>
              </a:spcAft>
              <a:buClr>
                <a:srgbClr val="558AAB"/>
              </a:buClr>
              <a:buNone/>
            </a:pPr>
            <a:r>
              <a:rPr lang="en-CA" dirty="0" smtClean="0">
                <a:ea typeface="Helvetica Neue"/>
                <a:cs typeface="Helvetica Neue"/>
                <a:sym typeface="Helvetica Neue"/>
              </a:rPr>
              <a:t>#</a:t>
            </a:r>
            <a:endParaRPr lang="en-CA" dirty="0">
              <a:ea typeface="Helvetica Neue"/>
              <a:cs typeface="Helvetica Neue"/>
              <a:sym typeface="Helvetica Neue"/>
            </a:endParaRPr>
          </a:p>
          <a:p>
            <a:pPr marL="840753" lvl="4" indent="0">
              <a:lnSpc>
                <a:spcPct val="100000"/>
              </a:lnSpc>
              <a:spcBef>
                <a:spcPts val="0"/>
              </a:spcBef>
              <a:spcAft>
                <a:spcPts val="0"/>
              </a:spcAft>
              <a:buClr>
                <a:srgbClr val="558AAB"/>
              </a:buClr>
              <a:buNone/>
            </a:pPr>
            <a:r>
              <a:rPr lang="en-CA" dirty="0" smtClean="0">
                <a:ea typeface="Helvetica Neue"/>
                <a:cs typeface="Helvetica Neue"/>
                <a:sym typeface="Helvetica Neue"/>
              </a:rPr>
              <a:t># </a:t>
            </a:r>
            <a:r>
              <a:rPr lang="en-CA" dirty="0">
                <a:ea typeface="Helvetica Neue"/>
                <a:cs typeface="Helvetica Neue"/>
                <a:sym typeface="Helvetica Neue"/>
              </a:rPr>
              <a:t>Changes not staged for commit:</a:t>
            </a:r>
          </a:p>
          <a:p>
            <a:pPr marL="840753" lvl="4" indent="0">
              <a:lnSpc>
                <a:spcPct val="100000"/>
              </a:lnSpc>
              <a:spcBef>
                <a:spcPts val="0"/>
              </a:spcBef>
              <a:spcAft>
                <a:spcPts val="0"/>
              </a:spcAft>
              <a:buClr>
                <a:srgbClr val="558AAB"/>
              </a:buClr>
              <a:buNone/>
            </a:pPr>
            <a:r>
              <a:rPr lang="en-CA" dirty="0" smtClean="0">
                <a:ea typeface="Helvetica Neue"/>
                <a:cs typeface="Helvetica Neue"/>
                <a:sym typeface="Helvetica Neue"/>
              </a:rPr>
              <a:t># (</a:t>
            </a:r>
            <a:r>
              <a:rPr lang="en-CA" dirty="0">
                <a:ea typeface="Helvetica Neue"/>
                <a:cs typeface="Helvetica Neue"/>
                <a:sym typeface="Helvetica Neue"/>
              </a:rPr>
              <a:t>use "git add &lt;file&gt;..." to update what will be committed)</a:t>
            </a:r>
          </a:p>
          <a:p>
            <a:pPr marL="840753" lvl="4" indent="0">
              <a:lnSpc>
                <a:spcPct val="100000"/>
              </a:lnSpc>
              <a:spcBef>
                <a:spcPts val="0"/>
              </a:spcBef>
              <a:spcAft>
                <a:spcPts val="0"/>
              </a:spcAft>
              <a:buClr>
                <a:srgbClr val="558AAB"/>
              </a:buClr>
              <a:buNone/>
            </a:pPr>
            <a:r>
              <a:rPr lang="en-CA" dirty="0" smtClean="0">
                <a:ea typeface="Helvetica Neue"/>
                <a:cs typeface="Helvetica Neue"/>
                <a:sym typeface="Helvetica Neue"/>
              </a:rPr>
              <a:t>#  </a:t>
            </a:r>
            <a:r>
              <a:rPr lang="en-CA" dirty="0">
                <a:ea typeface="Helvetica Neue"/>
                <a:cs typeface="Helvetica Neue"/>
                <a:sym typeface="Helvetica Neue"/>
              </a:rPr>
              <a:t>modified:   lib/</a:t>
            </a:r>
            <a:r>
              <a:rPr lang="en-CA" dirty="0" err="1">
                <a:ea typeface="Helvetica Neue"/>
                <a:cs typeface="Helvetica Neue"/>
                <a:sym typeface="Helvetica Neue"/>
              </a:rPr>
              <a:t>simplegit.rb</a:t>
            </a:r>
            <a:endParaRPr lang="fr-CA" dirty="0" smtClean="0">
              <a:ea typeface="Helvetica Neue"/>
              <a:cs typeface="Helvetica Neue"/>
              <a:sym typeface="Helvetica Neue"/>
            </a:endParaRPr>
          </a:p>
          <a:p>
            <a:pPr marL="817893" lvl="2" indent="-342900">
              <a:lnSpc>
                <a:spcPct val="100000"/>
              </a:lnSpc>
              <a:spcBef>
                <a:spcPts val="0"/>
              </a:spcBef>
              <a:spcAft>
                <a:spcPts val="0"/>
              </a:spcAft>
              <a:buClr>
                <a:srgbClr val="558AAB"/>
              </a:buClr>
              <a:buFont typeface="Arial" panose="020B0604020202020204" pitchFamily="34" charset="0"/>
              <a:buChar char="•"/>
            </a:pPr>
            <a:endParaRPr lang="fr-CA" dirty="0" smtClean="0">
              <a:ea typeface="Helvetica Neue"/>
              <a:cs typeface="Helvetica Neue"/>
              <a:sym typeface="Helvetica Neue"/>
            </a:endParaRP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54</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126711183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5" y="957943"/>
            <a:ext cx="11809820" cy="5221184"/>
          </a:xfrm>
        </p:spPr>
        <p:txBody>
          <a:bodyPr>
            <a:noAutofit/>
          </a:bodyPr>
          <a:lstStyle/>
          <a:p>
            <a:pPr marL="635013" lvl="1" indent="-342900">
              <a:buClr>
                <a:srgbClr val="558AAB"/>
              </a:buClr>
              <a:buFont typeface="Arial" panose="020B0604020202020204" pitchFamily="34" charset="0"/>
              <a:buChar char="•"/>
            </a:pPr>
            <a:r>
              <a:rPr lang="fr-CA" dirty="0" smtClean="0">
                <a:ea typeface="Helvetica Neue"/>
                <a:cs typeface="Helvetica Neue"/>
                <a:sym typeface="Helvetica Neue"/>
              </a:rPr>
              <a:t>Inspecter le contenu d'un dépôt/</a:t>
            </a:r>
            <a:r>
              <a:rPr lang="fr-CA" dirty="0" err="1" smtClean="0">
                <a:ea typeface="Helvetica Neue"/>
                <a:cs typeface="Helvetica Neue"/>
                <a:sym typeface="Helvetica Neue"/>
              </a:rPr>
              <a:t>Stash</a:t>
            </a:r>
            <a:endParaRPr lang="fr-CA" dirty="0" smtClean="0">
              <a:ea typeface="Helvetica Neue"/>
              <a:cs typeface="Helvetica Neue"/>
              <a:sym typeface="Helvetica Neue"/>
            </a:endParaRP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Comment nettoyer le </a:t>
            </a:r>
            <a:r>
              <a:rPr lang="fr-CA" dirty="0" err="1" smtClean="0">
                <a:ea typeface="Helvetica Neue"/>
                <a:cs typeface="Helvetica Neue"/>
                <a:sym typeface="Helvetica Neue"/>
              </a:rPr>
              <a:t>stash</a:t>
            </a:r>
            <a:endParaRPr lang="fr-CA" dirty="0" smtClean="0">
              <a:ea typeface="Helvetica Neue"/>
              <a:cs typeface="Helvetica Neue"/>
              <a:sym typeface="Helvetica Neue"/>
            </a:endParaRPr>
          </a:p>
          <a:p>
            <a:pPr marL="817893" lvl="2" indent="-342900">
              <a:lnSpc>
                <a:spcPct val="100000"/>
              </a:lnSpc>
              <a:spcBef>
                <a:spcPts val="0"/>
              </a:spcBef>
              <a:spcAft>
                <a:spcPts val="0"/>
              </a:spcAft>
              <a:buClr>
                <a:srgbClr val="558AAB"/>
              </a:buClr>
              <a:buFont typeface="Arial" panose="020B0604020202020204" pitchFamily="34" charset="0"/>
              <a:buChar char="•"/>
            </a:pPr>
            <a:r>
              <a:rPr lang="fr-CA" dirty="0">
                <a:ea typeface="Helvetica Neue"/>
                <a:cs typeface="Helvetica Neue"/>
                <a:sym typeface="Helvetica Neue"/>
              </a:rPr>
              <a:t>$ git </a:t>
            </a:r>
            <a:r>
              <a:rPr lang="fr-CA" dirty="0" err="1">
                <a:ea typeface="Helvetica Neue"/>
                <a:cs typeface="Helvetica Neue"/>
                <a:sym typeface="Helvetica Neue"/>
              </a:rPr>
              <a:t>stash</a:t>
            </a:r>
            <a:r>
              <a:rPr lang="fr-CA" dirty="0">
                <a:ea typeface="Helvetica Neue"/>
                <a:cs typeface="Helvetica Neue"/>
                <a:sym typeface="Helvetica Neue"/>
              </a:rPr>
              <a:t> </a:t>
            </a:r>
            <a:r>
              <a:rPr lang="fr-CA" dirty="0" err="1">
                <a:ea typeface="Helvetica Neue"/>
                <a:cs typeface="Helvetica Neue"/>
                <a:sym typeface="Helvetica Neue"/>
              </a:rPr>
              <a:t>list</a:t>
            </a:r>
            <a:endParaRPr lang="fr-CA" dirty="0">
              <a:ea typeface="Helvetica Neue"/>
              <a:cs typeface="Helvetica Neue"/>
              <a:sym typeface="Helvetica Neue"/>
            </a:endParaRPr>
          </a:p>
          <a:p>
            <a:pPr marL="840753" lvl="4" indent="0">
              <a:lnSpc>
                <a:spcPct val="100000"/>
              </a:lnSpc>
              <a:spcBef>
                <a:spcPts val="0"/>
              </a:spcBef>
              <a:spcAft>
                <a:spcPts val="0"/>
              </a:spcAft>
              <a:buClr>
                <a:srgbClr val="558AAB"/>
              </a:buClr>
              <a:buNone/>
            </a:pPr>
            <a:r>
              <a:rPr lang="fr-CA" dirty="0" err="1">
                <a:ea typeface="Helvetica Neue"/>
                <a:cs typeface="Helvetica Neue"/>
                <a:sym typeface="Helvetica Neue"/>
              </a:rPr>
              <a:t>stash</a:t>
            </a:r>
            <a:r>
              <a:rPr lang="fr-CA" dirty="0">
                <a:ea typeface="Helvetica Neue"/>
                <a:cs typeface="Helvetica Neue"/>
                <a:sym typeface="Helvetica Neue"/>
              </a:rPr>
              <a:t>@{0}: WIP on master: 049d078 </a:t>
            </a:r>
            <a:r>
              <a:rPr lang="fr-CA" dirty="0" err="1">
                <a:ea typeface="Helvetica Neue"/>
                <a:cs typeface="Helvetica Neue"/>
                <a:sym typeface="Helvetica Neue"/>
              </a:rPr>
              <a:t>added</a:t>
            </a:r>
            <a:r>
              <a:rPr lang="fr-CA" dirty="0">
                <a:ea typeface="Helvetica Neue"/>
                <a:cs typeface="Helvetica Neue"/>
                <a:sym typeface="Helvetica Neue"/>
              </a:rPr>
              <a:t> the index file</a:t>
            </a:r>
          </a:p>
          <a:p>
            <a:pPr marL="840753" lvl="4" indent="0">
              <a:lnSpc>
                <a:spcPct val="100000"/>
              </a:lnSpc>
              <a:spcBef>
                <a:spcPts val="0"/>
              </a:spcBef>
              <a:spcAft>
                <a:spcPts val="0"/>
              </a:spcAft>
              <a:buClr>
                <a:srgbClr val="558AAB"/>
              </a:buClr>
              <a:buNone/>
            </a:pPr>
            <a:r>
              <a:rPr lang="fr-CA" dirty="0" err="1">
                <a:ea typeface="Helvetica Neue"/>
                <a:cs typeface="Helvetica Neue"/>
                <a:sym typeface="Helvetica Neue"/>
              </a:rPr>
              <a:t>stash</a:t>
            </a:r>
            <a:r>
              <a:rPr lang="fr-CA" dirty="0">
                <a:ea typeface="Helvetica Neue"/>
                <a:cs typeface="Helvetica Neue"/>
                <a:sym typeface="Helvetica Neue"/>
              </a:rPr>
              <a:t>@{1}: WIP on master: c264051 </a:t>
            </a:r>
            <a:r>
              <a:rPr lang="fr-CA" dirty="0" err="1">
                <a:ea typeface="Helvetica Neue"/>
                <a:cs typeface="Helvetica Neue"/>
                <a:sym typeface="Helvetica Neue"/>
              </a:rPr>
              <a:t>Revert</a:t>
            </a:r>
            <a:r>
              <a:rPr lang="fr-CA" dirty="0">
                <a:ea typeface="Helvetica Neue"/>
                <a:cs typeface="Helvetica Neue"/>
                <a:sym typeface="Helvetica Neue"/>
              </a:rPr>
              <a:t> "</a:t>
            </a:r>
            <a:r>
              <a:rPr lang="fr-CA" dirty="0" err="1">
                <a:ea typeface="Helvetica Neue"/>
                <a:cs typeface="Helvetica Neue"/>
                <a:sym typeface="Helvetica Neue"/>
              </a:rPr>
              <a:t>added</a:t>
            </a:r>
            <a:r>
              <a:rPr lang="fr-CA" dirty="0">
                <a:ea typeface="Helvetica Neue"/>
                <a:cs typeface="Helvetica Neue"/>
                <a:sym typeface="Helvetica Neue"/>
              </a:rPr>
              <a:t> </a:t>
            </a:r>
            <a:r>
              <a:rPr lang="fr-CA" dirty="0" err="1">
                <a:ea typeface="Helvetica Neue"/>
                <a:cs typeface="Helvetica Neue"/>
                <a:sym typeface="Helvetica Neue"/>
              </a:rPr>
              <a:t>file_size</a:t>
            </a:r>
            <a:r>
              <a:rPr lang="fr-CA" dirty="0">
                <a:ea typeface="Helvetica Neue"/>
                <a:cs typeface="Helvetica Neue"/>
                <a:sym typeface="Helvetica Neue"/>
              </a:rPr>
              <a:t>"</a:t>
            </a:r>
          </a:p>
          <a:p>
            <a:pPr marL="840753" lvl="4" indent="0">
              <a:lnSpc>
                <a:spcPct val="100000"/>
              </a:lnSpc>
              <a:spcBef>
                <a:spcPts val="0"/>
              </a:spcBef>
              <a:spcAft>
                <a:spcPts val="0"/>
              </a:spcAft>
              <a:buClr>
                <a:srgbClr val="558AAB"/>
              </a:buClr>
              <a:buNone/>
            </a:pPr>
            <a:r>
              <a:rPr lang="fr-CA" dirty="0" err="1">
                <a:ea typeface="Helvetica Neue"/>
                <a:cs typeface="Helvetica Neue"/>
                <a:sym typeface="Helvetica Neue"/>
              </a:rPr>
              <a:t>stash</a:t>
            </a:r>
            <a:r>
              <a:rPr lang="fr-CA" dirty="0">
                <a:ea typeface="Helvetica Neue"/>
                <a:cs typeface="Helvetica Neue"/>
                <a:sym typeface="Helvetica Neue"/>
              </a:rPr>
              <a:t>@{2}: WIP on master: 21d80a5 </a:t>
            </a:r>
            <a:r>
              <a:rPr lang="fr-CA" dirty="0" err="1">
                <a:ea typeface="Helvetica Neue"/>
                <a:cs typeface="Helvetica Neue"/>
                <a:sym typeface="Helvetica Neue"/>
              </a:rPr>
              <a:t>added</a:t>
            </a:r>
            <a:r>
              <a:rPr lang="fr-CA" dirty="0">
                <a:ea typeface="Helvetica Neue"/>
                <a:cs typeface="Helvetica Neue"/>
                <a:sym typeface="Helvetica Neue"/>
              </a:rPr>
              <a:t> </a:t>
            </a:r>
            <a:r>
              <a:rPr lang="fr-CA" dirty="0" err="1">
                <a:ea typeface="Helvetica Neue"/>
                <a:cs typeface="Helvetica Neue"/>
                <a:sym typeface="Helvetica Neue"/>
              </a:rPr>
              <a:t>number</a:t>
            </a:r>
            <a:r>
              <a:rPr lang="fr-CA" dirty="0">
                <a:ea typeface="Helvetica Neue"/>
                <a:cs typeface="Helvetica Neue"/>
                <a:sym typeface="Helvetica Neue"/>
              </a:rPr>
              <a:t> to log</a:t>
            </a:r>
          </a:p>
          <a:p>
            <a:pPr marL="817893" lvl="2" indent="-342900">
              <a:lnSpc>
                <a:spcPct val="100000"/>
              </a:lnSpc>
              <a:spcBef>
                <a:spcPts val="0"/>
              </a:spcBef>
              <a:spcAft>
                <a:spcPts val="0"/>
              </a:spcAft>
              <a:buClr>
                <a:srgbClr val="558AAB"/>
              </a:buClr>
              <a:buFont typeface="Arial" panose="020B0604020202020204" pitchFamily="34" charset="0"/>
              <a:buChar char="•"/>
            </a:pPr>
            <a:endParaRPr lang="fr-CA" dirty="0" smtClean="0">
              <a:ea typeface="Helvetica Neue"/>
              <a:cs typeface="Helvetica Neue"/>
              <a:sym typeface="Helvetica Neue"/>
            </a:endParaRPr>
          </a:p>
          <a:p>
            <a:pPr marL="817893" lvl="2" indent="-342900">
              <a:lnSpc>
                <a:spcPct val="100000"/>
              </a:lnSpc>
              <a:spcBef>
                <a:spcPts val="0"/>
              </a:spcBef>
              <a:spcAft>
                <a:spcPts val="0"/>
              </a:spcAft>
              <a:buClr>
                <a:srgbClr val="558AAB"/>
              </a:buClr>
              <a:buFont typeface="Arial" panose="020B0604020202020204" pitchFamily="34" charset="0"/>
              <a:buChar char="•"/>
            </a:pPr>
            <a:r>
              <a:rPr lang="fr-CA" dirty="0" smtClean="0">
                <a:ea typeface="Helvetica Neue"/>
                <a:cs typeface="Helvetica Neue"/>
                <a:sym typeface="Helvetica Neue"/>
              </a:rPr>
              <a:t>$ </a:t>
            </a:r>
            <a:r>
              <a:rPr lang="fr-CA" dirty="0">
                <a:ea typeface="Helvetica Neue"/>
                <a:cs typeface="Helvetica Neue"/>
                <a:sym typeface="Helvetica Neue"/>
              </a:rPr>
              <a:t>git </a:t>
            </a:r>
            <a:r>
              <a:rPr lang="fr-CA" dirty="0" err="1">
                <a:ea typeface="Helvetica Neue"/>
                <a:cs typeface="Helvetica Neue"/>
                <a:sym typeface="Helvetica Neue"/>
              </a:rPr>
              <a:t>stash</a:t>
            </a:r>
            <a:r>
              <a:rPr lang="fr-CA" dirty="0">
                <a:ea typeface="Helvetica Neue"/>
                <a:cs typeface="Helvetica Neue"/>
                <a:sym typeface="Helvetica Neue"/>
              </a:rPr>
              <a:t> drop </a:t>
            </a:r>
            <a:r>
              <a:rPr lang="fr-CA" dirty="0" err="1">
                <a:ea typeface="Helvetica Neue"/>
                <a:cs typeface="Helvetica Neue"/>
                <a:sym typeface="Helvetica Neue"/>
              </a:rPr>
              <a:t>stash</a:t>
            </a:r>
            <a:r>
              <a:rPr lang="fr-CA" dirty="0">
                <a:ea typeface="Helvetica Neue"/>
                <a:cs typeface="Helvetica Neue"/>
                <a:sym typeface="Helvetica Neue"/>
              </a:rPr>
              <a:t>@{0}</a:t>
            </a:r>
          </a:p>
          <a:p>
            <a:pPr marL="840753" lvl="4" indent="0">
              <a:lnSpc>
                <a:spcPct val="100000"/>
              </a:lnSpc>
              <a:spcBef>
                <a:spcPts val="0"/>
              </a:spcBef>
              <a:spcAft>
                <a:spcPts val="0"/>
              </a:spcAft>
              <a:buClr>
                <a:srgbClr val="558AAB"/>
              </a:buClr>
              <a:buNone/>
            </a:pPr>
            <a:r>
              <a:rPr lang="fr-CA" dirty="0" err="1">
                <a:ea typeface="Helvetica Neue"/>
                <a:cs typeface="Helvetica Neue"/>
                <a:sym typeface="Helvetica Neue"/>
              </a:rPr>
              <a:t>Dropped</a:t>
            </a:r>
            <a:r>
              <a:rPr lang="fr-CA" dirty="0">
                <a:ea typeface="Helvetica Neue"/>
                <a:cs typeface="Helvetica Neue"/>
                <a:sym typeface="Helvetica Neue"/>
              </a:rPr>
              <a:t> </a:t>
            </a:r>
            <a:r>
              <a:rPr lang="fr-CA" dirty="0" err="1">
                <a:ea typeface="Helvetica Neue"/>
                <a:cs typeface="Helvetica Neue"/>
                <a:sym typeface="Helvetica Neue"/>
              </a:rPr>
              <a:t>stash</a:t>
            </a:r>
            <a:r>
              <a:rPr lang="fr-CA" dirty="0">
                <a:ea typeface="Helvetica Neue"/>
                <a:cs typeface="Helvetica Neue"/>
                <a:sym typeface="Helvetica Neue"/>
              </a:rPr>
              <a:t>@{0} (</a:t>
            </a:r>
            <a:r>
              <a:rPr lang="fr-CA" dirty="0" smtClean="0">
                <a:ea typeface="Helvetica Neue"/>
                <a:cs typeface="Helvetica Neue"/>
                <a:sym typeface="Helvetica Neue"/>
              </a:rPr>
              <a:t>364e91f3f268f0900bc3ee613f9f733e82aaed43)</a:t>
            </a:r>
          </a:p>
          <a:p>
            <a:pPr marL="817893" lvl="2" indent="-342900">
              <a:lnSpc>
                <a:spcPct val="100000"/>
              </a:lnSpc>
              <a:spcBef>
                <a:spcPts val="0"/>
              </a:spcBef>
              <a:spcAft>
                <a:spcPts val="0"/>
              </a:spcAft>
              <a:buClr>
                <a:srgbClr val="558AAB"/>
              </a:buClr>
              <a:buFont typeface="Arial" panose="020B0604020202020204" pitchFamily="34" charset="0"/>
              <a:buChar char="•"/>
            </a:pPr>
            <a:r>
              <a:rPr lang="fr-CA" dirty="0" smtClean="0">
                <a:ea typeface="Helvetica Neue"/>
                <a:cs typeface="Helvetica Neue"/>
                <a:sym typeface="Helvetica Neue"/>
              </a:rPr>
              <a:t>$ git </a:t>
            </a:r>
            <a:r>
              <a:rPr lang="fr-CA" dirty="0" err="1" smtClean="0">
                <a:ea typeface="Helvetica Neue"/>
                <a:cs typeface="Helvetica Neue"/>
                <a:sym typeface="Helvetica Neue"/>
              </a:rPr>
              <a:t>stash</a:t>
            </a:r>
            <a:r>
              <a:rPr lang="fr-CA" dirty="0" smtClean="0">
                <a:ea typeface="Helvetica Neue"/>
                <a:cs typeface="Helvetica Neue"/>
                <a:sym typeface="Helvetica Neue"/>
              </a:rPr>
              <a:t> pop</a:t>
            </a:r>
          </a:p>
          <a:p>
            <a:pPr marL="1000773" lvl="3" indent="-342900">
              <a:lnSpc>
                <a:spcPct val="100000"/>
              </a:lnSpc>
              <a:spcBef>
                <a:spcPts val="0"/>
              </a:spcBef>
              <a:spcAft>
                <a:spcPts val="0"/>
              </a:spcAft>
              <a:buClr>
                <a:srgbClr val="558AAB"/>
              </a:buClr>
              <a:buFont typeface="Arial" panose="020B0604020202020204" pitchFamily="34" charset="0"/>
              <a:buChar char="•"/>
            </a:pPr>
            <a:r>
              <a:rPr lang="fr-CA" dirty="0" smtClean="0">
                <a:ea typeface="Helvetica Neue"/>
                <a:cs typeface="Helvetica Neue"/>
                <a:sym typeface="Helvetica Neue"/>
              </a:rPr>
              <a:t>Applique le </a:t>
            </a:r>
            <a:r>
              <a:rPr lang="fr-CA" dirty="0" err="1" smtClean="0">
                <a:ea typeface="Helvetica Neue"/>
                <a:cs typeface="Helvetica Neue"/>
                <a:sym typeface="Helvetica Neue"/>
              </a:rPr>
              <a:t>stash</a:t>
            </a:r>
            <a:r>
              <a:rPr lang="fr-CA" dirty="0" smtClean="0">
                <a:ea typeface="Helvetica Neue"/>
                <a:cs typeface="Helvetica Neue"/>
                <a:sym typeface="Helvetica Neue"/>
              </a:rPr>
              <a:t> et le laisse tomber </a:t>
            </a:r>
            <a:r>
              <a:rPr lang="fr-CA" dirty="0">
                <a:ea typeface="Helvetica Neue"/>
                <a:cs typeface="Helvetica Neue"/>
                <a:sym typeface="Helvetica Neue"/>
              </a:rPr>
              <a:t>de votre pile</a:t>
            </a:r>
            <a:endParaRPr lang="fr-CA" dirty="0" smtClean="0">
              <a:ea typeface="Helvetica Neue"/>
              <a:cs typeface="Helvetica Neue"/>
              <a:sym typeface="Helvetica Neue"/>
            </a:endParaRP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55</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165971652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454257-7B8D-42C0-8DB2-776EFA202679}"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56</a:t>
            </a:fld>
            <a:endParaRPr lang="en-CA"/>
          </a:p>
        </p:txBody>
      </p:sp>
      <p:sp>
        <p:nvSpPr>
          <p:cNvPr id="7" name="Title 6"/>
          <p:cNvSpPr>
            <a:spLocks noGrp="1"/>
          </p:cNvSpPr>
          <p:nvPr>
            <p:ph type="title"/>
          </p:nvPr>
        </p:nvSpPr>
        <p:spPr/>
        <p:txBody>
          <a:bodyPr/>
          <a:lstStyle/>
          <a:p>
            <a:r>
              <a:rPr lang="en-CA" sz="4000" dirty="0" smtClean="0">
                <a:solidFill>
                  <a:srgbClr val="558AAB"/>
                </a:solidFill>
                <a:latin typeface="Helvetica Neue"/>
                <a:ea typeface="Helvetica Neue"/>
                <a:cs typeface="Helvetica Neue"/>
                <a:sym typeface="Helvetica Neue"/>
              </a:rPr>
              <a:t>EXERCICE 1</a:t>
            </a:r>
            <a:endParaRPr lang="en-CA" sz="4000" dirty="0"/>
          </a:p>
        </p:txBody>
      </p:sp>
      <p:sp>
        <p:nvSpPr>
          <p:cNvPr id="5" name="Espace réservé du texte 4"/>
          <p:cNvSpPr>
            <a:spLocks noGrp="1"/>
          </p:cNvSpPr>
          <p:nvPr>
            <p:ph type="body" idx="1"/>
          </p:nvPr>
        </p:nvSpPr>
        <p:spPr/>
        <p:txBody>
          <a:bodyPr/>
          <a:lstStyle/>
          <a:p>
            <a:r>
              <a:rPr lang="fr-CA" dirty="0" smtClean="0"/>
              <a:t>Se familiariser avec des opérations Git avancées</a:t>
            </a:r>
          </a:p>
          <a:p>
            <a:pPr marL="726948" lvl="1" indent="-342900">
              <a:lnSpc>
                <a:spcPct val="70000"/>
              </a:lnSpc>
              <a:spcBef>
                <a:spcPts val="0"/>
              </a:spcBef>
              <a:spcAft>
                <a:spcPts val="0"/>
              </a:spcAft>
              <a:buClr>
                <a:srgbClr val="558AAB"/>
              </a:buClr>
              <a:buFont typeface="Arial" panose="020B0604020202020204" pitchFamily="34" charset="0"/>
              <a:buChar char="•"/>
            </a:pPr>
            <a:r>
              <a:rPr lang="fr-CA" dirty="0" smtClean="0"/>
              <a:t>cherry-</a:t>
            </a:r>
            <a:r>
              <a:rPr lang="fr-CA" dirty="0" err="1" smtClean="0"/>
              <a:t>pick</a:t>
            </a:r>
            <a:endParaRPr lang="fr-CA" dirty="0" smtClean="0"/>
          </a:p>
          <a:p>
            <a:pPr marL="726948" lvl="1" indent="-342900">
              <a:lnSpc>
                <a:spcPct val="70000"/>
              </a:lnSpc>
              <a:spcBef>
                <a:spcPts val="0"/>
              </a:spcBef>
              <a:spcAft>
                <a:spcPts val="0"/>
              </a:spcAft>
              <a:buClr>
                <a:srgbClr val="558AAB"/>
              </a:buClr>
              <a:buFont typeface="Arial" panose="020B0604020202020204" pitchFamily="34" charset="0"/>
              <a:buChar char="•"/>
            </a:pPr>
            <a:r>
              <a:rPr lang="fr-CA" dirty="0"/>
              <a:t>r</a:t>
            </a:r>
            <a:r>
              <a:rPr lang="fr-CA" dirty="0" smtClean="0"/>
              <a:t>eset</a:t>
            </a:r>
          </a:p>
          <a:p>
            <a:pPr marL="726948" lvl="1" indent="-342900">
              <a:lnSpc>
                <a:spcPct val="70000"/>
              </a:lnSpc>
              <a:spcBef>
                <a:spcPts val="0"/>
              </a:spcBef>
              <a:spcAft>
                <a:spcPts val="0"/>
              </a:spcAft>
              <a:buClr>
                <a:srgbClr val="558AAB"/>
              </a:buClr>
              <a:buFont typeface="Arial" panose="020B0604020202020204" pitchFamily="34" charset="0"/>
              <a:buChar char="•"/>
            </a:pPr>
            <a:r>
              <a:rPr lang="fr-CA" dirty="0" err="1"/>
              <a:t>r</a:t>
            </a:r>
            <a:r>
              <a:rPr lang="fr-CA" dirty="0" err="1" smtClean="0"/>
              <a:t>evert</a:t>
            </a:r>
            <a:endParaRPr lang="fr-CA" dirty="0" smtClean="0"/>
          </a:p>
          <a:p>
            <a:pPr marL="726948" lvl="1" indent="-342900">
              <a:lnSpc>
                <a:spcPct val="70000"/>
              </a:lnSpc>
              <a:spcBef>
                <a:spcPts val="0"/>
              </a:spcBef>
              <a:spcAft>
                <a:spcPts val="0"/>
              </a:spcAft>
              <a:buClr>
                <a:srgbClr val="558AAB"/>
              </a:buClr>
              <a:buFont typeface="Arial" panose="020B0604020202020204" pitchFamily="34" charset="0"/>
              <a:buChar char="•"/>
            </a:pPr>
            <a:r>
              <a:rPr lang="fr-CA" dirty="0" err="1" smtClean="0"/>
              <a:t>stash</a:t>
            </a:r>
            <a:endParaRPr lang="fr-CA" dirty="0"/>
          </a:p>
        </p:txBody>
      </p:sp>
    </p:spTree>
    <p:extLst>
      <p:ext uri="{BB962C8B-B14F-4D97-AF65-F5344CB8AC3E}">
        <p14:creationId xmlns:p14="http://schemas.microsoft.com/office/powerpoint/2010/main" val="216683828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454257-7B8D-42C0-8DB2-776EFA202679}"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57</a:t>
            </a:fld>
            <a:endParaRPr lang="en-CA"/>
          </a:p>
        </p:txBody>
      </p:sp>
      <p:sp>
        <p:nvSpPr>
          <p:cNvPr id="9" name="Title 8"/>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
        <p:nvSpPr>
          <p:cNvPr id="11" name="Text Placeholder 10"/>
          <p:cNvSpPr>
            <a:spLocks noGrp="1"/>
          </p:cNvSpPr>
          <p:nvPr>
            <p:ph type="body" idx="4294967295"/>
          </p:nvPr>
        </p:nvSpPr>
        <p:spPr>
          <a:xfrm>
            <a:off x="956600" y="1648942"/>
            <a:ext cx="9381558" cy="4309405"/>
          </a:xfrm>
        </p:spPr>
        <p:txBody>
          <a:bodyPr/>
          <a:lstStyle/>
          <a:p>
            <a:pPr marL="635013" lvl="1" indent="-342900">
              <a:buClr>
                <a:srgbClr val="558AAB"/>
              </a:buClr>
              <a:buFont typeface="Arial" panose="020B0604020202020204" pitchFamily="34" charset="0"/>
              <a:buChar char="•"/>
            </a:pPr>
            <a:r>
              <a:rPr lang="fr-FR" sz="2100" dirty="0">
                <a:solidFill>
                  <a:schemeClr val="tx1"/>
                </a:solidFill>
                <a:latin typeface="Helvetica Neue"/>
                <a:ea typeface="Helvetica Neue"/>
                <a:cs typeface="Helvetica Neue"/>
                <a:sym typeface="Helvetica Neue"/>
              </a:rPr>
              <a:t>Protocoles pour accéder à un dépôt Git</a:t>
            </a:r>
          </a:p>
          <a:p>
            <a:pPr marL="635013" lvl="1" indent="-342900">
              <a:buClr>
                <a:srgbClr val="558AAB"/>
              </a:buClr>
              <a:buFont typeface="Wingdings" panose="05000000000000000000" pitchFamily="2" charset="2"/>
              <a:buChar char="ü"/>
            </a:pPr>
            <a:r>
              <a:rPr lang="fr-FR" sz="2100" dirty="0" smtClean="0">
                <a:solidFill>
                  <a:schemeClr val="tx1"/>
                </a:solidFill>
                <a:latin typeface="Helvetica Neue"/>
                <a:ea typeface="Helvetica Neue"/>
                <a:cs typeface="Helvetica Neue"/>
                <a:sym typeface="Helvetica Neue"/>
              </a:rPr>
              <a:t>Local</a:t>
            </a:r>
            <a:endParaRPr lang="fr-FR" sz="2100" dirty="0">
              <a:solidFill>
                <a:schemeClr val="tx1"/>
              </a:solidFill>
              <a:latin typeface="Helvetica Neue"/>
              <a:ea typeface="Helvetica Neue"/>
              <a:cs typeface="Helvetica Neue"/>
              <a:sym typeface="Helvetica Neue"/>
            </a:endParaRPr>
          </a:p>
          <a:p>
            <a:pPr marL="635013" lvl="1" indent="-342900">
              <a:buClr>
                <a:srgbClr val="558AAB"/>
              </a:buClr>
              <a:buFont typeface="Wingdings" panose="05000000000000000000" pitchFamily="2" charset="2"/>
              <a:buChar char="ü"/>
            </a:pPr>
            <a:r>
              <a:rPr lang="fr-FR" sz="2100" dirty="0">
                <a:solidFill>
                  <a:schemeClr val="tx1"/>
                </a:solidFill>
                <a:latin typeface="Helvetica Neue"/>
                <a:ea typeface="Helvetica Neue"/>
                <a:cs typeface="Helvetica Neue"/>
                <a:sym typeface="Helvetica Neue"/>
              </a:rPr>
              <a:t>HTTP</a:t>
            </a:r>
          </a:p>
          <a:p>
            <a:pPr marL="635013" lvl="1" indent="-342900">
              <a:buClr>
                <a:srgbClr val="558AAB"/>
              </a:buClr>
              <a:buFont typeface="Wingdings" panose="05000000000000000000" pitchFamily="2" charset="2"/>
              <a:buChar char="ü"/>
            </a:pPr>
            <a:r>
              <a:rPr lang="fr-FR" sz="2100" dirty="0" smtClean="0">
                <a:solidFill>
                  <a:schemeClr val="tx1"/>
                </a:solidFill>
                <a:latin typeface="Helvetica Neue"/>
                <a:ea typeface="Helvetica Neue"/>
                <a:cs typeface="Helvetica Neue"/>
                <a:sym typeface="Helvetica Neue"/>
              </a:rPr>
              <a:t>SSH</a:t>
            </a:r>
          </a:p>
          <a:p>
            <a:pPr marL="635013" lvl="1" indent="-342900">
              <a:buClr>
                <a:srgbClr val="558AAB"/>
              </a:buClr>
              <a:buFont typeface="Wingdings" panose="05000000000000000000" pitchFamily="2" charset="2"/>
              <a:buChar char="ü"/>
            </a:pPr>
            <a:r>
              <a:rPr lang="fr-FR" sz="2100" dirty="0" smtClean="0">
                <a:solidFill>
                  <a:schemeClr val="tx1"/>
                </a:solidFill>
                <a:latin typeface="Helvetica Neue"/>
                <a:ea typeface="Helvetica Neue"/>
                <a:cs typeface="Helvetica Neue"/>
                <a:sym typeface="Helvetica Neue"/>
              </a:rPr>
              <a:t>Git</a:t>
            </a:r>
            <a:endParaRPr lang="fr-FR" sz="2100" dirty="0">
              <a:solidFill>
                <a:schemeClr val="tx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76154420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6" y="957943"/>
            <a:ext cx="12068293" cy="5221184"/>
          </a:xfrm>
        </p:spPr>
        <p:txBody>
          <a:bodyPr>
            <a:noAutofit/>
          </a:bodyPr>
          <a:lstStyle/>
          <a:p>
            <a:pPr marL="635013" lvl="1" indent="-342900">
              <a:buClr>
                <a:srgbClr val="558AAB"/>
              </a:buClr>
              <a:buFont typeface="Arial" panose="020B0604020202020204" pitchFamily="34" charset="0"/>
              <a:buChar char="•"/>
            </a:pPr>
            <a:r>
              <a:rPr lang="fr-CA" dirty="0" smtClean="0">
                <a:ea typeface="Helvetica Neue"/>
                <a:cs typeface="Helvetica Neue"/>
                <a:sym typeface="Helvetica Neue"/>
              </a:rPr>
              <a:t>Protocoles pour accéder à un dépôt Git/Local</a:t>
            </a:r>
            <a:endParaRPr lang="fr-FR" dirty="0" smtClean="0">
              <a:ea typeface="Helvetica Neue"/>
              <a:cs typeface="Helvetica Neue"/>
              <a:sym typeface="Helvetica Neue"/>
            </a:endParaRPr>
          </a:p>
          <a:p>
            <a:pPr marL="1000773" lvl="3" indent="-342900">
              <a:buClr>
                <a:srgbClr val="558AAB"/>
              </a:buClr>
              <a:buFont typeface="Arial" panose="020B0604020202020204" pitchFamily="34" charset="0"/>
              <a:buChar char="•"/>
            </a:pPr>
            <a:r>
              <a:rPr lang="fr-FR" dirty="0" smtClean="0">
                <a:ea typeface="Helvetica Neue"/>
                <a:cs typeface="Helvetica Neue"/>
                <a:sym typeface="Helvetica Neue"/>
              </a:rPr>
              <a:t>Celui qui est le plus basic</a:t>
            </a:r>
          </a:p>
          <a:p>
            <a:pPr marL="1000773" lvl="3" indent="-342900">
              <a:buClr>
                <a:srgbClr val="558AAB"/>
              </a:buClr>
              <a:buFont typeface="Arial" panose="020B0604020202020204" pitchFamily="34" charset="0"/>
              <a:buChar char="•"/>
            </a:pPr>
            <a:r>
              <a:rPr lang="fr-FR" dirty="0" smtClean="0">
                <a:ea typeface="Helvetica Neue"/>
                <a:cs typeface="Helvetica Neue"/>
                <a:sym typeface="Helvetica Neue"/>
              </a:rPr>
              <a:t>Le </a:t>
            </a:r>
            <a:r>
              <a:rPr lang="fr-FR" dirty="0">
                <a:ea typeface="Helvetica Neue"/>
                <a:cs typeface="Helvetica Neue"/>
                <a:sym typeface="Helvetica Neue"/>
              </a:rPr>
              <a:t>dépôt distant est dans un autre répertoire sur le </a:t>
            </a:r>
            <a:r>
              <a:rPr lang="fr-FR" dirty="0" smtClean="0">
                <a:ea typeface="Helvetica Neue"/>
                <a:cs typeface="Helvetica Neue"/>
                <a:sym typeface="Helvetica Neue"/>
              </a:rPr>
              <a:t>disque</a:t>
            </a:r>
            <a:endParaRPr lang="fr-FR" dirty="0">
              <a:ea typeface="Helvetica Neue"/>
              <a:cs typeface="Helvetica Neue"/>
              <a:sym typeface="Helvetica Neue"/>
            </a:endParaRPr>
          </a:p>
          <a:p>
            <a:pPr marL="1000773" lvl="3" indent="-342900">
              <a:buClr>
                <a:srgbClr val="558AAB"/>
              </a:buClr>
              <a:buFont typeface="Arial" panose="020B0604020202020204" pitchFamily="34" charset="0"/>
              <a:buChar char="•"/>
            </a:pPr>
            <a:r>
              <a:rPr lang="fr-FR" dirty="0">
                <a:ea typeface="Helvetica Neue"/>
                <a:cs typeface="Helvetica Neue"/>
                <a:sym typeface="Helvetica Neue"/>
              </a:rPr>
              <a:t>U</a:t>
            </a:r>
            <a:r>
              <a:rPr lang="fr-FR" dirty="0" smtClean="0">
                <a:ea typeface="Helvetica Neue"/>
                <a:cs typeface="Helvetica Neue"/>
                <a:sym typeface="Helvetica Neue"/>
              </a:rPr>
              <a:t>tilisé </a:t>
            </a:r>
            <a:r>
              <a:rPr lang="fr-FR" dirty="0">
                <a:ea typeface="Helvetica Neue"/>
                <a:cs typeface="Helvetica Neue"/>
                <a:sym typeface="Helvetica Neue"/>
              </a:rPr>
              <a:t>si tout le monde sur votre équipe a accès à un système de fichiers </a:t>
            </a:r>
            <a:r>
              <a:rPr lang="fr-FR" dirty="0" smtClean="0">
                <a:ea typeface="Helvetica Neue"/>
                <a:cs typeface="Helvetica Neue"/>
                <a:sym typeface="Helvetica Neue"/>
              </a:rPr>
              <a:t>partagés</a:t>
            </a:r>
          </a:p>
          <a:p>
            <a:pPr marL="1000773" lvl="3" indent="-342900">
              <a:buClr>
                <a:srgbClr val="558AAB"/>
              </a:buClr>
              <a:buFont typeface="Arial" panose="020B0604020202020204" pitchFamily="34" charset="0"/>
              <a:buChar char="•"/>
            </a:pPr>
            <a:r>
              <a:rPr lang="fr-FR" dirty="0" smtClean="0">
                <a:ea typeface="Helvetica Neue"/>
                <a:cs typeface="Helvetica Neue"/>
                <a:sym typeface="Helvetica Neue"/>
              </a:rPr>
              <a:t>Ou </a:t>
            </a:r>
            <a:r>
              <a:rPr lang="fr-FR" dirty="0">
                <a:ea typeface="Helvetica Neue"/>
                <a:cs typeface="Helvetica Neue"/>
                <a:sym typeface="Helvetica Neue"/>
              </a:rPr>
              <a:t>dans le cas peu probable que tout le monde se connecte sur le </a:t>
            </a:r>
            <a:r>
              <a:rPr lang="fr-FR" dirty="0" smtClean="0">
                <a:ea typeface="Helvetica Neue"/>
                <a:cs typeface="Helvetica Neue"/>
                <a:sym typeface="Helvetica Neue"/>
              </a:rPr>
              <a:t>même ordinateur</a:t>
            </a:r>
          </a:p>
          <a:p>
            <a:pPr marL="1000773" lvl="3" indent="-342900">
              <a:buClr>
                <a:srgbClr val="558AAB"/>
              </a:buClr>
              <a:buFont typeface="Arial" panose="020B0604020202020204" pitchFamily="34" charset="0"/>
              <a:buChar char="•"/>
            </a:pPr>
            <a:r>
              <a:rPr lang="fr-FR" dirty="0" smtClean="0">
                <a:ea typeface="Helvetica Neue"/>
                <a:cs typeface="Helvetica Neue"/>
                <a:sym typeface="Helvetica Neue"/>
              </a:rPr>
              <a:t>Vous </a:t>
            </a:r>
            <a:r>
              <a:rPr lang="fr-FR" dirty="0">
                <a:ea typeface="Helvetica Neue"/>
                <a:cs typeface="Helvetica Neue"/>
                <a:sym typeface="Helvetica Neue"/>
              </a:rPr>
              <a:t>pouvez </a:t>
            </a:r>
            <a:r>
              <a:rPr lang="fr-FR" dirty="0" smtClean="0">
                <a:ea typeface="Helvetica Neue"/>
                <a:cs typeface="Helvetica Neue"/>
                <a:sym typeface="Helvetica Neue"/>
              </a:rPr>
              <a:t>exécuter clone, push, </a:t>
            </a:r>
            <a:r>
              <a:rPr lang="fr-FR" dirty="0">
                <a:ea typeface="Helvetica Neue"/>
                <a:cs typeface="Helvetica Neue"/>
                <a:sym typeface="Helvetica Neue"/>
              </a:rPr>
              <a:t>et </a:t>
            </a:r>
            <a:r>
              <a:rPr lang="fr-FR" dirty="0" smtClean="0">
                <a:ea typeface="Helvetica Neue"/>
                <a:cs typeface="Helvetica Neue"/>
                <a:sym typeface="Helvetica Neue"/>
              </a:rPr>
              <a:t>pull </a:t>
            </a:r>
            <a:r>
              <a:rPr lang="fr-FR" dirty="0">
                <a:ea typeface="Helvetica Neue"/>
                <a:cs typeface="Helvetica Neue"/>
                <a:sym typeface="Helvetica Neue"/>
              </a:rPr>
              <a:t>à partir d'un référentiel de fichiers </a:t>
            </a:r>
            <a:r>
              <a:rPr lang="fr-FR" dirty="0" smtClean="0">
                <a:ea typeface="Helvetica Neue"/>
                <a:cs typeface="Helvetica Neue"/>
                <a:sym typeface="Helvetica Neue"/>
              </a:rPr>
              <a:t>local</a:t>
            </a:r>
          </a:p>
          <a:p>
            <a:pPr marL="1000773" lvl="3" indent="-342900">
              <a:buClr>
                <a:srgbClr val="558AAB"/>
              </a:buClr>
              <a:buFont typeface="Arial" panose="020B0604020202020204" pitchFamily="34" charset="0"/>
              <a:buChar char="•"/>
            </a:pPr>
            <a:r>
              <a:rPr lang="fr-FR" dirty="0">
                <a:ea typeface="Helvetica Neue"/>
                <a:cs typeface="Helvetica Neue"/>
                <a:sym typeface="Helvetica Neue"/>
              </a:rPr>
              <a:t>Ex: $ git clone /</a:t>
            </a:r>
            <a:r>
              <a:rPr lang="fr-FR" dirty="0" err="1" smtClean="0">
                <a:ea typeface="Helvetica Neue"/>
                <a:cs typeface="Helvetica Neue"/>
                <a:sym typeface="Helvetica Neue"/>
              </a:rPr>
              <a:t>opt</a:t>
            </a:r>
            <a:r>
              <a:rPr lang="fr-FR" dirty="0" smtClean="0">
                <a:ea typeface="Helvetica Neue"/>
                <a:cs typeface="Helvetica Neue"/>
                <a:sym typeface="Helvetica Neue"/>
              </a:rPr>
              <a:t>/git/</a:t>
            </a:r>
            <a:r>
              <a:rPr lang="fr-FR" dirty="0" err="1" smtClean="0">
                <a:ea typeface="Helvetica Neue"/>
                <a:cs typeface="Helvetica Neue"/>
                <a:sym typeface="Helvetica Neue"/>
              </a:rPr>
              <a:t>project.git</a:t>
            </a:r>
            <a:endParaRPr lang="fr-CA" dirty="0" smtClean="0">
              <a:ea typeface="Helvetica Neue"/>
              <a:cs typeface="Helvetica Neue"/>
              <a:sym typeface="Helvetica Neue"/>
            </a:endParaRPr>
          </a:p>
          <a:p>
            <a:pPr marL="1008065" lvl="5" indent="0">
              <a:buClr>
                <a:schemeClr val="accent2"/>
              </a:buClr>
              <a:buNone/>
            </a:pPr>
            <a:endParaRPr lang="fr-CA" sz="2400" dirty="0"/>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58</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238839267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6" y="957943"/>
            <a:ext cx="12068293" cy="5221184"/>
          </a:xfrm>
        </p:spPr>
        <p:txBody>
          <a:bodyPr>
            <a:noAutofit/>
          </a:bodyPr>
          <a:lstStyle/>
          <a:p>
            <a:pPr marL="635013" lvl="1" indent="-342900">
              <a:buClr>
                <a:srgbClr val="558AAB"/>
              </a:buClr>
              <a:buFont typeface="Arial" panose="020B0604020202020204" pitchFamily="34" charset="0"/>
              <a:buChar char="•"/>
            </a:pPr>
            <a:r>
              <a:rPr lang="fr-CA" dirty="0" smtClean="0">
                <a:ea typeface="Helvetica Neue"/>
                <a:cs typeface="Helvetica Neue"/>
                <a:sym typeface="Helvetica Neue"/>
              </a:rPr>
              <a:t>Protocoles pour accéder à un dépôt Git/</a:t>
            </a:r>
            <a:r>
              <a:rPr lang="fr-FR" dirty="0" smtClean="0">
                <a:ea typeface="Helvetica Neue"/>
                <a:cs typeface="Helvetica Neue"/>
                <a:sym typeface="Helvetica Neue"/>
              </a:rPr>
              <a:t>Local</a:t>
            </a:r>
          </a:p>
          <a:p>
            <a:pPr marL="1000773" lvl="3" indent="-342900">
              <a:buClr>
                <a:srgbClr val="558AAB"/>
              </a:buClr>
              <a:buFont typeface="Arial" panose="020B0604020202020204" pitchFamily="34" charset="0"/>
              <a:buChar char="•"/>
            </a:pPr>
            <a:r>
              <a:rPr lang="fr-FR" dirty="0">
                <a:ea typeface="Helvetica Neue"/>
                <a:cs typeface="Helvetica Neue"/>
                <a:sym typeface="Helvetica Neue"/>
              </a:rPr>
              <a:t>Pour ajouter un référentiel local à un projet Git </a:t>
            </a:r>
            <a:r>
              <a:rPr lang="fr-FR" dirty="0" smtClean="0">
                <a:ea typeface="Helvetica Neue"/>
                <a:cs typeface="Helvetica Neue"/>
                <a:sym typeface="Helvetica Neue"/>
              </a:rPr>
              <a:t>existant:</a:t>
            </a:r>
          </a:p>
          <a:p>
            <a:pPr marL="1000773" lvl="3" indent="-342900">
              <a:buClr>
                <a:srgbClr val="558AAB"/>
              </a:buClr>
              <a:buFont typeface="Arial" panose="020B0604020202020204" pitchFamily="34" charset="0"/>
              <a:buChar char="•"/>
            </a:pPr>
            <a:r>
              <a:rPr lang="fr-CA" dirty="0" smtClean="0"/>
              <a:t>$ git </a:t>
            </a:r>
            <a:r>
              <a:rPr lang="fr-CA" dirty="0" err="1"/>
              <a:t>remote</a:t>
            </a:r>
            <a:r>
              <a:rPr lang="fr-CA" dirty="0"/>
              <a:t> </a:t>
            </a:r>
            <a:r>
              <a:rPr lang="fr-CA" dirty="0" err="1"/>
              <a:t>add</a:t>
            </a:r>
            <a:r>
              <a:rPr lang="fr-CA" dirty="0"/>
              <a:t> </a:t>
            </a:r>
            <a:r>
              <a:rPr lang="fr-CA" dirty="0" err="1" smtClean="0"/>
              <a:t>local_proj</a:t>
            </a:r>
            <a:r>
              <a:rPr lang="fr-CA" dirty="0" smtClean="0"/>
              <a:t> </a:t>
            </a:r>
            <a:r>
              <a:rPr lang="fr-CA" dirty="0"/>
              <a:t>/</a:t>
            </a:r>
            <a:r>
              <a:rPr lang="fr-CA" dirty="0" err="1" smtClean="0"/>
              <a:t>opt</a:t>
            </a:r>
            <a:r>
              <a:rPr lang="fr-CA" dirty="0" smtClean="0"/>
              <a:t>/git/</a:t>
            </a:r>
            <a:r>
              <a:rPr lang="fr-CA" dirty="0" err="1" smtClean="0"/>
              <a:t>project.git</a:t>
            </a:r>
            <a:endParaRPr lang="fr-CA" dirty="0" smtClean="0"/>
          </a:p>
          <a:p>
            <a:pPr marL="1000773" lvl="3" indent="-342900">
              <a:buClr>
                <a:srgbClr val="558AAB"/>
              </a:buClr>
              <a:buFont typeface="Arial" panose="020B0604020202020204" pitchFamily="34" charset="0"/>
              <a:buChar char="•"/>
            </a:pPr>
            <a:r>
              <a:rPr lang="fr-CA" sz="2400" dirty="0" smtClean="0"/>
              <a:t>Ensuite vous pouvez exécuter push et pull </a:t>
            </a:r>
            <a:endParaRPr lang="fr-CA" sz="2400" dirty="0"/>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59</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26047291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79226" y="767255"/>
            <a:ext cx="4499000" cy="5544058"/>
          </a:xfrm>
          <a:prstGeom prst="rect">
            <a:avLst/>
          </a:prstGeom>
        </p:spPr>
      </p:pic>
      <p:sp>
        <p:nvSpPr>
          <p:cNvPr id="2" name="Date Placeholder 1"/>
          <p:cNvSpPr>
            <a:spLocks noGrp="1"/>
          </p:cNvSpPr>
          <p:nvPr>
            <p:ph type="dt" sz="half" idx="10"/>
          </p:nvPr>
        </p:nvSpPr>
        <p:spPr/>
        <p:txBody>
          <a:bodyPr/>
          <a:lstStyle/>
          <a:p>
            <a:fld id="{CD454257-7B8D-42C0-8DB2-776EFA202679}"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6</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TOUR DE CLASSE</a:t>
            </a:r>
            <a:endParaRPr lang="en-CA" dirty="0"/>
          </a:p>
        </p:txBody>
      </p:sp>
      <p:sp>
        <p:nvSpPr>
          <p:cNvPr id="8" name="Text Placeholder 7"/>
          <p:cNvSpPr>
            <a:spLocks noGrp="1"/>
          </p:cNvSpPr>
          <p:nvPr>
            <p:ph type="body" idx="1"/>
          </p:nvPr>
        </p:nvSpPr>
        <p:spPr/>
        <p:txBody>
          <a:bodyPr/>
          <a:lstStyle/>
          <a:p>
            <a:pPr marL="482619" lvl="1" indent="-190506">
              <a:buClr>
                <a:srgbClr val="737373"/>
              </a:buClr>
              <a:buNone/>
            </a:pPr>
            <a:r>
              <a:rPr lang="fr-FR" dirty="0">
                <a:solidFill>
                  <a:schemeClr val="tx1"/>
                </a:solidFill>
                <a:latin typeface="Helvetica Neue"/>
                <a:ea typeface="Helvetica Neue"/>
                <a:cs typeface="Helvetica Neue"/>
                <a:sym typeface="Helvetica Neue"/>
              </a:rPr>
              <a:t>Organisation : </a:t>
            </a:r>
            <a:r>
              <a:rPr lang="fr-FR" dirty="0" smtClean="0">
                <a:solidFill>
                  <a:schemeClr val="tx1"/>
                </a:solidFill>
                <a:latin typeface="Helvetica Neue"/>
                <a:ea typeface="Helvetica Neue"/>
                <a:cs typeface="Helvetica Neue"/>
                <a:sym typeface="Helvetica Neue"/>
              </a:rPr>
              <a:t>Loto-Québec</a:t>
            </a:r>
            <a:endParaRPr lang="fr-FR" dirty="0">
              <a:solidFill>
                <a:schemeClr val="tx1"/>
              </a:solidFill>
              <a:latin typeface="Helvetica Neue"/>
              <a:ea typeface="Helvetica Neue"/>
              <a:cs typeface="Helvetica Neue"/>
              <a:sym typeface="Helvetica Neue"/>
            </a:endParaRPr>
          </a:p>
          <a:p>
            <a:pPr marL="482619" lvl="1" indent="-190506">
              <a:buClr>
                <a:srgbClr val="737373"/>
              </a:buClr>
              <a:buNone/>
            </a:pPr>
            <a:endParaRPr lang="fr-FR" dirty="0">
              <a:solidFill>
                <a:schemeClr val="tx1"/>
              </a:solidFill>
              <a:latin typeface="Helvetica Neue"/>
              <a:ea typeface="Helvetica Neue"/>
              <a:cs typeface="Helvetica Neue"/>
              <a:sym typeface="Helvetica Neue"/>
            </a:endParaRPr>
          </a:p>
          <a:p>
            <a:pPr marL="635025" lvl="1" indent="-342912">
              <a:buClr>
                <a:srgbClr val="558AAB"/>
              </a:buClr>
              <a:buFont typeface="Arial" panose="020B0604020202020204" pitchFamily="34" charset="0"/>
              <a:buChar char="•"/>
            </a:pPr>
            <a:r>
              <a:rPr lang="fr-FR" dirty="0">
                <a:solidFill>
                  <a:schemeClr val="tx1"/>
                </a:solidFill>
                <a:latin typeface="Helvetica Neue"/>
                <a:ea typeface="Helvetica Neue"/>
                <a:cs typeface="Helvetica Neue"/>
                <a:sym typeface="Helvetica Neue"/>
              </a:rPr>
              <a:t>Présentation sommaire de chacun des étudiants présents</a:t>
            </a:r>
          </a:p>
          <a:p>
            <a:pPr marL="635025" lvl="1" indent="-342912">
              <a:buClr>
                <a:srgbClr val="558AAB"/>
              </a:buClr>
              <a:buFont typeface="Arial" panose="020B0604020202020204" pitchFamily="34" charset="0"/>
              <a:buChar char="•"/>
            </a:pPr>
            <a:r>
              <a:rPr lang="fr-FR" dirty="0">
                <a:solidFill>
                  <a:schemeClr val="tx1"/>
                </a:solidFill>
                <a:latin typeface="Helvetica Neue"/>
                <a:ea typeface="Helvetica Neue"/>
                <a:cs typeface="Helvetica Neue"/>
                <a:sym typeface="Helvetica Neue"/>
              </a:rPr>
              <a:t>Sommaire de l’expertise de chacun</a:t>
            </a:r>
          </a:p>
          <a:p>
            <a:pPr marL="635025" lvl="1" indent="-342912">
              <a:buClr>
                <a:srgbClr val="558AAB"/>
              </a:buClr>
              <a:buFont typeface="Arial" panose="020B0604020202020204" pitchFamily="34" charset="0"/>
              <a:buChar char="•"/>
            </a:pPr>
            <a:r>
              <a:rPr lang="fr-FR" dirty="0">
                <a:solidFill>
                  <a:schemeClr val="tx1"/>
                </a:solidFill>
                <a:latin typeface="Helvetica Neue"/>
                <a:ea typeface="Helvetica Neue"/>
                <a:cs typeface="Helvetica Neue"/>
                <a:sym typeface="Helvetica Neue"/>
              </a:rPr>
              <a:t>Sommaire des attentes de chacun par rapport au cours</a:t>
            </a:r>
          </a:p>
          <a:p>
            <a:pPr marL="482619" lvl="1" indent="-190506">
              <a:buClr>
                <a:srgbClr val="737373"/>
              </a:buClr>
              <a:buNone/>
            </a:pPr>
            <a:endParaRPr lang="fr-FR" dirty="0">
              <a:solidFill>
                <a:schemeClr val="tx1"/>
              </a:solidFill>
              <a:latin typeface="Helvetica Neue"/>
            </a:endParaRPr>
          </a:p>
          <a:p>
            <a:pPr marL="482619" lvl="1" indent="-190506">
              <a:buClr>
                <a:srgbClr val="737373"/>
              </a:buClr>
              <a:buNone/>
            </a:pPr>
            <a:endParaRPr lang="fr-FR" dirty="0">
              <a:solidFill>
                <a:schemeClr val="tx1"/>
              </a:solidFill>
              <a:latin typeface="Helvetica Neue"/>
              <a:ea typeface="Helvetica Neue"/>
              <a:cs typeface="Helvetica Neue"/>
              <a:sym typeface="Helvetica Neue"/>
            </a:endParaRPr>
          </a:p>
          <a:p>
            <a:pPr marL="635025" lvl="1" indent="-342912">
              <a:buClr>
                <a:srgbClr val="737373"/>
              </a:buClr>
            </a:pPr>
            <a:endParaRPr lang="fr-FR" dirty="0">
              <a:solidFill>
                <a:schemeClr val="tx1"/>
              </a:solidFill>
              <a:latin typeface="Helvetica Neue"/>
              <a:ea typeface="Helvetica Neue"/>
              <a:cs typeface="Helvetica Neue"/>
              <a:sym typeface="Helvetica Neue"/>
            </a:endParaRPr>
          </a:p>
          <a:p>
            <a:pPr marL="635025" lvl="1" indent="-342912">
              <a:buClr>
                <a:srgbClr val="737373"/>
              </a:buClr>
            </a:pPr>
            <a:endParaRPr lang="fr-FR" dirty="0">
              <a:solidFill>
                <a:schemeClr val="tx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55231565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6" y="957943"/>
            <a:ext cx="12068293" cy="5221184"/>
          </a:xfrm>
        </p:spPr>
        <p:txBody>
          <a:bodyPr>
            <a:noAutofit/>
          </a:bodyPr>
          <a:lstStyle/>
          <a:p>
            <a:pPr marL="635013" lvl="1" indent="-342900">
              <a:buClr>
                <a:srgbClr val="558AAB"/>
              </a:buClr>
              <a:buFont typeface="Arial" panose="020B0604020202020204" pitchFamily="34" charset="0"/>
              <a:buChar char="•"/>
            </a:pPr>
            <a:r>
              <a:rPr lang="fr-CA" dirty="0" smtClean="0">
                <a:ea typeface="Helvetica Neue"/>
                <a:cs typeface="Helvetica Neue"/>
                <a:sym typeface="Helvetica Neue"/>
              </a:rPr>
              <a:t>Protocoles pour accéder à un dépôt Git/Local</a:t>
            </a:r>
          </a:p>
          <a:p>
            <a:pPr marL="1000773" lvl="3" indent="-342900">
              <a:buClr>
                <a:srgbClr val="558AAB"/>
              </a:buClr>
              <a:buFont typeface="Arial" panose="020B0604020202020204" pitchFamily="34" charset="0"/>
              <a:buChar char="•"/>
            </a:pPr>
            <a:r>
              <a:rPr lang="fr-CA" dirty="0" smtClean="0">
                <a:ea typeface="Helvetica Neue"/>
                <a:cs typeface="Helvetica Neue"/>
                <a:sym typeface="Helvetica Neue"/>
              </a:rPr>
              <a:t>Avantages</a:t>
            </a:r>
          </a:p>
          <a:p>
            <a:pPr marL="1183653" lvl="4" indent="-342900">
              <a:buClr>
                <a:srgbClr val="558AAB"/>
              </a:buClr>
              <a:buFont typeface="Arial" panose="020B0604020202020204" pitchFamily="34" charset="0"/>
              <a:buChar char="•"/>
            </a:pPr>
            <a:r>
              <a:rPr lang="fr-CA" dirty="0" smtClean="0"/>
              <a:t>Ils sont simples et utilisent les permissions de fichiers existants et l'accès au réseau</a:t>
            </a:r>
          </a:p>
          <a:p>
            <a:pPr marL="1183653" lvl="4" indent="-342900">
              <a:buClr>
                <a:srgbClr val="558AAB"/>
              </a:buClr>
              <a:buFont typeface="Arial" panose="020B0604020202020204" pitchFamily="34" charset="0"/>
              <a:buChar char="•"/>
            </a:pPr>
            <a:r>
              <a:rPr lang="fr-CA" dirty="0" smtClean="0"/>
              <a:t>La mise en place d'un référentiel est très facile</a:t>
            </a:r>
          </a:p>
          <a:p>
            <a:pPr marL="1183653" lvl="4" indent="-342900">
              <a:buClr>
                <a:srgbClr val="558AAB"/>
              </a:buClr>
              <a:buFont typeface="Arial" panose="020B0604020202020204" pitchFamily="34" charset="0"/>
              <a:buChar char="•"/>
            </a:pPr>
            <a:r>
              <a:rPr lang="fr-CA" dirty="0" smtClean="0"/>
              <a:t>Copiez/collez du dépôt où tout le monde a accès au </a:t>
            </a:r>
            <a:r>
              <a:rPr lang="fr-CA" dirty="0" err="1" smtClean="0"/>
              <a:t>share</a:t>
            </a:r>
            <a:r>
              <a:rPr lang="fr-CA" dirty="0" smtClean="0"/>
              <a:t> </a:t>
            </a:r>
          </a:p>
          <a:p>
            <a:pPr marL="1183653" lvl="4" indent="-342900">
              <a:buClr>
                <a:srgbClr val="558AAB"/>
              </a:buClr>
              <a:buFont typeface="Arial" panose="020B0604020202020204" pitchFamily="34" charset="0"/>
              <a:buChar char="•"/>
            </a:pPr>
            <a:r>
              <a:rPr lang="fr-CA" dirty="0" smtClean="0"/>
              <a:t>Définissez les autorisations de lecture / écriture </a:t>
            </a:r>
          </a:p>
          <a:p>
            <a:pPr marL="1183653" lvl="4" indent="-342900">
              <a:buClr>
                <a:srgbClr val="558AAB"/>
              </a:buClr>
              <a:buFont typeface="Arial" panose="020B0604020202020204" pitchFamily="34" charset="0"/>
              <a:buChar char="•"/>
            </a:pPr>
            <a:r>
              <a:rPr lang="fr-CA" dirty="0" smtClean="0"/>
              <a:t>Le partage des fichiers avec un collègue est plus rapide</a:t>
            </a:r>
          </a:p>
          <a:p>
            <a:pPr marL="840753" lvl="4" indent="0">
              <a:buClr>
                <a:srgbClr val="558AAB"/>
              </a:buClr>
              <a:buNone/>
            </a:pPr>
            <a:endParaRPr lang="fr-CA" dirty="0" smtClean="0"/>
          </a:p>
          <a:p>
            <a:pPr marL="1000773" lvl="3" indent="-342900">
              <a:buClr>
                <a:srgbClr val="558AAB"/>
              </a:buClr>
              <a:buFont typeface="Arial" panose="020B0604020202020204" pitchFamily="34" charset="0"/>
              <a:buChar char="•"/>
            </a:pPr>
            <a:r>
              <a:rPr lang="fr-CA" dirty="0" smtClean="0">
                <a:ea typeface="Helvetica Neue"/>
                <a:cs typeface="Helvetica Neue"/>
                <a:sym typeface="Helvetica Neue"/>
              </a:rPr>
              <a:t>Désavantages</a:t>
            </a:r>
          </a:p>
          <a:p>
            <a:pPr marL="1183653" lvl="4" indent="-342900">
              <a:buClr>
                <a:srgbClr val="558AAB"/>
              </a:buClr>
              <a:buFont typeface="Arial" panose="020B0604020202020204" pitchFamily="34" charset="0"/>
              <a:buChar char="•"/>
            </a:pPr>
            <a:r>
              <a:rPr lang="fr-FR" dirty="0" smtClean="0"/>
              <a:t>Plus </a:t>
            </a:r>
            <a:r>
              <a:rPr lang="fr-FR" dirty="0"/>
              <a:t>difficile à mettre en place </a:t>
            </a:r>
            <a:r>
              <a:rPr lang="fr-FR" dirty="0" smtClean="0"/>
              <a:t>pour l’accès à distance</a:t>
            </a:r>
            <a:r>
              <a:rPr lang="fr-CA" dirty="0" smtClean="0"/>
              <a:t/>
            </a:r>
            <a:br>
              <a:rPr lang="fr-CA" dirty="0" smtClean="0"/>
            </a:br>
            <a:endParaRPr lang="fr-CA" dirty="0"/>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60</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308508659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866" y="957943"/>
            <a:ext cx="12179134" cy="5221184"/>
          </a:xfrm>
        </p:spPr>
        <p:txBody>
          <a:bodyPr>
            <a:noAutofit/>
          </a:bodyPr>
          <a:lstStyle/>
          <a:p>
            <a:pPr marL="635013" lvl="1" indent="-342900">
              <a:buClr>
                <a:srgbClr val="558AAB"/>
              </a:buClr>
              <a:buFont typeface="Arial" panose="020B0604020202020204" pitchFamily="34" charset="0"/>
              <a:buChar char="•"/>
            </a:pPr>
            <a:r>
              <a:rPr lang="fr-CA" dirty="0" smtClean="0">
                <a:ea typeface="Helvetica Neue"/>
                <a:cs typeface="Helvetica Neue"/>
                <a:sym typeface="Helvetica Neue"/>
              </a:rPr>
              <a:t>Protocoles pour accéder à un dépôt Git/</a:t>
            </a:r>
            <a:r>
              <a:rPr lang="fr-FR" dirty="0" smtClean="0">
                <a:ea typeface="Helvetica Neue"/>
                <a:cs typeface="Helvetica Neue"/>
                <a:sym typeface="Helvetica Neue"/>
              </a:rPr>
              <a:t>HTTP</a:t>
            </a:r>
          </a:p>
          <a:p>
            <a:pPr marL="817893" lvl="2" indent="-342900">
              <a:buClr>
                <a:srgbClr val="558AAB"/>
              </a:buClr>
              <a:buFont typeface="Arial" panose="020B0604020202020204" pitchFamily="34" charset="0"/>
              <a:buChar char="•"/>
            </a:pPr>
            <a:r>
              <a:rPr lang="fr-FR" dirty="0"/>
              <a:t>Git peut communiquer sur HTTP dans deux modes </a:t>
            </a:r>
            <a:r>
              <a:rPr lang="fr-FR" dirty="0" smtClean="0"/>
              <a:t>différents: Smart HTTP/</a:t>
            </a:r>
            <a:r>
              <a:rPr lang="fr-FR" dirty="0" err="1" smtClean="0"/>
              <a:t>Dumb</a:t>
            </a:r>
            <a:r>
              <a:rPr lang="fr-FR" dirty="0" smtClean="0"/>
              <a:t> HTTP</a:t>
            </a:r>
          </a:p>
          <a:p>
            <a:pPr marL="1000773" lvl="3" indent="-342900">
              <a:buClr>
                <a:srgbClr val="558AAB"/>
              </a:buClr>
              <a:buFont typeface="Arial" panose="020B0604020202020204" pitchFamily="34" charset="0"/>
              <a:buChar char="•"/>
            </a:pPr>
            <a:r>
              <a:rPr lang="fr-FR" dirty="0" smtClean="0">
                <a:ea typeface="Helvetica Neue"/>
                <a:cs typeface="Helvetica Neue"/>
                <a:sym typeface="Helvetica Neue"/>
              </a:rPr>
              <a:t>Smart HTTP</a:t>
            </a:r>
          </a:p>
          <a:p>
            <a:pPr marL="1000773" lvl="3" indent="-342900">
              <a:buClr>
                <a:srgbClr val="558AAB"/>
              </a:buClr>
              <a:buFont typeface="Arial" panose="020B0604020202020204" pitchFamily="34" charset="0"/>
              <a:buChar char="•"/>
            </a:pPr>
            <a:r>
              <a:rPr lang="fr-FR" dirty="0" smtClean="0"/>
              <a:t>Très </a:t>
            </a:r>
            <a:r>
              <a:rPr lang="fr-FR" dirty="0"/>
              <a:t>similaire à </a:t>
            </a:r>
            <a:r>
              <a:rPr lang="fr-FR" dirty="0" smtClean="0"/>
              <a:t>SSH </a:t>
            </a:r>
            <a:r>
              <a:rPr lang="fr-FR" dirty="0"/>
              <a:t>pour les protocoles </a:t>
            </a:r>
            <a:r>
              <a:rPr lang="fr-FR" dirty="0" smtClean="0"/>
              <a:t>Git</a:t>
            </a:r>
          </a:p>
          <a:p>
            <a:pPr marL="1000773" lvl="3" indent="-342900">
              <a:buClr>
                <a:srgbClr val="558AAB"/>
              </a:buClr>
              <a:buFont typeface="Arial" panose="020B0604020202020204" pitchFamily="34" charset="0"/>
              <a:buChar char="•"/>
            </a:pPr>
            <a:r>
              <a:rPr lang="fr-FR" dirty="0" smtClean="0"/>
              <a:t>Fonctionne </a:t>
            </a:r>
            <a:r>
              <a:rPr lang="fr-FR" dirty="0"/>
              <a:t>sur les ports standard HTTP / S et peut utiliser divers mécanismes d'authentification </a:t>
            </a:r>
            <a:r>
              <a:rPr lang="fr-FR" dirty="0" smtClean="0"/>
              <a:t>HTTP</a:t>
            </a:r>
          </a:p>
          <a:p>
            <a:pPr marL="1000773" lvl="3" indent="-342900">
              <a:buClr>
                <a:srgbClr val="558AAB"/>
              </a:buClr>
              <a:buFont typeface="Arial" panose="020B0604020202020204" pitchFamily="34" charset="0"/>
              <a:buChar char="•"/>
            </a:pPr>
            <a:r>
              <a:rPr lang="fr-FR" dirty="0" smtClean="0"/>
              <a:t>Ce </a:t>
            </a:r>
            <a:r>
              <a:rPr lang="fr-FR" dirty="0"/>
              <a:t>qui signifie qu'il est souvent plus facile pour l'utilisateur que </a:t>
            </a:r>
            <a:r>
              <a:rPr lang="fr-FR" dirty="0" smtClean="0"/>
              <a:t>SSH</a:t>
            </a:r>
          </a:p>
          <a:p>
            <a:pPr marL="1000773" lvl="3" indent="-342900">
              <a:buClr>
                <a:srgbClr val="558AAB"/>
              </a:buClr>
              <a:buFont typeface="Arial" panose="020B0604020202020204" pitchFamily="34" charset="0"/>
              <a:buChar char="•"/>
            </a:pPr>
            <a:r>
              <a:rPr lang="fr-FR" dirty="0" smtClean="0"/>
              <a:t>Vous </a:t>
            </a:r>
            <a:r>
              <a:rPr lang="fr-FR" dirty="0"/>
              <a:t>pouvez utiliser </a:t>
            </a:r>
            <a:r>
              <a:rPr lang="fr-FR" dirty="0" smtClean="0"/>
              <a:t>l’authentification nom d'utilisateur/mot </a:t>
            </a:r>
            <a:r>
              <a:rPr lang="fr-FR" dirty="0"/>
              <a:t>de passe </a:t>
            </a:r>
            <a:r>
              <a:rPr lang="fr-FR" dirty="0" smtClean="0"/>
              <a:t>au lieu des </a:t>
            </a:r>
            <a:r>
              <a:rPr lang="fr-FR" dirty="0"/>
              <a:t>clés </a:t>
            </a:r>
            <a:r>
              <a:rPr lang="fr-FR" dirty="0" smtClean="0"/>
              <a:t>SSH</a:t>
            </a:r>
          </a:p>
          <a:p>
            <a:pPr marL="1000773" lvl="3" indent="-342900">
              <a:buClr>
                <a:srgbClr val="558AAB"/>
              </a:buClr>
              <a:buFont typeface="Arial" panose="020B0604020202020204" pitchFamily="34" charset="0"/>
              <a:buChar char="•"/>
            </a:pPr>
            <a:r>
              <a:rPr lang="fr-FR" dirty="0" smtClean="0">
                <a:ea typeface="Helvetica Neue"/>
                <a:cs typeface="Helvetica Neue"/>
                <a:sym typeface="Helvetica Neue"/>
              </a:rPr>
              <a:t>La méthode la plus populaire pour utiliser Git</a:t>
            </a:r>
          </a:p>
          <a:p>
            <a:pPr marL="1000773" lvl="3" indent="-342900">
              <a:buClr>
                <a:srgbClr val="558AAB"/>
              </a:buClr>
              <a:buFont typeface="Arial" panose="020B0604020202020204" pitchFamily="34" charset="0"/>
              <a:buChar char="•"/>
            </a:pPr>
            <a:r>
              <a:rPr lang="fr-FR" dirty="0" smtClean="0">
                <a:ea typeface="Helvetica Neue"/>
                <a:cs typeface="Helvetica Neue"/>
                <a:sym typeface="Helvetica Neue"/>
              </a:rPr>
              <a:t>Il </a:t>
            </a:r>
            <a:r>
              <a:rPr lang="fr-FR" dirty="0">
                <a:ea typeface="Helvetica Neue"/>
                <a:cs typeface="Helvetica Neue"/>
                <a:sym typeface="Helvetica Neue"/>
              </a:rPr>
              <a:t>peut être mis en place pour </a:t>
            </a:r>
            <a:r>
              <a:rPr lang="fr-FR" dirty="0" smtClean="0">
                <a:ea typeface="Helvetica Neue"/>
                <a:cs typeface="Helvetica Neue"/>
                <a:sym typeface="Helvetica Neue"/>
              </a:rPr>
              <a:t>le </a:t>
            </a:r>
            <a:r>
              <a:rPr lang="fr-FR" dirty="0">
                <a:ea typeface="Helvetica Neue"/>
                <a:cs typeface="Helvetica Neue"/>
                <a:sym typeface="Helvetica Neue"/>
              </a:rPr>
              <a:t>protocole git: </a:t>
            </a:r>
            <a:r>
              <a:rPr lang="fr-FR" dirty="0" smtClean="0">
                <a:ea typeface="Helvetica Neue"/>
                <a:cs typeface="Helvetica Neue"/>
                <a:sym typeface="Helvetica Neue"/>
              </a:rPr>
              <a:t>//</a:t>
            </a:r>
          </a:p>
          <a:p>
            <a:pPr marL="1000773" lvl="3" indent="-342900">
              <a:buClr>
                <a:srgbClr val="558AAB"/>
              </a:buClr>
              <a:buFont typeface="Arial" panose="020B0604020202020204" pitchFamily="34" charset="0"/>
              <a:buChar char="•"/>
            </a:pPr>
            <a:r>
              <a:rPr lang="fr-FR" dirty="0" smtClean="0"/>
              <a:t>Ou </a:t>
            </a:r>
            <a:r>
              <a:rPr lang="fr-FR" dirty="0"/>
              <a:t>avec </a:t>
            </a:r>
            <a:r>
              <a:rPr lang="fr-FR" dirty="0" smtClean="0"/>
              <a:t>l’authentification </a:t>
            </a:r>
            <a:r>
              <a:rPr lang="fr-FR" dirty="0"/>
              <a:t>et le cryptage comme le protocole </a:t>
            </a:r>
            <a:r>
              <a:rPr lang="fr-FR" dirty="0" smtClean="0"/>
              <a:t>SSH</a:t>
            </a:r>
          </a:p>
          <a:p>
            <a:pPr marL="1000773" lvl="3" indent="-342900">
              <a:buClr>
                <a:srgbClr val="558AAB"/>
              </a:buClr>
              <a:buFont typeface="Arial" panose="020B0604020202020204" pitchFamily="34" charset="0"/>
              <a:buChar char="•"/>
            </a:pPr>
            <a:r>
              <a:rPr lang="fr-FR" dirty="0">
                <a:ea typeface="Helvetica Neue"/>
                <a:cs typeface="Helvetica Neue"/>
                <a:sym typeface="Helvetica Neue"/>
              </a:rPr>
              <a:t>$ git clone https://</a:t>
            </a:r>
            <a:r>
              <a:rPr lang="fr-FR" dirty="0" smtClean="0">
                <a:ea typeface="Helvetica Neue"/>
                <a:cs typeface="Helvetica Neue"/>
                <a:sym typeface="Helvetica Neue"/>
              </a:rPr>
              <a:t>example.com/gitproject.git</a:t>
            </a:r>
          </a:p>
          <a:p>
            <a:pPr marL="1000773" lvl="3" indent="-342900">
              <a:buClr>
                <a:srgbClr val="558AAB"/>
              </a:buClr>
              <a:buFont typeface="Arial" panose="020B0604020202020204" pitchFamily="34" charset="0"/>
              <a:buChar char="•"/>
            </a:pPr>
            <a:endParaRPr lang="fr-FR" dirty="0" smtClean="0">
              <a:ea typeface="Helvetica Neue"/>
              <a:cs typeface="Helvetica Neue"/>
              <a:sym typeface="Helvetica Neue"/>
            </a:endParaRPr>
          </a:p>
          <a:p>
            <a:pPr marL="1183653" lvl="4" indent="-342900">
              <a:buClr>
                <a:srgbClr val="558AAB"/>
              </a:buClr>
              <a:buFont typeface="Arial" panose="020B0604020202020204" pitchFamily="34" charset="0"/>
              <a:buChar char="•"/>
            </a:pPr>
            <a:endParaRPr lang="fr-FR" dirty="0" smtClean="0">
              <a:ea typeface="Helvetica Neue"/>
              <a:cs typeface="Helvetica Neue"/>
              <a:sym typeface="Helvetica Neue"/>
            </a:endParaRPr>
          </a:p>
          <a:p>
            <a:pPr marL="1008065" lvl="5" indent="0">
              <a:buClr>
                <a:schemeClr val="accent2"/>
              </a:buClr>
              <a:buNone/>
            </a:pPr>
            <a:endParaRPr lang="fr-CA" sz="2400" dirty="0"/>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61</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419161899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6" y="957943"/>
            <a:ext cx="11541821" cy="5221184"/>
          </a:xfrm>
        </p:spPr>
        <p:txBody>
          <a:bodyPr>
            <a:noAutofit/>
          </a:bodyPr>
          <a:lstStyle/>
          <a:p>
            <a:pPr marL="635013" lvl="1" indent="-342900">
              <a:buClr>
                <a:srgbClr val="558AAB"/>
              </a:buClr>
              <a:buFont typeface="Arial" panose="020B0604020202020204" pitchFamily="34" charset="0"/>
              <a:buChar char="•"/>
            </a:pPr>
            <a:r>
              <a:rPr lang="fr-CA" dirty="0" smtClean="0">
                <a:ea typeface="Helvetica Neue"/>
                <a:cs typeface="Helvetica Neue"/>
                <a:sym typeface="Helvetica Neue"/>
              </a:rPr>
              <a:t>Protocoles pour accéder à un dépôt Git/</a:t>
            </a:r>
            <a:r>
              <a:rPr lang="fr-FR" dirty="0" smtClean="0">
                <a:ea typeface="Helvetica Neue"/>
                <a:cs typeface="Helvetica Neue"/>
                <a:sym typeface="Helvetica Neue"/>
              </a:rPr>
              <a:t>HTTP</a:t>
            </a:r>
          </a:p>
          <a:p>
            <a:pPr marL="817893" lvl="2" indent="-342900">
              <a:buClr>
                <a:srgbClr val="558AAB"/>
              </a:buClr>
              <a:buFont typeface="Arial" panose="020B0604020202020204" pitchFamily="34" charset="0"/>
              <a:buChar char="•"/>
            </a:pPr>
            <a:r>
              <a:rPr lang="fr-FR" dirty="0"/>
              <a:t>Git peut communiquer sur HTTP dans deux modes </a:t>
            </a:r>
            <a:r>
              <a:rPr lang="fr-FR" dirty="0" smtClean="0"/>
              <a:t>différents: Smart HTTP/</a:t>
            </a:r>
            <a:r>
              <a:rPr lang="fr-FR" dirty="0" err="1" smtClean="0"/>
              <a:t>Dumb</a:t>
            </a:r>
            <a:r>
              <a:rPr lang="fr-FR" dirty="0" smtClean="0"/>
              <a:t> HTTP</a:t>
            </a:r>
          </a:p>
          <a:p>
            <a:pPr marL="1000773" lvl="3" indent="-342900">
              <a:buClr>
                <a:srgbClr val="558AAB"/>
              </a:buClr>
              <a:buFont typeface="Arial" panose="020B0604020202020204" pitchFamily="34" charset="0"/>
              <a:buChar char="•"/>
            </a:pPr>
            <a:r>
              <a:rPr lang="fr-FR" dirty="0" err="1" smtClean="0">
                <a:ea typeface="Helvetica Neue"/>
                <a:cs typeface="Helvetica Neue"/>
                <a:sym typeface="Helvetica Neue"/>
              </a:rPr>
              <a:t>Dumb</a:t>
            </a:r>
            <a:r>
              <a:rPr lang="fr-FR" dirty="0" smtClean="0">
                <a:ea typeface="Helvetica Neue"/>
                <a:cs typeface="Helvetica Neue"/>
                <a:sym typeface="Helvetica Neue"/>
              </a:rPr>
              <a:t> HTTP</a:t>
            </a:r>
          </a:p>
          <a:p>
            <a:pPr marL="1000773" lvl="3" indent="-342900">
              <a:buClr>
                <a:srgbClr val="558AAB"/>
              </a:buClr>
              <a:buFont typeface="Arial" panose="020B0604020202020204" pitchFamily="34" charset="0"/>
              <a:buChar char="•"/>
            </a:pPr>
            <a:r>
              <a:rPr lang="fr-FR" dirty="0" smtClean="0">
                <a:ea typeface="Helvetica Neue"/>
                <a:cs typeface="Helvetica Neue"/>
                <a:sym typeface="Helvetica Neue"/>
              </a:rPr>
              <a:t>Le </a:t>
            </a:r>
            <a:r>
              <a:rPr lang="fr-FR" dirty="0">
                <a:ea typeface="Helvetica Neue"/>
                <a:cs typeface="Helvetica Neue"/>
                <a:sym typeface="Helvetica Neue"/>
              </a:rPr>
              <a:t>client Git va essayer </a:t>
            </a:r>
            <a:r>
              <a:rPr lang="fr-FR" dirty="0" smtClean="0">
                <a:ea typeface="Helvetica Neue"/>
                <a:cs typeface="Helvetica Neue"/>
                <a:sym typeface="Helvetica Neue"/>
              </a:rPr>
              <a:t>ce protocole si </a:t>
            </a:r>
            <a:r>
              <a:rPr lang="fr-FR" dirty="0">
                <a:ea typeface="Helvetica Neue"/>
                <a:cs typeface="Helvetica Neue"/>
                <a:sym typeface="Helvetica Neue"/>
              </a:rPr>
              <a:t>le serveur ne répond pas avec smart HTTP </a:t>
            </a:r>
            <a:endParaRPr lang="fr-FR" dirty="0" smtClean="0">
              <a:ea typeface="Helvetica Neue"/>
              <a:cs typeface="Helvetica Neue"/>
              <a:sym typeface="Helvetica Neue"/>
            </a:endParaRPr>
          </a:p>
          <a:p>
            <a:pPr marL="1000773" lvl="3" indent="-342900">
              <a:buClr>
                <a:srgbClr val="558AAB"/>
              </a:buClr>
              <a:buFont typeface="Arial" panose="020B0604020202020204" pitchFamily="34" charset="0"/>
              <a:buChar char="•"/>
            </a:pPr>
            <a:r>
              <a:rPr lang="fr-FR" dirty="0" smtClean="0"/>
              <a:t>Prévoit </a:t>
            </a:r>
            <a:r>
              <a:rPr lang="fr-FR" dirty="0"/>
              <a:t>que le dépôt Git </a:t>
            </a:r>
            <a:r>
              <a:rPr lang="fr-FR" dirty="0" smtClean="0"/>
              <a:t>sera </a:t>
            </a:r>
            <a:r>
              <a:rPr lang="fr-FR" dirty="0"/>
              <a:t>servi comme des fichiers normaux à partir du serveur </a:t>
            </a:r>
            <a:r>
              <a:rPr lang="fr-FR" dirty="0" smtClean="0"/>
              <a:t>Web</a:t>
            </a:r>
          </a:p>
          <a:p>
            <a:pPr marL="1000773" lvl="3" indent="-342900">
              <a:buClr>
                <a:srgbClr val="558AAB"/>
              </a:buClr>
              <a:buFont typeface="Arial" panose="020B0604020202020204" pitchFamily="34" charset="0"/>
              <a:buChar char="•"/>
            </a:pPr>
            <a:r>
              <a:rPr lang="fr-FR" dirty="0" smtClean="0"/>
              <a:t>Simple à mettre en place </a:t>
            </a:r>
          </a:p>
          <a:p>
            <a:pPr marL="1000773" lvl="3" indent="-342900">
              <a:buClr>
                <a:srgbClr val="558AAB"/>
              </a:buClr>
              <a:buFont typeface="Arial" panose="020B0604020202020204" pitchFamily="34" charset="0"/>
              <a:buChar char="•"/>
            </a:pPr>
            <a:r>
              <a:rPr lang="fr-FR" dirty="0" smtClean="0">
                <a:ea typeface="Helvetica Neue"/>
                <a:cs typeface="Helvetica Neue"/>
                <a:sym typeface="Helvetica Neue"/>
              </a:rPr>
              <a:t>Tout </a:t>
            </a:r>
            <a:r>
              <a:rPr lang="fr-FR" dirty="0">
                <a:ea typeface="Helvetica Neue"/>
                <a:cs typeface="Helvetica Neue"/>
                <a:sym typeface="Helvetica Neue"/>
              </a:rPr>
              <a:t>ce que vous avez à faire est de mettre un dépôt Git </a:t>
            </a:r>
            <a:r>
              <a:rPr lang="fr-FR" dirty="0" smtClean="0">
                <a:ea typeface="Helvetica Neue"/>
                <a:cs typeface="Helvetica Neue"/>
                <a:sym typeface="Helvetica Neue"/>
              </a:rPr>
              <a:t>sous la racine HTTP document HTTP</a:t>
            </a:r>
          </a:p>
          <a:p>
            <a:pPr marL="1000773" lvl="3" indent="-342900">
              <a:buClr>
                <a:srgbClr val="558AAB"/>
              </a:buClr>
              <a:buFont typeface="Arial" panose="020B0604020202020204" pitchFamily="34" charset="0"/>
              <a:buChar char="•"/>
            </a:pPr>
            <a:r>
              <a:rPr lang="fr-FR" dirty="0" smtClean="0"/>
              <a:t>Tout utilisateur qui peut </a:t>
            </a:r>
            <a:r>
              <a:rPr lang="fr-FR" dirty="0"/>
              <a:t>accéder au serveur Web dans lesquelles vous mettez le référentiel peut aussi cloner votre dépôt</a:t>
            </a:r>
            <a:r>
              <a:rPr lang="fr-FR" dirty="0" smtClean="0">
                <a:ea typeface="Helvetica Neue"/>
                <a:cs typeface="Helvetica Neue"/>
                <a:sym typeface="Helvetica Neue"/>
              </a:rPr>
              <a:t> </a:t>
            </a:r>
          </a:p>
          <a:p>
            <a:pPr marL="1008065" lvl="5" indent="0">
              <a:buClr>
                <a:schemeClr val="accent2"/>
              </a:buClr>
              <a:buNone/>
            </a:pPr>
            <a:endParaRPr lang="fr-CA" sz="2400" dirty="0"/>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62</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391354120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6" y="957943"/>
            <a:ext cx="11541821" cy="5221184"/>
          </a:xfrm>
        </p:spPr>
        <p:txBody>
          <a:bodyPr>
            <a:noAutofit/>
          </a:bodyPr>
          <a:lstStyle/>
          <a:p>
            <a:pPr marL="635013" lvl="1" indent="-342900">
              <a:buClr>
                <a:srgbClr val="558AAB"/>
              </a:buClr>
              <a:buFont typeface="Arial" panose="020B0604020202020204" pitchFamily="34" charset="0"/>
              <a:buChar char="•"/>
            </a:pPr>
            <a:r>
              <a:rPr lang="fr-CA" dirty="0" smtClean="0">
                <a:ea typeface="Helvetica Neue"/>
                <a:cs typeface="Helvetica Neue"/>
                <a:sym typeface="Helvetica Neue"/>
              </a:rPr>
              <a:t>Protocoles pour accéder à un dépôt Git/</a:t>
            </a:r>
            <a:r>
              <a:rPr lang="fr-FR" dirty="0" smtClean="0">
                <a:ea typeface="Helvetica Neue"/>
                <a:cs typeface="Helvetica Neue"/>
                <a:sym typeface="Helvetica Neue"/>
              </a:rPr>
              <a:t>HTTP</a:t>
            </a:r>
          </a:p>
          <a:p>
            <a:pPr marL="817893" lvl="2" indent="-342900">
              <a:buClr>
                <a:srgbClr val="558AAB"/>
              </a:buClr>
              <a:buFont typeface="Arial" panose="020B0604020202020204" pitchFamily="34" charset="0"/>
              <a:buChar char="•"/>
            </a:pPr>
            <a:r>
              <a:rPr lang="fr-FR" dirty="0"/>
              <a:t>Git peut communiquer sur HTTP dans deux modes </a:t>
            </a:r>
            <a:r>
              <a:rPr lang="fr-FR" dirty="0" smtClean="0"/>
              <a:t>différents: Smart HTTP/</a:t>
            </a:r>
            <a:r>
              <a:rPr lang="fr-FR" dirty="0" err="1" smtClean="0"/>
              <a:t>Dumb</a:t>
            </a:r>
            <a:r>
              <a:rPr lang="fr-FR" dirty="0" smtClean="0"/>
              <a:t> HTTP</a:t>
            </a:r>
          </a:p>
          <a:p>
            <a:pPr marL="1000773" lvl="3" indent="-342900">
              <a:buClr>
                <a:srgbClr val="558AAB"/>
              </a:buClr>
              <a:buFont typeface="Arial" panose="020B0604020202020204" pitchFamily="34" charset="0"/>
              <a:buChar char="•"/>
            </a:pPr>
            <a:r>
              <a:rPr lang="fr-FR" dirty="0" err="1" smtClean="0">
                <a:ea typeface="Helvetica Neue"/>
                <a:cs typeface="Helvetica Neue"/>
                <a:sym typeface="Helvetica Neue"/>
              </a:rPr>
              <a:t>Dumb</a:t>
            </a:r>
            <a:r>
              <a:rPr lang="fr-FR" dirty="0" smtClean="0">
                <a:ea typeface="Helvetica Neue"/>
                <a:cs typeface="Helvetica Neue"/>
                <a:sym typeface="Helvetica Neue"/>
              </a:rPr>
              <a:t> HTTP</a:t>
            </a:r>
          </a:p>
          <a:p>
            <a:pPr marL="1000773" lvl="3" indent="-342900">
              <a:buClr>
                <a:srgbClr val="558AAB"/>
              </a:buClr>
              <a:buFont typeface="Arial" panose="020B0604020202020204" pitchFamily="34" charset="0"/>
              <a:buChar char="•"/>
            </a:pPr>
            <a:r>
              <a:rPr lang="fr-FR" dirty="0" smtClean="0">
                <a:ea typeface="Helvetica Neue"/>
                <a:cs typeface="Helvetica Neue"/>
                <a:sym typeface="Helvetica Neue"/>
              </a:rPr>
              <a:t>Pour </a:t>
            </a:r>
            <a:r>
              <a:rPr lang="fr-FR" dirty="0">
                <a:ea typeface="Helvetica Neue"/>
                <a:cs typeface="Helvetica Neue"/>
                <a:sym typeface="Helvetica Neue"/>
              </a:rPr>
              <a:t>permettre l'accès en lecture à votre dépôt sur </a:t>
            </a:r>
            <a:r>
              <a:rPr lang="fr-FR" dirty="0" smtClean="0">
                <a:ea typeface="Helvetica Neue"/>
                <a:cs typeface="Helvetica Neue"/>
                <a:sym typeface="Helvetica Neue"/>
              </a:rPr>
              <a:t>HTTP:</a:t>
            </a:r>
          </a:p>
          <a:p>
            <a:pPr marL="1183653" lvl="4" indent="-342900">
              <a:buClr>
                <a:srgbClr val="558AAB"/>
              </a:buClr>
              <a:buFont typeface="Arial" panose="020B0604020202020204" pitchFamily="34" charset="0"/>
              <a:buChar char="•"/>
            </a:pPr>
            <a:r>
              <a:rPr lang="fr-FR" dirty="0">
                <a:ea typeface="Helvetica Neue"/>
                <a:cs typeface="Helvetica Neue"/>
                <a:sym typeface="Helvetica Neue"/>
              </a:rPr>
              <a:t>$ cd /var/www/</a:t>
            </a:r>
            <a:r>
              <a:rPr lang="fr-FR" dirty="0" err="1">
                <a:ea typeface="Helvetica Neue"/>
                <a:cs typeface="Helvetica Neue"/>
                <a:sym typeface="Helvetica Neue"/>
              </a:rPr>
              <a:t>htdocs</a:t>
            </a:r>
            <a:r>
              <a:rPr lang="fr-FR" dirty="0">
                <a:ea typeface="Helvetica Neue"/>
                <a:cs typeface="Helvetica Neue"/>
                <a:sym typeface="Helvetica Neue"/>
              </a:rPr>
              <a:t>/</a:t>
            </a:r>
          </a:p>
          <a:p>
            <a:pPr marL="1183653" lvl="4" indent="-342900">
              <a:buClr>
                <a:srgbClr val="558AAB"/>
              </a:buClr>
              <a:buFont typeface="Arial" panose="020B0604020202020204" pitchFamily="34" charset="0"/>
              <a:buChar char="•"/>
            </a:pPr>
            <a:r>
              <a:rPr lang="fr-FR" dirty="0">
                <a:ea typeface="Helvetica Neue"/>
                <a:cs typeface="Helvetica Neue"/>
                <a:sym typeface="Helvetica Neue"/>
              </a:rPr>
              <a:t>$ git clone --</a:t>
            </a:r>
            <a:r>
              <a:rPr lang="fr-FR" dirty="0" err="1">
                <a:ea typeface="Helvetica Neue"/>
                <a:cs typeface="Helvetica Neue"/>
                <a:sym typeface="Helvetica Neue"/>
              </a:rPr>
              <a:t>bare</a:t>
            </a:r>
            <a:r>
              <a:rPr lang="fr-FR" dirty="0">
                <a:ea typeface="Helvetica Neue"/>
                <a:cs typeface="Helvetica Neue"/>
                <a:sym typeface="Helvetica Neue"/>
              </a:rPr>
              <a:t> /</a:t>
            </a:r>
            <a:r>
              <a:rPr lang="fr-FR" dirty="0" err="1">
                <a:ea typeface="Helvetica Neue"/>
                <a:cs typeface="Helvetica Neue"/>
                <a:sym typeface="Helvetica Neue"/>
              </a:rPr>
              <a:t>path</a:t>
            </a:r>
            <a:r>
              <a:rPr lang="fr-FR" dirty="0">
                <a:ea typeface="Helvetica Neue"/>
                <a:cs typeface="Helvetica Neue"/>
                <a:sym typeface="Helvetica Neue"/>
              </a:rPr>
              <a:t>/to/</a:t>
            </a:r>
            <a:r>
              <a:rPr lang="fr-FR" dirty="0" err="1">
                <a:ea typeface="Helvetica Neue"/>
                <a:cs typeface="Helvetica Neue"/>
                <a:sym typeface="Helvetica Neue"/>
              </a:rPr>
              <a:t>git_project</a:t>
            </a:r>
            <a:r>
              <a:rPr lang="fr-FR" dirty="0">
                <a:ea typeface="Helvetica Neue"/>
                <a:cs typeface="Helvetica Neue"/>
                <a:sym typeface="Helvetica Neue"/>
              </a:rPr>
              <a:t> </a:t>
            </a:r>
            <a:r>
              <a:rPr lang="fr-FR" dirty="0" err="1">
                <a:ea typeface="Helvetica Neue"/>
                <a:cs typeface="Helvetica Neue"/>
                <a:sym typeface="Helvetica Neue"/>
              </a:rPr>
              <a:t>gitproject.git</a:t>
            </a:r>
            <a:endParaRPr lang="fr-FR" dirty="0">
              <a:ea typeface="Helvetica Neue"/>
              <a:cs typeface="Helvetica Neue"/>
              <a:sym typeface="Helvetica Neue"/>
            </a:endParaRPr>
          </a:p>
          <a:p>
            <a:pPr marL="1183653" lvl="4" indent="-342900">
              <a:buClr>
                <a:srgbClr val="558AAB"/>
              </a:buClr>
              <a:buFont typeface="Arial" panose="020B0604020202020204" pitchFamily="34" charset="0"/>
              <a:buChar char="•"/>
            </a:pPr>
            <a:r>
              <a:rPr lang="fr-FR" dirty="0">
                <a:ea typeface="Helvetica Neue"/>
                <a:cs typeface="Helvetica Neue"/>
                <a:sym typeface="Helvetica Neue"/>
              </a:rPr>
              <a:t>$ cd </a:t>
            </a:r>
            <a:r>
              <a:rPr lang="fr-FR" dirty="0" err="1">
                <a:ea typeface="Helvetica Neue"/>
                <a:cs typeface="Helvetica Neue"/>
                <a:sym typeface="Helvetica Neue"/>
              </a:rPr>
              <a:t>gitproject.git</a:t>
            </a:r>
            <a:endParaRPr lang="fr-FR" dirty="0">
              <a:ea typeface="Helvetica Neue"/>
              <a:cs typeface="Helvetica Neue"/>
              <a:sym typeface="Helvetica Neue"/>
            </a:endParaRPr>
          </a:p>
          <a:p>
            <a:pPr marL="1183653" lvl="4" indent="-342900">
              <a:buClr>
                <a:srgbClr val="558AAB"/>
              </a:buClr>
              <a:buFont typeface="Arial" panose="020B0604020202020204" pitchFamily="34" charset="0"/>
              <a:buChar char="•"/>
            </a:pPr>
            <a:r>
              <a:rPr lang="fr-FR" dirty="0">
                <a:ea typeface="Helvetica Neue"/>
                <a:cs typeface="Helvetica Neue"/>
                <a:sym typeface="Helvetica Neue"/>
              </a:rPr>
              <a:t>$ mv </a:t>
            </a:r>
            <a:r>
              <a:rPr lang="fr-FR" dirty="0" err="1">
                <a:ea typeface="Helvetica Neue"/>
                <a:cs typeface="Helvetica Neue"/>
                <a:sym typeface="Helvetica Neue"/>
              </a:rPr>
              <a:t>hooks</a:t>
            </a:r>
            <a:r>
              <a:rPr lang="fr-FR" dirty="0">
                <a:ea typeface="Helvetica Neue"/>
                <a:cs typeface="Helvetica Neue"/>
                <a:sym typeface="Helvetica Neue"/>
              </a:rPr>
              <a:t>/post-</a:t>
            </a:r>
            <a:r>
              <a:rPr lang="fr-FR" dirty="0" err="1">
                <a:ea typeface="Helvetica Neue"/>
                <a:cs typeface="Helvetica Neue"/>
                <a:sym typeface="Helvetica Neue"/>
              </a:rPr>
              <a:t>update.sample</a:t>
            </a:r>
            <a:r>
              <a:rPr lang="fr-FR" dirty="0">
                <a:ea typeface="Helvetica Neue"/>
                <a:cs typeface="Helvetica Neue"/>
                <a:sym typeface="Helvetica Neue"/>
              </a:rPr>
              <a:t> </a:t>
            </a:r>
            <a:r>
              <a:rPr lang="fr-FR" dirty="0" err="1">
                <a:ea typeface="Helvetica Neue"/>
                <a:cs typeface="Helvetica Neue"/>
                <a:sym typeface="Helvetica Neue"/>
              </a:rPr>
              <a:t>hooks</a:t>
            </a:r>
            <a:r>
              <a:rPr lang="fr-FR" dirty="0">
                <a:ea typeface="Helvetica Neue"/>
                <a:cs typeface="Helvetica Neue"/>
                <a:sym typeface="Helvetica Neue"/>
              </a:rPr>
              <a:t>/post-update</a:t>
            </a:r>
          </a:p>
          <a:p>
            <a:pPr marL="1183653" lvl="4" indent="-342900">
              <a:buClr>
                <a:srgbClr val="558AAB"/>
              </a:buClr>
              <a:buFont typeface="Arial" panose="020B0604020202020204" pitchFamily="34" charset="0"/>
              <a:buChar char="•"/>
            </a:pPr>
            <a:r>
              <a:rPr lang="fr-FR" dirty="0">
                <a:ea typeface="Helvetica Neue"/>
                <a:cs typeface="Helvetica Neue"/>
                <a:sym typeface="Helvetica Neue"/>
              </a:rPr>
              <a:t>$ chmod </a:t>
            </a:r>
            <a:r>
              <a:rPr lang="fr-FR" dirty="0" err="1">
                <a:ea typeface="Helvetica Neue"/>
                <a:cs typeface="Helvetica Neue"/>
                <a:sym typeface="Helvetica Neue"/>
              </a:rPr>
              <a:t>a+x</a:t>
            </a:r>
            <a:r>
              <a:rPr lang="fr-FR" dirty="0">
                <a:ea typeface="Helvetica Neue"/>
                <a:cs typeface="Helvetica Neue"/>
                <a:sym typeface="Helvetica Neue"/>
              </a:rPr>
              <a:t> </a:t>
            </a:r>
            <a:r>
              <a:rPr lang="fr-FR" dirty="0" err="1">
                <a:ea typeface="Helvetica Neue"/>
                <a:cs typeface="Helvetica Neue"/>
                <a:sym typeface="Helvetica Neue"/>
              </a:rPr>
              <a:t>hooks</a:t>
            </a:r>
            <a:r>
              <a:rPr lang="fr-FR" dirty="0">
                <a:ea typeface="Helvetica Neue"/>
                <a:cs typeface="Helvetica Neue"/>
                <a:sym typeface="Helvetica Neue"/>
              </a:rPr>
              <a:t>/post-update </a:t>
            </a:r>
            <a:endParaRPr lang="fr-FR" dirty="0" smtClean="0">
              <a:ea typeface="Helvetica Neue"/>
              <a:cs typeface="Helvetica Neue"/>
              <a:sym typeface="Helvetica Neue"/>
            </a:endParaRPr>
          </a:p>
          <a:p>
            <a:pPr marL="1008065" lvl="5" indent="0">
              <a:buClr>
                <a:schemeClr val="accent2"/>
              </a:buClr>
              <a:buNone/>
            </a:pPr>
            <a:endParaRPr lang="fr-CA" sz="2400" dirty="0"/>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63</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266909966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6" y="957943"/>
            <a:ext cx="12068293" cy="5221184"/>
          </a:xfrm>
        </p:spPr>
        <p:txBody>
          <a:bodyPr>
            <a:noAutofit/>
          </a:bodyPr>
          <a:lstStyle/>
          <a:p>
            <a:pPr marL="635013" lvl="1" indent="-342900">
              <a:buClr>
                <a:srgbClr val="558AAB"/>
              </a:buClr>
              <a:buFont typeface="Arial" panose="020B0604020202020204" pitchFamily="34" charset="0"/>
              <a:buChar char="•"/>
            </a:pPr>
            <a:r>
              <a:rPr lang="fr-CA" dirty="0" smtClean="0">
                <a:ea typeface="Helvetica Neue"/>
                <a:cs typeface="Helvetica Neue"/>
                <a:sym typeface="Helvetica Neue"/>
              </a:rPr>
              <a:t>Protocoles pour accéder à un dépôt Git/Smart HTTP </a:t>
            </a:r>
          </a:p>
          <a:p>
            <a:pPr marL="1000773" lvl="3" indent="-342900">
              <a:buClr>
                <a:srgbClr val="558AAB"/>
              </a:buClr>
              <a:buFont typeface="Arial" panose="020B0604020202020204" pitchFamily="34" charset="0"/>
              <a:buChar char="•"/>
            </a:pPr>
            <a:r>
              <a:rPr lang="fr-CA" dirty="0" smtClean="0">
                <a:ea typeface="Helvetica Neue"/>
                <a:cs typeface="Helvetica Neue"/>
                <a:sym typeface="Helvetica Neue"/>
              </a:rPr>
              <a:t>Avantages</a:t>
            </a:r>
          </a:p>
          <a:p>
            <a:pPr marL="1183653" lvl="4" indent="-342900">
              <a:buClr>
                <a:srgbClr val="558AAB"/>
              </a:buClr>
              <a:buFont typeface="Arial" panose="020B0604020202020204" pitchFamily="34" charset="0"/>
              <a:buChar char="•"/>
            </a:pPr>
            <a:r>
              <a:rPr lang="fr-CA" dirty="0" smtClean="0">
                <a:ea typeface="Helvetica Neue"/>
                <a:cs typeface="Helvetica Neue"/>
                <a:sym typeface="Helvetica Neue"/>
              </a:rPr>
              <a:t>Efficace pour l’utilisateur</a:t>
            </a:r>
          </a:p>
          <a:p>
            <a:pPr marL="1183653" lvl="4" indent="-342900">
              <a:buClr>
                <a:srgbClr val="558AAB"/>
              </a:buClr>
              <a:buFont typeface="Arial" panose="020B0604020202020204" pitchFamily="34" charset="0"/>
              <a:buChar char="•"/>
            </a:pPr>
            <a:r>
              <a:rPr lang="fr-CA" dirty="0" smtClean="0">
                <a:ea typeface="Helvetica Neue"/>
                <a:cs typeface="Helvetica Neue"/>
                <a:sym typeface="Helvetica Neue"/>
              </a:rPr>
              <a:t>Permet l’authentification des utilisateurs et accès en mode lecture</a:t>
            </a:r>
          </a:p>
          <a:p>
            <a:pPr marL="1183653" lvl="4" indent="-342900">
              <a:buClr>
                <a:srgbClr val="558AAB"/>
              </a:buClr>
              <a:buFont typeface="Arial" panose="020B0604020202020204" pitchFamily="34" charset="0"/>
              <a:buChar char="•"/>
            </a:pPr>
            <a:r>
              <a:rPr lang="fr-CA" dirty="0" smtClean="0">
                <a:ea typeface="Helvetica Neue"/>
                <a:cs typeface="Helvetica Neue"/>
                <a:sym typeface="Helvetica Neue"/>
              </a:rPr>
              <a:t>Peut utiliser les certificats SSL signés</a:t>
            </a:r>
          </a:p>
          <a:p>
            <a:pPr marL="1183653" lvl="4" indent="-342900">
              <a:buClr>
                <a:srgbClr val="558AAB"/>
              </a:buClr>
              <a:buFont typeface="Arial" panose="020B0604020202020204" pitchFamily="34" charset="0"/>
              <a:buChar char="•"/>
            </a:pPr>
            <a:r>
              <a:rPr lang="fr-FR" dirty="0" smtClean="0"/>
              <a:t>Les </a:t>
            </a:r>
            <a:r>
              <a:rPr lang="fr-FR" dirty="0" err="1" smtClean="0"/>
              <a:t>pare-feux</a:t>
            </a:r>
            <a:r>
              <a:rPr lang="fr-FR" dirty="0" smtClean="0"/>
              <a:t> permettre </a:t>
            </a:r>
            <a:r>
              <a:rPr lang="fr-FR" dirty="0"/>
              <a:t>la circulation à travers ces </a:t>
            </a:r>
            <a:r>
              <a:rPr lang="fr-FR" dirty="0" smtClean="0"/>
              <a:t>ports</a:t>
            </a:r>
            <a:endParaRPr lang="fr-CA" dirty="0" smtClean="0">
              <a:ea typeface="Helvetica Neue"/>
              <a:cs typeface="Helvetica Neue"/>
              <a:sym typeface="Helvetica Neue"/>
            </a:endParaRPr>
          </a:p>
          <a:p>
            <a:pPr marL="840753" lvl="4" indent="0">
              <a:buClr>
                <a:srgbClr val="558AAB"/>
              </a:buClr>
              <a:buNone/>
            </a:pPr>
            <a:endParaRPr lang="fr-CA" dirty="0" smtClean="0"/>
          </a:p>
          <a:p>
            <a:pPr marL="1000773" lvl="3" indent="-342900">
              <a:buClr>
                <a:srgbClr val="558AAB"/>
              </a:buClr>
              <a:buFont typeface="Arial" panose="020B0604020202020204" pitchFamily="34" charset="0"/>
              <a:buChar char="•"/>
            </a:pPr>
            <a:r>
              <a:rPr lang="fr-CA" dirty="0" smtClean="0">
                <a:ea typeface="Helvetica Neue"/>
                <a:cs typeface="Helvetica Neue"/>
                <a:sym typeface="Helvetica Neue"/>
              </a:rPr>
              <a:t>Désavantages</a:t>
            </a:r>
          </a:p>
          <a:p>
            <a:pPr marL="1183653" lvl="4" indent="-342900">
              <a:buClr>
                <a:srgbClr val="558AAB"/>
              </a:buClr>
              <a:buFont typeface="Arial" panose="020B0604020202020204" pitchFamily="34" charset="0"/>
              <a:buChar char="•"/>
            </a:pPr>
            <a:r>
              <a:rPr lang="fr-FR" dirty="0" smtClean="0"/>
              <a:t>Plus nuancé à </a:t>
            </a:r>
            <a:r>
              <a:rPr lang="fr-FR" dirty="0"/>
              <a:t>mettre en place par rapport à SSH sur certains serveurs</a:t>
            </a:r>
            <a:endParaRPr lang="fr-CA" dirty="0" smtClean="0">
              <a:ea typeface="Helvetica Neue"/>
              <a:cs typeface="Helvetica Neue"/>
              <a:sym typeface="Helvetica Neue"/>
            </a:endParaRP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64</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137182447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6" y="957943"/>
            <a:ext cx="12068293" cy="5221184"/>
          </a:xfrm>
        </p:spPr>
        <p:txBody>
          <a:bodyPr>
            <a:noAutofit/>
          </a:bodyPr>
          <a:lstStyle/>
          <a:p>
            <a:pPr marL="635013" lvl="1" indent="-342900">
              <a:buClr>
                <a:srgbClr val="558AAB"/>
              </a:buClr>
              <a:buFont typeface="Arial" panose="020B0604020202020204" pitchFamily="34" charset="0"/>
              <a:buChar char="•"/>
            </a:pPr>
            <a:r>
              <a:rPr lang="fr-CA" dirty="0" smtClean="0">
                <a:ea typeface="Helvetica Neue"/>
                <a:cs typeface="Helvetica Neue"/>
                <a:sym typeface="Helvetica Neue"/>
              </a:rPr>
              <a:t>Protocoles pour accéder à un dépôt Git/</a:t>
            </a:r>
            <a:r>
              <a:rPr lang="fr-FR" dirty="0" smtClean="0">
                <a:ea typeface="Helvetica Neue"/>
                <a:cs typeface="Helvetica Neue"/>
                <a:sym typeface="Helvetica Neue"/>
              </a:rPr>
              <a:t>SSH</a:t>
            </a:r>
          </a:p>
          <a:p>
            <a:pPr marL="817893" lvl="2" indent="-342900">
              <a:buClr>
                <a:srgbClr val="558AAB"/>
              </a:buClr>
              <a:buFont typeface="Arial" panose="020B0604020202020204" pitchFamily="34" charset="0"/>
              <a:buChar char="•"/>
            </a:pPr>
            <a:r>
              <a:rPr lang="fr-FR" dirty="0" smtClean="0"/>
              <a:t>Un </a:t>
            </a:r>
            <a:r>
              <a:rPr lang="fr-FR" dirty="0"/>
              <a:t>protocole de transport commun pour Git où l'auto-hébergement est sur </a:t>
            </a:r>
            <a:r>
              <a:rPr lang="fr-FR" dirty="0" smtClean="0"/>
              <a:t>SSH</a:t>
            </a:r>
          </a:p>
          <a:p>
            <a:pPr marL="817893" lvl="2" indent="-342900">
              <a:buClr>
                <a:srgbClr val="558AAB"/>
              </a:buClr>
              <a:buFont typeface="Arial" panose="020B0604020202020204" pitchFamily="34" charset="0"/>
              <a:buChar char="•"/>
            </a:pPr>
            <a:r>
              <a:rPr lang="fr-FR" dirty="0" smtClean="0"/>
              <a:t>L</a:t>
            </a:r>
            <a:r>
              <a:rPr lang="en-CA" dirty="0" smtClean="0"/>
              <a:t>’</a:t>
            </a:r>
            <a:r>
              <a:rPr lang="fr-FR" dirty="0" smtClean="0"/>
              <a:t>accès </a:t>
            </a:r>
            <a:r>
              <a:rPr lang="fr-FR" dirty="0"/>
              <a:t>SSH </a:t>
            </a:r>
            <a:r>
              <a:rPr lang="fr-FR" dirty="0" smtClean="0"/>
              <a:t>est </a:t>
            </a:r>
            <a:r>
              <a:rPr lang="fr-FR" dirty="0"/>
              <a:t>déjà mis en place dans la plupart des </a:t>
            </a:r>
            <a:r>
              <a:rPr lang="fr-FR" dirty="0" smtClean="0"/>
              <a:t>cas</a:t>
            </a:r>
          </a:p>
          <a:p>
            <a:pPr marL="817893" lvl="2" indent="-342900">
              <a:buClr>
                <a:srgbClr val="558AAB"/>
              </a:buClr>
              <a:buFont typeface="Arial" panose="020B0604020202020204" pitchFamily="34" charset="0"/>
              <a:buChar char="•"/>
            </a:pPr>
            <a:r>
              <a:rPr lang="fr-FR" dirty="0" smtClean="0"/>
              <a:t>Si </a:t>
            </a:r>
            <a:r>
              <a:rPr lang="fr-FR" dirty="0"/>
              <a:t>ce </a:t>
            </a:r>
            <a:r>
              <a:rPr lang="fr-FR" dirty="0" smtClean="0"/>
              <a:t>n’est pas le cas, c’est </a:t>
            </a:r>
            <a:r>
              <a:rPr lang="fr-FR" dirty="0"/>
              <a:t>facile à </a:t>
            </a:r>
            <a:r>
              <a:rPr lang="fr-FR" dirty="0" smtClean="0"/>
              <a:t>faire</a:t>
            </a:r>
          </a:p>
          <a:p>
            <a:pPr marL="817893" lvl="2" indent="-342900">
              <a:buClr>
                <a:srgbClr val="558AAB"/>
              </a:buClr>
              <a:buFont typeface="Arial" panose="020B0604020202020204" pitchFamily="34" charset="0"/>
              <a:buChar char="•"/>
            </a:pPr>
            <a:r>
              <a:rPr lang="fr-FR" dirty="0"/>
              <a:t>SSH est également un protocole authentifié du </a:t>
            </a:r>
            <a:r>
              <a:rPr lang="fr-FR" dirty="0" smtClean="0"/>
              <a:t>réseau</a:t>
            </a:r>
          </a:p>
          <a:p>
            <a:pPr marL="817893" lvl="2" indent="-342900">
              <a:buClr>
                <a:srgbClr val="558AAB"/>
              </a:buClr>
              <a:buFont typeface="Arial" panose="020B0604020202020204" pitchFamily="34" charset="0"/>
              <a:buChar char="•"/>
            </a:pPr>
            <a:r>
              <a:rPr lang="fr-FR" dirty="0" smtClean="0"/>
              <a:t>Parce </a:t>
            </a:r>
            <a:r>
              <a:rPr lang="fr-FR" dirty="0"/>
              <a:t>qu'il est omniprésent, il est généralement facile à configurer et à </a:t>
            </a:r>
            <a:r>
              <a:rPr lang="fr-FR" dirty="0" smtClean="0"/>
              <a:t>utiliser</a:t>
            </a:r>
          </a:p>
          <a:p>
            <a:pPr marL="817893" lvl="2" indent="-342900">
              <a:buClr>
                <a:srgbClr val="558AAB"/>
              </a:buClr>
              <a:buFont typeface="Arial" panose="020B0604020202020204" pitchFamily="34" charset="0"/>
              <a:buChar char="•"/>
            </a:pPr>
            <a:r>
              <a:rPr lang="fr-FR" dirty="0"/>
              <a:t>$ git clone ssh://</a:t>
            </a:r>
            <a:r>
              <a:rPr lang="fr-FR" dirty="0" smtClean="0"/>
              <a:t>user@server/project.git </a:t>
            </a:r>
            <a:r>
              <a:rPr lang="fr-FR" dirty="0"/>
              <a:t>ou $ git clone </a:t>
            </a:r>
            <a:r>
              <a:rPr lang="fr-FR" dirty="0" err="1"/>
              <a:t>user@server:project.git</a:t>
            </a:r>
            <a:endParaRPr lang="fr-FR" dirty="0" smtClean="0"/>
          </a:p>
          <a:p>
            <a:pPr marL="817893" lvl="2" indent="-342900">
              <a:buClr>
                <a:srgbClr val="558AAB"/>
              </a:buClr>
              <a:buFont typeface="Arial" panose="020B0604020202020204" pitchFamily="34" charset="0"/>
              <a:buChar char="•"/>
            </a:pPr>
            <a:endParaRPr lang="fr-FR" dirty="0"/>
          </a:p>
          <a:p>
            <a:pPr marL="1000773" lvl="3" indent="-342900">
              <a:buClr>
                <a:srgbClr val="558AAB"/>
              </a:buClr>
              <a:buFont typeface="Arial" panose="020B0604020202020204" pitchFamily="34" charset="0"/>
              <a:buChar char="•"/>
            </a:pPr>
            <a:endParaRPr lang="fr-FR" dirty="0" smtClean="0">
              <a:ea typeface="Helvetica Neue"/>
              <a:cs typeface="Helvetica Neue"/>
              <a:sym typeface="Helvetica Neue"/>
            </a:endParaRPr>
          </a:p>
          <a:p>
            <a:pPr marL="1183653" lvl="4" indent="-342900">
              <a:buClr>
                <a:srgbClr val="558AAB"/>
              </a:buClr>
              <a:buFont typeface="Arial" panose="020B0604020202020204" pitchFamily="34" charset="0"/>
              <a:buChar char="•"/>
            </a:pPr>
            <a:endParaRPr lang="fr-FR" dirty="0" smtClean="0">
              <a:ea typeface="Helvetica Neue"/>
              <a:cs typeface="Helvetica Neue"/>
              <a:sym typeface="Helvetica Neue"/>
            </a:endParaRPr>
          </a:p>
          <a:p>
            <a:pPr marL="1008065" lvl="5" indent="0">
              <a:buClr>
                <a:schemeClr val="accent2"/>
              </a:buClr>
              <a:buNone/>
            </a:pPr>
            <a:endParaRPr lang="fr-CA" sz="2400" dirty="0"/>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65</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45846744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6" y="957943"/>
            <a:ext cx="12068293" cy="5221184"/>
          </a:xfrm>
        </p:spPr>
        <p:txBody>
          <a:bodyPr>
            <a:noAutofit/>
          </a:bodyPr>
          <a:lstStyle/>
          <a:p>
            <a:pPr marL="635013" lvl="1" indent="-342900">
              <a:buClr>
                <a:srgbClr val="558AAB"/>
              </a:buClr>
              <a:buFont typeface="Arial" panose="020B0604020202020204" pitchFamily="34" charset="0"/>
              <a:buChar char="•"/>
            </a:pPr>
            <a:r>
              <a:rPr lang="fr-CA" dirty="0" smtClean="0">
                <a:ea typeface="Helvetica Neue"/>
                <a:cs typeface="Helvetica Neue"/>
                <a:sym typeface="Helvetica Neue"/>
              </a:rPr>
              <a:t>Protocoles pour accéder à un dépôt Git/SSH</a:t>
            </a:r>
          </a:p>
          <a:p>
            <a:pPr marL="1000773" lvl="3" indent="-342900">
              <a:buClr>
                <a:srgbClr val="558AAB"/>
              </a:buClr>
              <a:buFont typeface="Arial" panose="020B0604020202020204" pitchFamily="34" charset="0"/>
              <a:buChar char="•"/>
            </a:pPr>
            <a:r>
              <a:rPr lang="fr-CA" dirty="0" smtClean="0">
                <a:ea typeface="Helvetica Neue"/>
                <a:cs typeface="Helvetica Neue"/>
                <a:sym typeface="Helvetica Neue"/>
              </a:rPr>
              <a:t>Avantages</a:t>
            </a:r>
          </a:p>
          <a:p>
            <a:pPr marL="1183653" lvl="4" indent="-342900">
              <a:buClr>
                <a:srgbClr val="558AAB"/>
              </a:buClr>
              <a:buFont typeface="Arial" panose="020B0604020202020204" pitchFamily="34" charset="0"/>
              <a:buChar char="•"/>
            </a:pPr>
            <a:r>
              <a:rPr lang="fr-FR" dirty="0"/>
              <a:t>SSH est relativement facile à mettre en </a:t>
            </a:r>
            <a:r>
              <a:rPr lang="fr-FR" dirty="0" smtClean="0"/>
              <a:t>place</a:t>
            </a:r>
          </a:p>
          <a:p>
            <a:pPr marL="1183653" lvl="4" indent="-342900">
              <a:buClr>
                <a:srgbClr val="558AAB"/>
              </a:buClr>
              <a:buFont typeface="Arial" panose="020B0604020202020204" pitchFamily="34" charset="0"/>
              <a:buChar char="•"/>
            </a:pPr>
            <a:r>
              <a:rPr lang="fr-FR" dirty="0" smtClean="0"/>
              <a:t>Les </a:t>
            </a:r>
            <a:r>
              <a:rPr lang="fr-FR" dirty="0"/>
              <a:t>administrateurs de réseau ont de l'expérience avec </a:t>
            </a:r>
            <a:r>
              <a:rPr lang="fr-FR" dirty="0" smtClean="0"/>
              <a:t>SSH</a:t>
            </a:r>
          </a:p>
          <a:p>
            <a:pPr marL="1183653" lvl="4" indent="-342900">
              <a:buClr>
                <a:srgbClr val="558AAB"/>
              </a:buClr>
              <a:buFont typeface="Arial" panose="020B0604020202020204" pitchFamily="34" charset="0"/>
              <a:buChar char="•"/>
            </a:pPr>
            <a:r>
              <a:rPr lang="fr-FR" dirty="0" smtClean="0"/>
              <a:t>De nombreuses </a:t>
            </a:r>
            <a:r>
              <a:rPr lang="fr-FR" dirty="0"/>
              <a:t>distributions OS </a:t>
            </a:r>
            <a:r>
              <a:rPr lang="fr-FR" dirty="0" smtClean="0"/>
              <a:t>inclus déjà SSH ou ils offrent des outils de gestion</a:t>
            </a:r>
          </a:p>
          <a:p>
            <a:pPr marL="1183653" lvl="4" indent="-342900">
              <a:buClr>
                <a:srgbClr val="558AAB"/>
              </a:buClr>
              <a:buFont typeface="Arial" panose="020B0604020202020204" pitchFamily="34" charset="0"/>
              <a:buChar char="•"/>
            </a:pPr>
            <a:r>
              <a:rPr lang="fr-FR" dirty="0" smtClean="0"/>
              <a:t>L'accès est </a:t>
            </a:r>
            <a:r>
              <a:rPr lang="fr-FR" dirty="0"/>
              <a:t>sécurisé </a:t>
            </a:r>
            <a:r>
              <a:rPr lang="fr-FR" dirty="0" smtClean="0"/>
              <a:t>et </a:t>
            </a:r>
            <a:r>
              <a:rPr lang="fr-FR" dirty="0"/>
              <a:t>les transferts de données sont </a:t>
            </a:r>
            <a:r>
              <a:rPr lang="fr-FR" dirty="0" smtClean="0"/>
              <a:t>cryptés </a:t>
            </a:r>
            <a:r>
              <a:rPr lang="fr-FR" dirty="0"/>
              <a:t>et </a:t>
            </a:r>
            <a:r>
              <a:rPr lang="fr-FR" dirty="0" smtClean="0"/>
              <a:t>authentifiés</a:t>
            </a:r>
          </a:p>
          <a:p>
            <a:pPr marL="1183653" lvl="4" indent="-342900">
              <a:buClr>
                <a:srgbClr val="558AAB"/>
              </a:buClr>
              <a:buFont typeface="Arial" panose="020B0604020202020204" pitchFamily="34" charset="0"/>
              <a:buChar char="•"/>
            </a:pPr>
            <a:r>
              <a:rPr lang="fr-FR" dirty="0" smtClean="0"/>
              <a:t>Comme les autres protocoles, SSH compacte les données avant le transfert</a:t>
            </a:r>
          </a:p>
          <a:p>
            <a:pPr marL="1000773" lvl="3" indent="-342900">
              <a:buClr>
                <a:srgbClr val="558AAB"/>
              </a:buClr>
              <a:buFont typeface="Arial" panose="020B0604020202020204" pitchFamily="34" charset="0"/>
              <a:buChar char="•"/>
            </a:pPr>
            <a:r>
              <a:rPr lang="fr-CA" dirty="0" smtClean="0">
                <a:ea typeface="Helvetica Neue"/>
                <a:cs typeface="Helvetica Neue"/>
                <a:sym typeface="Helvetica Neue"/>
              </a:rPr>
              <a:t>Désavantages</a:t>
            </a:r>
          </a:p>
          <a:p>
            <a:pPr marL="1183653" lvl="4" indent="-342900">
              <a:buClr>
                <a:srgbClr val="558AAB"/>
              </a:buClr>
              <a:buFont typeface="Arial" panose="020B0604020202020204" pitchFamily="34" charset="0"/>
              <a:buChar char="•"/>
            </a:pPr>
            <a:r>
              <a:rPr lang="fr-FR" dirty="0" smtClean="0">
                <a:solidFill>
                  <a:schemeClr val="tx1"/>
                </a:solidFill>
                <a:ea typeface="Helvetica Neue"/>
                <a:cs typeface="Helvetica Neue"/>
                <a:sym typeface="Helvetica Neue"/>
              </a:rPr>
              <a:t>L’accès anonyme n’est pas disponible (même pour le mode lecture)</a:t>
            </a:r>
          </a:p>
          <a:p>
            <a:pPr marL="1183653" lvl="4" indent="-342900">
              <a:buClr>
                <a:srgbClr val="558AAB"/>
              </a:buClr>
              <a:buFont typeface="Arial" panose="020B0604020202020204" pitchFamily="34" charset="0"/>
              <a:buChar char="•"/>
            </a:pPr>
            <a:r>
              <a:rPr lang="fr-FR" sz="2400" dirty="0" smtClean="0">
                <a:solidFill>
                  <a:schemeClr val="tx1"/>
                </a:solidFill>
                <a:ea typeface="Helvetica Neue"/>
                <a:cs typeface="Helvetica Neue"/>
                <a:sym typeface="Helvetica Neue"/>
              </a:rPr>
              <a:t>Pour permettre l’accès anonyme vous devez:</a:t>
            </a:r>
          </a:p>
          <a:p>
            <a:pPr marL="1350965" lvl="5" indent="-342900">
              <a:buClr>
                <a:srgbClr val="558AAB"/>
              </a:buClr>
              <a:buFont typeface="Arial" panose="020B0604020202020204" pitchFamily="34" charset="0"/>
              <a:buChar char="•"/>
            </a:pPr>
            <a:r>
              <a:rPr lang="fr-FR" sz="2400" dirty="0" smtClean="0">
                <a:solidFill>
                  <a:schemeClr val="tx1"/>
                </a:solidFill>
                <a:ea typeface="Helvetica Neue"/>
                <a:cs typeface="Helvetica Neue"/>
                <a:sym typeface="Helvetica Neue"/>
              </a:rPr>
              <a:t>Mettre </a:t>
            </a:r>
            <a:r>
              <a:rPr lang="fr-FR" sz="2400" dirty="0">
                <a:solidFill>
                  <a:schemeClr val="tx1"/>
                </a:solidFill>
                <a:ea typeface="Helvetica Neue"/>
                <a:cs typeface="Helvetica Neue"/>
                <a:sym typeface="Helvetica Neue"/>
              </a:rPr>
              <a:t>en place SSH pour </a:t>
            </a:r>
            <a:r>
              <a:rPr lang="fr-FR" sz="2400" dirty="0" smtClean="0">
                <a:solidFill>
                  <a:schemeClr val="tx1"/>
                </a:solidFill>
                <a:ea typeface="Helvetica Neue"/>
                <a:cs typeface="Helvetica Neue"/>
                <a:sym typeface="Helvetica Neue"/>
              </a:rPr>
              <a:t>« push »</a:t>
            </a:r>
          </a:p>
          <a:p>
            <a:pPr marL="1350965" lvl="5" indent="-342900">
              <a:buClr>
                <a:srgbClr val="558AAB"/>
              </a:buClr>
              <a:buFont typeface="Arial" panose="020B0604020202020204" pitchFamily="34" charset="0"/>
              <a:buChar char="•"/>
            </a:pPr>
            <a:r>
              <a:rPr lang="fr-FR" sz="2400" dirty="0" smtClean="0">
                <a:solidFill>
                  <a:schemeClr val="tx1"/>
                </a:solidFill>
                <a:ea typeface="Helvetica Neue"/>
                <a:cs typeface="Helvetica Neue"/>
                <a:sym typeface="Helvetica Neue"/>
              </a:rPr>
              <a:t>Mais autre chose pour « pull »</a:t>
            </a:r>
            <a:endParaRPr lang="fr-CA" sz="2400" dirty="0" smtClean="0">
              <a:solidFill>
                <a:schemeClr val="tx1"/>
              </a:solidFill>
              <a:ea typeface="Helvetica Neue"/>
              <a:cs typeface="Helvetica Neue"/>
              <a:sym typeface="Helvetica Neue"/>
            </a:endParaRPr>
          </a:p>
          <a:p>
            <a:pPr marL="1350965" lvl="5" indent="-342900">
              <a:buClr>
                <a:srgbClr val="558AAB"/>
              </a:buClr>
              <a:buFont typeface="Arial" panose="020B0604020202020204" pitchFamily="34" charset="0"/>
              <a:buChar char="•"/>
            </a:pPr>
            <a:endParaRPr lang="fr-CA" dirty="0" smtClean="0">
              <a:solidFill>
                <a:schemeClr val="tx1"/>
              </a:solidFill>
              <a:ea typeface="Helvetica Neue"/>
              <a:cs typeface="Helvetica Neue"/>
              <a:sym typeface="Helvetica Neue"/>
            </a:endParaRP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66</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322876261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6" y="957943"/>
            <a:ext cx="12068293" cy="5221184"/>
          </a:xfrm>
        </p:spPr>
        <p:txBody>
          <a:bodyPr>
            <a:noAutofit/>
          </a:bodyPr>
          <a:lstStyle/>
          <a:p>
            <a:pPr marL="635013" lvl="1" indent="-342900">
              <a:buClr>
                <a:srgbClr val="558AAB"/>
              </a:buClr>
              <a:buFont typeface="Arial" panose="020B0604020202020204" pitchFamily="34" charset="0"/>
              <a:buChar char="•"/>
            </a:pPr>
            <a:r>
              <a:rPr lang="fr-CA" dirty="0" smtClean="0">
                <a:ea typeface="Helvetica Neue"/>
                <a:cs typeface="Helvetica Neue"/>
                <a:sym typeface="Helvetica Neue"/>
              </a:rPr>
              <a:t>Protocoles pour accéder à un dépôt Git/</a:t>
            </a:r>
            <a:r>
              <a:rPr lang="fr-FR" dirty="0" smtClean="0">
                <a:ea typeface="Helvetica Neue"/>
                <a:cs typeface="Helvetica Neue"/>
                <a:sym typeface="Helvetica Neue"/>
              </a:rPr>
              <a:t>Git</a:t>
            </a:r>
          </a:p>
          <a:p>
            <a:pPr marL="817893" lvl="2" indent="-342900">
              <a:buClr>
                <a:srgbClr val="558AAB"/>
              </a:buClr>
              <a:buFont typeface="Arial" panose="020B0604020202020204" pitchFamily="34" charset="0"/>
              <a:buChar char="•"/>
            </a:pPr>
            <a:r>
              <a:rPr lang="fr-FR" dirty="0" smtClean="0">
                <a:ea typeface="Helvetica Neue"/>
                <a:cs typeface="Helvetica Neue"/>
                <a:sym typeface="Helvetica Neue"/>
              </a:rPr>
              <a:t>C’est </a:t>
            </a:r>
            <a:r>
              <a:rPr lang="fr-FR" dirty="0">
                <a:ea typeface="Helvetica Neue"/>
                <a:cs typeface="Helvetica Neue"/>
                <a:sym typeface="Helvetica Neue"/>
              </a:rPr>
              <a:t>un démon spécial qui est livré avec </a:t>
            </a:r>
            <a:r>
              <a:rPr lang="fr-FR" dirty="0" smtClean="0">
                <a:ea typeface="Helvetica Neue"/>
                <a:cs typeface="Helvetica Neue"/>
                <a:sym typeface="Helvetica Neue"/>
              </a:rPr>
              <a:t>Git</a:t>
            </a:r>
          </a:p>
          <a:p>
            <a:pPr marL="817893" lvl="2" indent="-342900">
              <a:buClr>
                <a:srgbClr val="558AAB"/>
              </a:buClr>
              <a:buFont typeface="Arial" panose="020B0604020202020204" pitchFamily="34" charset="0"/>
              <a:buChar char="•"/>
            </a:pPr>
            <a:r>
              <a:rPr lang="fr-FR" dirty="0" smtClean="0">
                <a:ea typeface="Helvetica Neue"/>
                <a:cs typeface="Helvetica Neue"/>
                <a:sym typeface="Helvetica Neue"/>
              </a:rPr>
              <a:t>Il </a:t>
            </a:r>
            <a:r>
              <a:rPr lang="fr-FR" dirty="0">
                <a:ea typeface="Helvetica Neue"/>
                <a:cs typeface="Helvetica Neue"/>
                <a:sym typeface="Helvetica Neue"/>
              </a:rPr>
              <a:t>écoute sur un port dédié (9418) qui fournit un service similaire au protocole SSH</a:t>
            </a:r>
          </a:p>
          <a:p>
            <a:pPr marL="817893" lvl="2" indent="-342900">
              <a:buClr>
                <a:srgbClr val="558AAB"/>
              </a:buClr>
              <a:buFont typeface="Arial" panose="020B0604020202020204" pitchFamily="34" charset="0"/>
              <a:buChar char="•"/>
            </a:pPr>
            <a:r>
              <a:rPr lang="fr-FR" dirty="0" smtClean="0">
                <a:ea typeface="Helvetica Neue"/>
                <a:cs typeface="Helvetica Neue"/>
                <a:sym typeface="Helvetica Neue"/>
              </a:rPr>
              <a:t>Aucune </a:t>
            </a:r>
            <a:r>
              <a:rPr lang="fr-FR" dirty="0">
                <a:ea typeface="Helvetica Neue"/>
                <a:cs typeface="Helvetica Neue"/>
                <a:sym typeface="Helvetica Neue"/>
              </a:rPr>
              <a:t>authentification</a:t>
            </a:r>
          </a:p>
          <a:p>
            <a:pPr marL="817893" lvl="2" indent="-342900">
              <a:buClr>
                <a:srgbClr val="558AAB"/>
              </a:buClr>
              <a:buFont typeface="Arial" panose="020B0604020202020204" pitchFamily="34" charset="0"/>
              <a:buChar char="•"/>
            </a:pPr>
            <a:r>
              <a:rPr lang="fr-FR" dirty="0" smtClean="0">
                <a:ea typeface="Helvetica Neue"/>
                <a:cs typeface="Helvetica Neue"/>
                <a:sym typeface="Helvetica Neue"/>
              </a:rPr>
              <a:t>Vous </a:t>
            </a:r>
            <a:r>
              <a:rPr lang="fr-FR" dirty="0">
                <a:ea typeface="Helvetica Neue"/>
                <a:cs typeface="Helvetica Neue"/>
                <a:sym typeface="Helvetica Neue"/>
              </a:rPr>
              <a:t>devez créer le fichier </a:t>
            </a:r>
            <a:r>
              <a:rPr lang="fr-FR" dirty="0" smtClean="0">
                <a:ea typeface="Helvetica Neue"/>
                <a:cs typeface="Helvetica Neue"/>
                <a:sym typeface="Helvetica Neue"/>
              </a:rPr>
              <a:t>git-daemon-export-ok</a:t>
            </a:r>
          </a:p>
          <a:p>
            <a:pPr marL="817893" lvl="2" indent="-342900">
              <a:buClr>
                <a:srgbClr val="558AAB"/>
              </a:buClr>
              <a:buFont typeface="Arial" panose="020B0604020202020204" pitchFamily="34" charset="0"/>
              <a:buChar char="•"/>
            </a:pPr>
            <a:r>
              <a:rPr lang="fr-FR" dirty="0" smtClean="0">
                <a:ea typeface="Helvetica Neue"/>
                <a:cs typeface="Helvetica Neue"/>
                <a:sym typeface="Helvetica Neue"/>
              </a:rPr>
              <a:t>Généralement </a:t>
            </a:r>
            <a:r>
              <a:rPr lang="fr-FR" dirty="0">
                <a:ea typeface="Helvetica Neue"/>
                <a:cs typeface="Helvetica Neue"/>
                <a:sym typeface="Helvetica Neue"/>
              </a:rPr>
              <a:t>pas de </a:t>
            </a:r>
            <a:r>
              <a:rPr lang="fr-FR" dirty="0" smtClean="0">
                <a:ea typeface="Helvetica Neue"/>
                <a:cs typeface="Helvetica Neue"/>
                <a:sym typeface="Helvetica Neue"/>
              </a:rPr>
              <a:t>« push »</a:t>
            </a:r>
          </a:p>
          <a:p>
            <a:pPr marL="817893" lvl="2" indent="-342900">
              <a:buClr>
                <a:srgbClr val="558AAB"/>
              </a:buClr>
              <a:buFont typeface="Arial" panose="020B0604020202020204" pitchFamily="34" charset="0"/>
              <a:buChar char="•"/>
            </a:pPr>
            <a:r>
              <a:rPr lang="fr-FR" dirty="0" smtClean="0">
                <a:ea typeface="Helvetica Neue"/>
                <a:cs typeface="Helvetica Neue"/>
                <a:sym typeface="Helvetica Neue"/>
              </a:rPr>
              <a:t>Si le « push » est activé,  n’importe qui peut pousser vers votre projet</a:t>
            </a:r>
          </a:p>
          <a:p>
            <a:pPr marL="817893" lvl="2" indent="-342900">
              <a:buClr>
                <a:srgbClr val="558AAB"/>
              </a:buClr>
              <a:buFont typeface="Arial" panose="020B0604020202020204" pitchFamily="34" charset="0"/>
              <a:buChar char="•"/>
            </a:pPr>
            <a:endParaRPr lang="fr-FR" dirty="0" smtClean="0"/>
          </a:p>
          <a:p>
            <a:pPr marL="817893" lvl="2" indent="-342900">
              <a:buClr>
                <a:srgbClr val="558AAB"/>
              </a:buClr>
              <a:buFont typeface="Arial" panose="020B0604020202020204" pitchFamily="34" charset="0"/>
              <a:buChar char="•"/>
            </a:pPr>
            <a:endParaRPr lang="fr-FR" dirty="0"/>
          </a:p>
          <a:p>
            <a:pPr marL="1000773" lvl="3" indent="-342900">
              <a:buClr>
                <a:srgbClr val="558AAB"/>
              </a:buClr>
              <a:buFont typeface="Arial" panose="020B0604020202020204" pitchFamily="34" charset="0"/>
              <a:buChar char="•"/>
            </a:pPr>
            <a:endParaRPr lang="fr-FR" dirty="0" smtClean="0">
              <a:ea typeface="Helvetica Neue"/>
              <a:cs typeface="Helvetica Neue"/>
              <a:sym typeface="Helvetica Neue"/>
            </a:endParaRPr>
          </a:p>
          <a:p>
            <a:pPr marL="1183653" lvl="4" indent="-342900">
              <a:buClr>
                <a:srgbClr val="558AAB"/>
              </a:buClr>
              <a:buFont typeface="Arial" panose="020B0604020202020204" pitchFamily="34" charset="0"/>
              <a:buChar char="•"/>
            </a:pPr>
            <a:endParaRPr lang="fr-FR" dirty="0" smtClean="0">
              <a:ea typeface="Helvetica Neue"/>
              <a:cs typeface="Helvetica Neue"/>
              <a:sym typeface="Helvetica Neue"/>
            </a:endParaRPr>
          </a:p>
          <a:p>
            <a:pPr marL="1008065" lvl="5" indent="0">
              <a:buClr>
                <a:schemeClr val="accent2"/>
              </a:buClr>
              <a:buNone/>
            </a:pPr>
            <a:endParaRPr lang="fr-CA" sz="2400" dirty="0"/>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67</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412227353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866" y="957943"/>
            <a:ext cx="12179134" cy="5221184"/>
          </a:xfrm>
        </p:spPr>
        <p:txBody>
          <a:bodyPr>
            <a:noAutofit/>
          </a:bodyPr>
          <a:lstStyle/>
          <a:p>
            <a:pPr marL="635013" lvl="1" indent="-342900">
              <a:buClr>
                <a:srgbClr val="558AAB"/>
              </a:buClr>
              <a:buFont typeface="Arial" panose="020B0604020202020204" pitchFamily="34" charset="0"/>
              <a:buChar char="•"/>
            </a:pPr>
            <a:r>
              <a:rPr lang="fr-CA" dirty="0" smtClean="0">
                <a:ea typeface="Helvetica Neue"/>
                <a:cs typeface="Helvetica Neue"/>
                <a:sym typeface="Helvetica Neue"/>
              </a:rPr>
              <a:t>Protocoles pour accéder à un dépôt Git/Git</a:t>
            </a:r>
          </a:p>
          <a:p>
            <a:pPr marL="1000773" lvl="3" indent="-342900">
              <a:buClr>
                <a:srgbClr val="558AAB"/>
              </a:buClr>
              <a:buFont typeface="Arial" panose="020B0604020202020204" pitchFamily="34" charset="0"/>
              <a:buChar char="•"/>
            </a:pPr>
            <a:r>
              <a:rPr lang="fr-CA" dirty="0" smtClean="0">
                <a:ea typeface="Helvetica Neue"/>
                <a:cs typeface="Helvetica Neue"/>
                <a:sym typeface="Helvetica Neue"/>
              </a:rPr>
              <a:t>Avantages</a:t>
            </a:r>
          </a:p>
          <a:p>
            <a:pPr marL="1183653" lvl="4" indent="-342900">
              <a:buClr>
                <a:srgbClr val="558AAB"/>
              </a:buClr>
              <a:buFont typeface="Arial" panose="020B0604020202020204" pitchFamily="34" charset="0"/>
              <a:buChar char="•"/>
            </a:pPr>
            <a:r>
              <a:rPr lang="fr-CA" dirty="0" smtClean="0">
                <a:ea typeface="Helvetica Neue"/>
                <a:cs typeface="Helvetica Neue"/>
                <a:sym typeface="Helvetica Neue"/>
              </a:rPr>
              <a:t>Le protocole le plus rapide</a:t>
            </a:r>
          </a:p>
          <a:p>
            <a:pPr marL="1183653" lvl="4" indent="-342900">
              <a:buClr>
                <a:srgbClr val="558AAB"/>
              </a:buClr>
              <a:buFont typeface="Arial" panose="020B0604020202020204" pitchFamily="34" charset="0"/>
              <a:buChar char="•"/>
            </a:pPr>
            <a:r>
              <a:rPr lang="fr-CA" dirty="0" smtClean="0">
                <a:ea typeface="Helvetica Neue"/>
                <a:cs typeface="Helvetica Neue"/>
                <a:sym typeface="Helvetica Neue"/>
              </a:rPr>
              <a:t>Pratique pour les projets publics avec beaucoup de trafic</a:t>
            </a:r>
          </a:p>
          <a:p>
            <a:pPr marL="1183653" lvl="4" indent="-342900">
              <a:buClr>
                <a:srgbClr val="558AAB"/>
              </a:buClr>
              <a:buFont typeface="Arial" panose="020B0604020202020204" pitchFamily="34" charset="0"/>
              <a:buChar char="•"/>
            </a:pPr>
            <a:r>
              <a:rPr lang="fr-CA" dirty="0" smtClean="0">
                <a:ea typeface="Helvetica Neue"/>
                <a:cs typeface="Helvetica Neue"/>
                <a:sym typeface="Helvetica Neue"/>
              </a:rPr>
              <a:t>Pratique quand le projet nécessite aucune authentification</a:t>
            </a:r>
          </a:p>
          <a:p>
            <a:pPr marL="1183653" lvl="4" indent="-342900">
              <a:buClr>
                <a:srgbClr val="558AAB"/>
              </a:buClr>
              <a:buFont typeface="Arial" panose="020B0604020202020204" pitchFamily="34" charset="0"/>
              <a:buChar char="•"/>
            </a:pPr>
            <a:r>
              <a:rPr lang="fr-CA" dirty="0" smtClean="0">
                <a:ea typeface="Helvetica Neue"/>
                <a:cs typeface="Helvetica Neue"/>
                <a:sym typeface="Helvetica Neue"/>
              </a:rPr>
              <a:t>Utilise le même mécanisme de transfert que SSH - sans chiffrement et authentification</a:t>
            </a:r>
          </a:p>
          <a:p>
            <a:pPr marL="1000773" lvl="3" indent="-342900">
              <a:buClr>
                <a:srgbClr val="558AAB"/>
              </a:buClr>
              <a:buFont typeface="Arial" panose="020B0604020202020204" pitchFamily="34" charset="0"/>
              <a:buChar char="•"/>
            </a:pPr>
            <a:endParaRPr lang="fr-CA" dirty="0" smtClean="0">
              <a:ea typeface="Helvetica Neue"/>
              <a:cs typeface="Helvetica Neue"/>
              <a:sym typeface="Helvetica Neue"/>
            </a:endParaRPr>
          </a:p>
          <a:p>
            <a:pPr marL="1000773" lvl="3" indent="-342900">
              <a:buClr>
                <a:srgbClr val="558AAB"/>
              </a:buClr>
              <a:buFont typeface="Arial" panose="020B0604020202020204" pitchFamily="34" charset="0"/>
              <a:buChar char="•"/>
            </a:pPr>
            <a:r>
              <a:rPr lang="fr-CA" dirty="0" smtClean="0">
                <a:ea typeface="Helvetica Neue"/>
                <a:cs typeface="Helvetica Neue"/>
                <a:sym typeface="Helvetica Neue"/>
              </a:rPr>
              <a:t>Désavantages</a:t>
            </a:r>
          </a:p>
          <a:p>
            <a:pPr marL="1183653" lvl="4" indent="-342900">
              <a:buClr>
                <a:srgbClr val="558AAB"/>
              </a:buClr>
              <a:buFont typeface="Arial" panose="020B0604020202020204" pitchFamily="34" charset="0"/>
              <a:buChar char="•"/>
            </a:pPr>
            <a:r>
              <a:rPr lang="fr-FR" dirty="0" smtClean="0"/>
              <a:t>Absence d'authentification</a:t>
            </a:r>
          </a:p>
          <a:p>
            <a:pPr marL="1183653" lvl="4" indent="-342900">
              <a:buClr>
                <a:srgbClr val="558AAB"/>
              </a:buClr>
              <a:buFont typeface="Arial" panose="020B0604020202020204" pitchFamily="34" charset="0"/>
              <a:buChar char="•"/>
            </a:pPr>
            <a:r>
              <a:rPr lang="fr-FR" dirty="0" smtClean="0">
                <a:ea typeface="Helvetica Neue"/>
                <a:cs typeface="Helvetica Neue"/>
                <a:sym typeface="Helvetica Neue"/>
              </a:rPr>
              <a:t>Peu probable que vous allez utiliser Git pour vos projets</a:t>
            </a:r>
          </a:p>
          <a:p>
            <a:pPr marL="1183653" lvl="4" indent="-342900">
              <a:buClr>
                <a:srgbClr val="558AAB"/>
              </a:buClr>
              <a:buFont typeface="Arial" panose="020B0604020202020204" pitchFamily="34" charset="0"/>
              <a:buChar char="•"/>
            </a:pPr>
            <a:r>
              <a:rPr lang="fr-FR" dirty="0">
                <a:ea typeface="Helvetica Neue"/>
                <a:cs typeface="Helvetica Neue"/>
                <a:sym typeface="Helvetica Neue"/>
              </a:rPr>
              <a:t>Vous </a:t>
            </a:r>
            <a:r>
              <a:rPr lang="fr-FR" dirty="0" smtClean="0">
                <a:ea typeface="Helvetica Neue"/>
                <a:cs typeface="Helvetica Neue"/>
                <a:sym typeface="Helvetica Neue"/>
              </a:rPr>
              <a:t>pouvez jumeler Git avec </a:t>
            </a:r>
            <a:r>
              <a:rPr lang="fr-FR" dirty="0">
                <a:ea typeface="Helvetica Neue"/>
                <a:cs typeface="Helvetica Neue"/>
                <a:sym typeface="Helvetica Neue"/>
              </a:rPr>
              <a:t>SSH ou l'accès HTTPS pour </a:t>
            </a:r>
            <a:r>
              <a:rPr lang="fr-FR" dirty="0" smtClean="0">
                <a:ea typeface="Helvetica Neue"/>
                <a:cs typeface="Helvetica Neue"/>
                <a:sym typeface="Helvetica Neue"/>
              </a:rPr>
              <a:t>quelques </a:t>
            </a:r>
            <a:r>
              <a:rPr lang="fr-FR" dirty="0">
                <a:ea typeface="Helvetica Neue"/>
                <a:cs typeface="Helvetica Neue"/>
                <a:sym typeface="Helvetica Neue"/>
              </a:rPr>
              <a:t>développeurs </a:t>
            </a:r>
            <a:r>
              <a:rPr lang="fr-FR" dirty="0" smtClean="0">
                <a:ea typeface="Helvetica Neue"/>
                <a:cs typeface="Helvetica Neue"/>
                <a:sym typeface="Helvetica Neue"/>
              </a:rPr>
              <a:t>«push»</a:t>
            </a:r>
          </a:p>
          <a:p>
            <a:pPr marL="1183653" lvl="4" indent="-342900">
              <a:buClr>
                <a:srgbClr val="558AAB"/>
              </a:buClr>
              <a:buFont typeface="Arial" panose="020B0604020202020204" pitchFamily="34" charset="0"/>
              <a:buChar char="•"/>
            </a:pPr>
            <a:r>
              <a:rPr lang="fr-FR" dirty="0" smtClean="0">
                <a:ea typeface="Helvetica Neue"/>
                <a:cs typeface="Helvetica Neue"/>
                <a:sym typeface="Helvetica Neue"/>
              </a:rPr>
              <a:t>Utiliser git</a:t>
            </a:r>
            <a:r>
              <a:rPr lang="fr-FR" dirty="0">
                <a:ea typeface="Helvetica Neue"/>
                <a:cs typeface="Helvetica Neue"/>
                <a:sym typeface="Helvetica Neue"/>
              </a:rPr>
              <a:t>: // pour les accès en lecture </a:t>
            </a:r>
            <a:r>
              <a:rPr lang="fr-FR" dirty="0" smtClean="0">
                <a:ea typeface="Helvetica Neue"/>
                <a:cs typeface="Helvetica Neue"/>
                <a:sym typeface="Helvetica Neue"/>
              </a:rPr>
              <a:t>seulement</a:t>
            </a:r>
            <a:endParaRPr lang="fr-CA" dirty="0" smtClean="0">
              <a:ea typeface="Helvetica Neue"/>
              <a:cs typeface="Helvetica Neue"/>
              <a:sym typeface="Helvetica Neue"/>
            </a:endParaRPr>
          </a:p>
          <a:p>
            <a:pPr marL="1350965" lvl="5" indent="-342900">
              <a:buClr>
                <a:srgbClr val="558AAB"/>
              </a:buClr>
              <a:buFont typeface="Arial" panose="020B0604020202020204" pitchFamily="34" charset="0"/>
              <a:buChar char="•"/>
            </a:pPr>
            <a:endParaRPr lang="fr-CA" sz="2400" dirty="0" smtClean="0">
              <a:solidFill>
                <a:schemeClr val="tx1"/>
              </a:solidFill>
              <a:ea typeface="Helvetica Neue"/>
              <a:cs typeface="Helvetica Neue"/>
              <a:sym typeface="Helvetica Neue"/>
            </a:endParaRPr>
          </a:p>
          <a:p>
            <a:pPr marL="1350965" lvl="5" indent="-342900">
              <a:buClr>
                <a:srgbClr val="558AAB"/>
              </a:buClr>
              <a:buFont typeface="Arial" panose="020B0604020202020204" pitchFamily="34" charset="0"/>
              <a:buChar char="•"/>
            </a:pPr>
            <a:endParaRPr lang="fr-CA" dirty="0" smtClean="0">
              <a:solidFill>
                <a:schemeClr val="tx1"/>
              </a:solidFill>
              <a:ea typeface="Helvetica Neue"/>
              <a:cs typeface="Helvetica Neue"/>
              <a:sym typeface="Helvetica Neue"/>
            </a:endParaRP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68</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277426000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454257-7B8D-42C0-8DB2-776EFA202679}"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69</a:t>
            </a:fld>
            <a:endParaRPr lang="en-CA"/>
          </a:p>
        </p:txBody>
      </p:sp>
      <p:sp>
        <p:nvSpPr>
          <p:cNvPr id="9" name="Title 8"/>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
        <p:nvSpPr>
          <p:cNvPr id="11" name="Text Placeholder 10"/>
          <p:cNvSpPr>
            <a:spLocks noGrp="1"/>
          </p:cNvSpPr>
          <p:nvPr>
            <p:ph type="body" idx="4294967295"/>
          </p:nvPr>
        </p:nvSpPr>
        <p:spPr>
          <a:xfrm>
            <a:off x="956600" y="1648942"/>
            <a:ext cx="9381558" cy="4309405"/>
          </a:xfrm>
        </p:spPr>
        <p:txBody>
          <a:bodyPr/>
          <a:lstStyle/>
          <a:p>
            <a:pPr marL="635013" lvl="1" indent="-342900">
              <a:buClr>
                <a:srgbClr val="558AAB"/>
              </a:buClr>
              <a:buFont typeface="Arial" panose="020B0604020202020204" pitchFamily="34" charset="0"/>
              <a:buChar char="•"/>
            </a:pPr>
            <a:r>
              <a:rPr lang="fr-FR" sz="2100" dirty="0" smtClean="0">
                <a:solidFill>
                  <a:schemeClr val="tx1"/>
                </a:solidFill>
                <a:latin typeface="Helvetica Neue"/>
                <a:ea typeface="Helvetica Neue"/>
                <a:cs typeface="Helvetica Neue"/>
                <a:sym typeface="Helvetica Neue"/>
              </a:rPr>
              <a:t>GIT</a:t>
            </a:r>
          </a:p>
          <a:p>
            <a:pPr marL="635013" lvl="1" indent="-342900">
              <a:buClr>
                <a:srgbClr val="558AAB"/>
              </a:buClr>
              <a:buFont typeface="Wingdings" panose="05000000000000000000" pitchFamily="2" charset="2"/>
              <a:buChar char="ü"/>
            </a:pPr>
            <a:r>
              <a:rPr lang="fr-FR" sz="2100" dirty="0">
                <a:solidFill>
                  <a:schemeClr val="tx1"/>
                </a:solidFill>
                <a:latin typeface="Helvetica Neue"/>
                <a:ea typeface="Helvetica Neue"/>
                <a:cs typeface="Helvetica Neue"/>
                <a:sym typeface="Helvetica Neue"/>
              </a:rPr>
              <a:t>La synchronisation</a:t>
            </a:r>
          </a:p>
          <a:p>
            <a:pPr marL="635013" lvl="1" indent="-342900">
              <a:buClr>
                <a:srgbClr val="558AAB"/>
              </a:buClr>
              <a:buFont typeface="Wingdings" panose="05000000000000000000" pitchFamily="2" charset="2"/>
              <a:buChar char="ü"/>
            </a:pPr>
            <a:r>
              <a:rPr lang="fr-FR" sz="2100" dirty="0">
                <a:solidFill>
                  <a:schemeClr val="tx1"/>
                </a:solidFill>
                <a:latin typeface="Helvetica Neue"/>
                <a:ea typeface="Helvetica Neue"/>
                <a:cs typeface="Helvetica Neue"/>
                <a:sym typeface="Helvetica Neue"/>
              </a:rPr>
              <a:t>C</a:t>
            </a:r>
            <a:r>
              <a:rPr lang="fr-FR" sz="2100" dirty="0" smtClean="0">
                <a:solidFill>
                  <a:schemeClr val="tx1"/>
                </a:solidFill>
                <a:latin typeface="Helvetica Neue"/>
                <a:ea typeface="Helvetica Neue"/>
                <a:cs typeface="Helvetica Neue"/>
                <a:sym typeface="Helvetica Neue"/>
              </a:rPr>
              <a:t>réer </a:t>
            </a:r>
            <a:r>
              <a:rPr lang="fr-FR" sz="2100" dirty="0">
                <a:solidFill>
                  <a:schemeClr val="tx1"/>
                </a:solidFill>
                <a:latin typeface="Helvetica Neue"/>
                <a:ea typeface="Helvetica Neue"/>
                <a:cs typeface="Helvetica Neue"/>
                <a:sym typeface="Helvetica Neue"/>
              </a:rPr>
              <a:t>un dépôt pour la synchronisation</a:t>
            </a:r>
          </a:p>
          <a:p>
            <a:pPr marL="635013" lvl="1" indent="-342900">
              <a:buClr>
                <a:srgbClr val="558AAB"/>
              </a:buClr>
              <a:buFont typeface="Wingdings" panose="05000000000000000000" pitchFamily="2" charset="2"/>
              <a:buChar char="ü"/>
            </a:pPr>
            <a:r>
              <a:rPr lang="fr-FR" sz="2100" dirty="0" smtClean="0">
                <a:solidFill>
                  <a:schemeClr val="tx1"/>
                </a:solidFill>
                <a:latin typeface="Helvetica Neue"/>
                <a:ea typeface="Helvetica Neue"/>
                <a:cs typeface="Helvetica Neue"/>
                <a:sym typeface="Helvetica Neue"/>
              </a:rPr>
              <a:t>Cloner </a:t>
            </a:r>
            <a:r>
              <a:rPr lang="fr-FR" sz="2100" dirty="0">
                <a:solidFill>
                  <a:schemeClr val="tx1"/>
                </a:solidFill>
                <a:latin typeface="Helvetica Neue"/>
                <a:ea typeface="Helvetica Neue"/>
                <a:cs typeface="Helvetica Neue"/>
                <a:sym typeface="Helvetica Neue"/>
              </a:rPr>
              <a:t>un </a:t>
            </a:r>
            <a:r>
              <a:rPr lang="fr-FR" sz="2100" dirty="0" smtClean="0">
                <a:solidFill>
                  <a:schemeClr val="tx1"/>
                </a:solidFill>
                <a:latin typeface="Helvetica Neue"/>
                <a:ea typeface="Helvetica Neue"/>
                <a:cs typeface="Helvetica Neue"/>
                <a:sym typeface="Helvetica Neue"/>
              </a:rPr>
              <a:t>dépôt</a:t>
            </a:r>
          </a:p>
          <a:p>
            <a:pPr marL="635013" lvl="1" indent="-342900">
              <a:buClr>
                <a:srgbClr val="558AAB"/>
              </a:buClr>
              <a:buFont typeface="Wingdings" panose="05000000000000000000" pitchFamily="2" charset="2"/>
              <a:buChar char="ü"/>
            </a:pPr>
            <a:r>
              <a:rPr lang="fr-CA" sz="2100" dirty="0">
                <a:solidFill>
                  <a:schemeClr val="tx1"/>
                </a:solidFill>
                <a:latin typeface="Helvetica Neue"/>
                <a:ea typeface="Helvetica Neue"/>
                <a:cs typeface="Helvetica Neue"/>
                <a:sym typeface="Helvetica Neue"/>
              </a:rPr>
              <a:t>Effacer les objets inutilisés</a:t>
            </a:r>
          </a:p>
          <a:p>
            <a:pPr marL="635013" lvl="1" indent="-342900">
              <a:buClr>
                <a:srgbClr val="558AAB"/>
              </a:buClr>
              <a:buFont typeface="Wingdings" panose="05000000000000000000" pitchFamily="2" charset="2"/>
              <a:buChar char="ü"/>
            </a:pPr>
            <a:r>
              <a:rPr lang="fr-CA" sz="2100" dirty="0">
                <a:solidFill>
                  <a:schemeClr val="tx1"/>
                </a:solidFill>
                <a:latin typeface="Helvetica Neue"/>
                <a:ea typeface="Helvetica Neue"/>
                <a:cs typeface="Helvetica Neue"/>
                <a:sym typeface="Helvetica Neue"/>
              </a:rPr>
              <a:t>Faire une copie de </a:t>
            </a:r>
            <a:r>
              <a:rPr lang="fr-CA" sz="2100" dirty="0" smtClean="0">
                <a:solidFill>
                  <a:schemeClr val="tx1"/>
                </a:solidFill>
                <a:latin typeface="Helvetica Neue"/>
                <a:ea typeface="Helvetica Neue"/>
                <a:cs typeface="Helvetica Neue"/>
                <a:sym typeface="Helvetica Neue"/>
              </a:rPr>
              <a:t>sauvegarde</a:t>
            </a:r>
            <a:endParaRPr lang="fr-CA" sz="2100" dirty="0">
              <a:solidFill>
                <a:schemeClr val="tx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41779219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965199" y="1228317"/>
            <a:ext cx="5316847" cy="5053729"/>
          </a:xfrm>
        </p:spPr>
        <p:txBody>
          <a:bodyPr>
            <a:noAutofit/>
          </a:bodyPr>
          <a:lstStyle/>
          <a:p>
            <a:pPr marL="285750" indent="-285750">
              <a:lnSpc>
                <a:spcPct val="70000"/>
              </a:lnSpc>
              <a:spcBef>
                <a:spcPts val="1000"/>
              </a:spcBef>
              <a:spcAft>
                <a:spcPts val="0"/>
              </a:spcAft>
              <a:buClr>
                <a:srgbClr val="558AAB"/>
              </a:buClr>
              <a:buFont typeface="Arial" panose="020B0604020202020204" pitchFamily="34" charset="0"/>
              <a:buChar char="•"/>
            </a:pPr>
            <a:r>
              <a:rPr lang="fr-FR" dirty="0" smtClean="0">
                <a:latin typeface="+mn-lt"/>
                <a:ea typeface="Helvetica Neue"/>
                <a:cs typeface="Helvetica Neue"/>
                <a:sym typeface="Helvetica Neue"/>
              </a:rPr>
              <a:t>Opérations Git</a:t>
            </a:r>
          </a:p>
          <a:p>
            <a:pPr marL="285750" indent="-285750">
              <a:lnSpc>
                <a:spcPct val="70000"/>
              </a:lnSpc>
              <a:spcBef>
                <a:spcPts val="1000"/>
              </a:spcBef>
              <a:spcAft>
                <a:spcPts val="0"/>
              </a:spcAft>
              <a:buClr>
                <a:srgbClr val="558AAB"/>
              </a:buClr>
              <a:buFont typeface="Arial" panose="020B0604020202020204" pitchFamily="34" charset="0"/>
              <a:buChar char="•"/>
            </a:pPr>
            <a:r>
              <a:rPr lang="fr-FR" dirty="0" smtClean="0">
                <a:latin typeface="+mn-lt"/>
                <a:ea typeface="Helvetica Neue"/>
                <a:cs typeface="Helvetica Neue"/>
                <a:sym typeface="Helvetica Neue"/>
              </a:rPr>
              <a:t>Protocoles </a:t>
            </a:r>
            <a:r>
              <a:rPr lang="fr-FR" dirty="0">
                <a:latin typeface="+mn-lt"/>
                <a:ea typeface="Helvetica Neue"/>
                <a:cs typeface="Helvetica Neue"/>
                <a:sym typeface="Helvetica Neue"/>
              </a:rPr>
              <a:t>pour accéder à un dépôt Git</a:t>
            </a:r>
          </a:p>
          <a:p>
            <a:pPr marL="578358" lvl="1" indent="-285750">
              <a:lnSpc>
                <a:spcPct val="70000"/>
              </a:lnSpc>
              <a:spcBef>
                <a:spcPts val="1000"/>
              </a:spcBef>
              <a:spcAft>
                <a:spcPts val="0"/>
              </a:spcAft>
              <a:buClr>
                <a:srgbClr val="558AAB"/>
              </a:buClr>
              <a:buFont typeface="Arial" panose="020B0604020202020204" pitchFamily="34" charset="0"/>
              <a:buChar char="•"/>
            </a:pPr>
            <a:r>
              <a:rPr lang="fr-FR" dirty="0" smtClean="0">
                <a:latin typeface="+mn-lt"/>
                <a:ea typeface="Helvetica Neue"/>
                <a:cs typeface="Helvetica Neue"/>
                <a:sym typeface="Helvetica Neue"/>
              </a:rPr>
              <a:t>Local</a:t>
            </a:r>
            <a:endParaRPr lang="fr-FR" dirty="0">
              <a:latin typeface="+mn-lt"/>
              <a:ea typeface="Helvetica Neue"/>
              <a:cs typeface="Helvetica Neue"/>
              <a:sym typeface="Helvetica Neue"/>
            </a:endParaRPr>
          </a:p>
          <a:p>
            <a:pPr marL="578358" lvl="1" indent="-285750">
              <a:lnSpc>
                <a:spcPct val="70000"/>
              </a:lnSpc>
              <a:spcBef>
                <a:spcPts val="1000"/>
              </a:spcBef>
              <a:spcAft>
                <a:spcPts val="0"/>
              </a:spcAft>
              <a:buClr>
                <a:srgbClr val="558AAB"/>
              </a:buClr>
              <a:buFont typeface="Arial" panose="020B0604020202020204" pitchFamily="34" charset="0"/>
              <a:buChar char="•"/>
            </a:pPr>
            <a:r>
              <a:rPr lang="fr-FR" dirty="0" smtClean="0">
                <a:latin typeface="+mn-lt"/>
                <a:ea typeface="Helvetica Neue"/>
                <a:cs typeface="Helvetica Neue"/>
                <a:sym typeface="Helvetica Neue"/>
              </a:rPr>
              <a:t>HTTP</a:t>
            </a:r>
            <a:endParaRPr lang="fr-FR" dirty="0">
              <a:latin typeface="+mn-lt"/>
              <a:ea typeface="Helvetica Neue"/>
              <a:cs typeface="Helvetica Neue"/>
              <a:sym typeface="Helvetica Neue"/>
            </a:endParaRPr>
          </a:p>
          <a:p>
            <a:pPr marL="578358" lvl="1" indent="-285750">
              <a:lnSpc>
                <a:spcPct val="70000"/>
              </a:lnSpc>
              <a:spcBef>
                <a:spcPts val="1000"/>
              </a:spcBef>
              <a:spcAft>
                <a:spcPts val="0"/>
              </a:spcAft>
              <a:buClr>
                <a:srgbClr val="558AAB"/>
              </a:buClr>
              <a:buFont typeface="Arial" panose="020B0604020202020204" pitchFamily="34" charset="0"/>
              <a:buChar char="•"/>
            </a:pPr>
            <a:r>
              <a:rPr lang="fr-FR" dirty="0" smtClean="0">
                <a:latin typeface="+mn-lt"/>
                <a:ea typeface="Helvetica Neue"/>
                <a:cs typeface="Helvetica Neue"/>
                <a:sym typeface="Helvetica Neue"/>
              </a:rPr>
              <a:t>SSH</a:t>
            </a:r>
          </a:p>
          <a:p>
            <a:pPr marL="578358" lvl="1" indent="-285750">
              <a:lnSpc>
                <a:spcPct val="70000"/>
              </a:lnSpc>
              <a:spcBef>
                <a:spcPts val="1000"/>
              </a:spcBef>
              <a:spcAft>
                <a:spcPts val="0"/>
              </a:spcAft>
              <a:buClr>
                <a:srgbClr val="558AAB"/>
              </a:buClr>
              <a:buFont typeface="Arial" panose="020B0604020202020204" pitchFamily="34" charset="0"/>
              <a:buChar char="•"/>
            </a:pPr>
            <a:r>
              <a:rPr lang="fr-FR" dirty="0" smtClean="0">
                <a:latin typeface="+mn-lt"/>
                <a:ea typeface="Helvetica Neue"/>
                <a:cs typeface="Helvetica Neue"/>
                <a:sym typeface="Helvetica Neue"/>
              </a:rPr>
              <a:t>Git</a:t>
            </a:r>
            <a:endParaRPr lang="fr-FR" dirty="0">
              <a:latin typeface="+mn-lt"/>
              <a:ea typeface="Helvetica Neue"/>
              <a:cs typeface="Helvetica Neue"/>
              <a:sym typeface="Helvetica Neue"/>
            </a:endParaRPr>
          </a:p>
          <a:p>
            <a:pPr marL="285750" indent="-285750">
              <a:lnSpc>
                <a:spcPct val="70000"/>
              </a:lnSpc>
              <a:spcBef>
                <a:spcPts val="1000"/>
              </a:spcBef>
              <a:spcAft>
                <a:spcPts val="0"/>
              </a:spcAft>
              <a:buClr>
                <a:srgbClr val="558AAB"/>
              </a:buClr>
              <a:buFont typeface="Arial" panose="020B0604020202020204" pitchFamily="34" charset="0"/>
              <a:buChar char="•"/>
            </a:pPr>
            <a:r>
              <a:rPr lang="fr-FR" dirty="0" smtClean="0">
                <a:latin typeface="+mn-lt"/>
                <a:ea typeface="Helvetica Neue"/>
                <a:cs typeface="Helvetica Neue"/>
                <a:sym typeface="Helvetica Neue"/>
              </a:rPr>
              <a:t>Git</a:t>
            </a:r>
          </a:p>
          <a:p>
            <a:pPr marL="578358" lvl="1" indent="-285750">
              <a:lnSpc>
                <a:spcPct val="70000"/>
              </a:lnSpc>
              <a:spcBef>
                <a:spcPts val="1000"/>
              </a:spcBef>
              <a:spcAft>
                <a:spcPts val="0"/>
              </a:spcAft>
              <a:buClr>
                <a:srgbClr val="558AAB"/>
              </a:buClr>
              <a:buFont typeface="Arial" panose="020B0604020202020204" pitchFamily="34" charset="0"/>
              <a:buChar char="•"/>
            </a:pPr>
            <a:r>
              <a:rPr lang="fr-FR" dirty="0" smtClean="0">
                <a:latin typeface="+mn-lt"/>
                <a:ea typeface="Helvetica Neue"/>
                <a:cs typeface="Helvetica Neue"/>
                <a:sym typeface="Helvetica Neue"/>
              </a:rPr>
              <a:t>La </a:t>
            </a:r>
            <a:r>
              <a:rPr lang="fr-FR" dirty="0">
                <a:latin typeface="+mn-lt"/>
                <a:ea typeface="Helvetica Neue"/>
                <a:cs typeface="Helvetica Neue"/>
                <a:sym typeface="Helvetica Neue"/>
              </a:rPr>
              <a:t>synchronisation</a:t>
            </a:r>
          </a:p>
          <a:p>
            <a:pPr marL="578358" lvl="1" indent="-285750">
              <a:lnSpc>
                <a:spcPct val="70000"/>
              </a:lnSpc>
              <a:spcBef>
                <a:spcPts val="1000"/>
              </a:spcBef>
              <a:spcAft>
                <a:spcPts val="0"/>
              </a:spcAft>
              <a:buClr>
                <a:srgbClr val="558AAB"/>
              </a:buClr>
              <a:buFont typeface="Arial" panose="020B0604020202020204" pitchFamily="34" charset="0"/>
              <a:buChar char="•"/>
            </a:pPr>
            <a:r>
              <a:rPr lang="fr-FR" dirty="0" smtClean="0">
                <a:latin typeface="+mn-lt"/>
                <a:ea typeface="Helvetica Neue"/>
                <a:cs typeface="Helvetica Neue"/>
                <a:sym typeface="Helvetica Neue"/>
              </a:rPr>
              <a:t>Créer </a:t>
            </a:r>
            <a:r>
              <a:rPr lang="fr-FR" dirty="0">
                <a:latin typeface="+mn-lt"/>
                <a:ea typeface="Helvetica Neue"/>
                <a:cs typeface="Helvetica Neue"/>
                <a:sym typeface="Helvetica Neue"/>
              </a:rPr>
              <a:t>un dépôt pour la synchronisation</a:t>
            </a:r>
          </a:p>
          <a:p>
            <a:pPr marL="578358" lvl="1" indent="-285750">
              <a:lnSpc>
                <a:spcPct val="70000"/>
              </a:lnSpc>
              <a:spcBef>
                <a:spcPts val="1000"/>
              </a:spcBef>
              <a:spcAft>
                <a:spcPts val="0"/>
              </a:spcAft>
              <a:buClr>
                <a:srgbClr val="558AAB"/>
              </a:buClr>
              <a:buFont typeface="Arial" panose="020B0604020202020204" pitchFamily="34" charset="0"/>
              <a:buChar char="•"/>
            </a:pPr>
            <a:r>
              <a:rPr lang="fr-FR" dirty="0" smtClean="0">
                <a:latin typeface="+mn-lt"/>
                <a:ea typeface="Helvetica Neue"/>
                <a:cs typeface="Helvetica Neue"/>
                <a:sym typeface="Helvetica Neue"/>
              </a:rPr>
              <a:t>Cloner </a:t>
            </a:r>
            <a:r>
              <a:rPr lang="fr-FR" dirty="0">
                <a:latin typeface="+mn-lt"/>
                <a:ea typeface="Helvetica Neue"/>
                <a:cs typeface="Helvetica Neue"/>
                <a:sym typeface="Helvetica Neue"/>
              </a:rPr>
              <a:t>un </a:t>
            </a:r>
            <a:r>
              <a:rPr lang="fr-FR" dirty="0" smtClean="0">
                <a:latin typeface="+mn-lt"/>
                <a:ea typeface="Helvetica Neue"/>
                <a:cs typeface="Helvetica Neue"/>
                <a:sym typeface="Helvetica Neue"/>
              </a:rPr>
              <a:t>dépôt</a:t>
            </a:r>
          </a:p>
          <a:p>
            <a:pPr marL="578358" lvl="1" indent="-285750">
              <a:lnSpc>
                <a:spcPct val="70000"/>
              </a:lnSpc>
              <a:spcBef>
                <a:spcPts val="1000"/>
              </a:spcBef>
              <a:spcAft>
                <a:spcPts val="0"/>
              </a:spcAft>
              <a:buClr>
                <a:srgbClr val="558AAB"/>
              </a:buClr>
              <a:buFont typeface="Arial" panose="020B0604020202020204" pitchFamily="34" charset="0"/>
              <a:buChar char="•"/>
            </a:pPr>
            <a:r>
              <a:rPr lang="fr-FR" dirty="0" smtClean="0">
                <a:latin typeface="+mn-lt"/>
                <a:ea typeface="Helvetica Neue"/>
                <a:cs typeface="Helvetica Neue"/>
                <a:sym typeface="Helvetica Neue"/>
              </a:rPr>
              <a:t>Effacer </a:t>
            </a:r>
            <a:r>
              <a:rPr lang="fr-FR" dirty="0">
                <a:latin typeface="+mn-lt"/>
                <a:ea typeface="Helvetica Neue"/>
                <a:cs typeface="Helvetica Neue"/>
                <a:sym typeface="Helvetica Neue"/>
              </a:rPr>
              <a:t>les objets inutilisés</a:t>
            </a:r>
          </a:p>
          <a:p>
            <a:pPr marL="578358" lvl="1" indent="-285750">
              <a:lnSpc>
                <a:spcPct val="70000"/>
              </a:lnSpc>
              <a:spcBef>
                <a:spcPts val="1000"/>
              </a:spcBef>
              <a:spcAft>
                <a:spcPts val="0"/>
              </a:spcAft>
              <a:buClr>
                <a:srgbClr val="558AAB"/>
              </a:buClr>
              <a:buFont typeface="Arial" panose="020B0604020202020204" pitchFamily="34" charset="0"/>
              <a:buChar char="•"/>
            </a:pPr>
            <a:r>
              <a:rPr lang="fr-CA" dirty="0" smtClean="0">
                <a:latin typeface="+mn-lt"/>
                <a:ea typeface="Helvetica Neue"/>
                <a:cs typeface="Helvetica Neue"/>
                <a:sym typeface="Helvetica Neue"/>
              </a:rPr>
              <a:t>Faire </a:t>
            </a:r>
            <a:r>
              <a:rPr lang="fr-CA" dirty="0">
                <a:latin typeface="+mn-lt"/>
                <a:ea typeface="Helvetica Neue"/>
                <a:cs typeface="Helvetica Neue"/>
                <a:sym typeface="Helvetica Neue"/>
              </a:rPr>
              <a:t>une copie de </a:t>
            </a:r>
            <a:r>
              <a:rPr lang="fr-CA" dirty="0" smtClean="0">
                <a:latin typeface="+mn-lt"/>
                <a:ea typeface="Helvetica Neue"/>
                <a:cs typeface="Helvetica Neue"/>
                <a:sym typeface="Helvetica Neue"/>
              </a:rPr>
              <a:t>sauvegarde</a:t>
            </a: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dirty="0"/>
          </a:p>
        </p:txBody>
      </p:sp>
      <p:sp>
        <p:nvSpPr>
          <p:cNvPr id="3" name="Footer Placeholder 2"/>
          <p:cNvSpPr>
            <a:spLocks noGrp="1"/>
          </p:cNvSpPr>
          <p:nvPr>
            <p:ph type="ftr" sz="quarter" idx="11"/>
          </p:nvPr>
        </p:nvSpPr>
        <p:spPr/>
        <p:txBody>
          <a:bodyPr/>
          <a:lstStyle/>
          <a:p>
            <a:r>
              <a:rPr lang="en-CA" dirty="0" smtClean="0"/>
              <a:t>MYNSOFT - </a:t>
            </a:r>
            <a:r>
              <a:rPr lang="en-CA" dirty="0"/>
              <a:t>GIT </a:t>
            </a:r>
            <a:r>
              <a:rPr lang="en-CA" dirty="0" smtClean="0"/>
              <a:t>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7</a:t>
            </a:fld>
            <a:endParaRPr lang="en-CA"/>
          </a:p>
        </p:txBody>
      </p:sp>
      <p:sp>
        <p:nvSpPr>
          <p:cNvPr id="7" name="Title 6"/>
          <p:cNvSpPr>
            <a:spLocks noGrp="1"/>
          </p:cNvSpPr>
          <p:nvPr>
            <p:ph type="title"/>
          </p:nvPr>
        </p:nvSpPr>
        <p:spPr>
          <a:xfrm>
            <a:off x="965200" y="164710"/>
            <a:ext cx="10255200" cy="702189"/>
          </a:xfrm>
        </p:spPr>
        <p:txBody>
          <a:bodyPr/>
          <a:lstStyle/>
          <a:p>
            <a:r>
              <a:rPr lang="en-CA" dirty="0">
                <a:solidFill>
                  <a:srgbClr val="558AAB"/>
                </a:solidFill>
                <a:latin typeface="Helvetica Neue"/>
                <a:ea typeface="Helvetica Neue"/>
                <a:cs typeface="Helvetica Neue"/>
                <a:sym typeface="Helvetica Neue"/>
              </a:rPr>
              <a:t>TABLE DES MATIÈRES</a:t>
            </a:r>
            <a:endParaRPr lang="en-CA" dirty="0"/>
          </a:p>
        </p:txBody>
      </p:sp>
      <p:sp>
        <p:nvSpPr>
          <p:cNvPr id="10" name="Content Placeholder 7"/>
          <p:cNvSpPr>
            <a:spLocks noGrp="1"/>
          </p:cNvSpPr>
          <p:nvPr>
            <p:ph sz="half" idx="1"/>
          </p:nvPr>
        </p:nvSpPr>
        <p:spPr>
          <a:xfrm>
            <a:off x="6425309" y="1228317"/>
            <a:ext cx="5522569" cy="4752220"/>
          </a:xfrm>
        </p:spPr>
        <p:txBody>
          <a:bodyPr>
            <a:noAutofit/>
          </a:bodyPr>
          <a:lstStyle/>
          <a:p>
            <a:pPr marL="285750" indent="-285750">
              <a:lnSpc>
                <a:spcPct val="70000"/>
              </a:lnSpc>
              <a:spcBef>
                <a:spcPts val="1000"/>
              </a:spcBef>
              <a:spcAft>
                <a:spcPts val="0"/>
              </a:spcAft>
              <a:buClr>
                <a:srgbClr val="558AAB"/>
              </a:buClr>
              <a:buFont typeface="Arial" panose="020B0604020202020204" pitchFamily="34" charset="0"/>
              <a:buChar char="•"/>
            </a:pPr>
            <a:r>
              <a:rPr lang="fr-CA" dirty="0">
                <a:latin typeface="+mn-lt"/>
                <a:ea typeface="Helvetica Neue"/>
                <a:cs typeface="Helvetica Neue"/>
                <a:sym typeface="Helvetica Neue"/>
              </a:rPr>
              <a:t>Inspecter le contenu d'un dépôt</a:t>
            </a:r>
          </a:p>
          <a:p>
            <a:pPr marL="578358" lvl="1" indent="-285750">
              <a:lnSpc>
                <a:spcPct val="70000"/>
              </a:lnSpc>
              <a:spcBef>
                <a:spcPts val="1000"/>
              </a:spcBef>
              <a:spcAft>
                <a:spcPts val="0"/>
              </a:spcAft>
              <a:buClr>
                <a:srgbClr val="558AAB"/>
              </a:buClr>
              <a:buFont typeface="Arial" panose="020B0604020202020204" pitchFamily="34" charset="0"/>
              <a:buChar char="•"/>
            </a:pPr>
            <a:r>
              <a:rPr lang="fr-CA" dirty="0" err="1" smtClean="0">
                <a:latin typeface="+mn-lt"/>
                <a:ea typeface="Helvetica Neue"/>
                <a:cs typeface="Helvetica Neue"/>
                <a:sym typeface="Helvetica Neue"/>
              </a:rPr>
              <a:t>Gitk</a:t>
            </a:r>
            <a:endParaRPr lang="fr-CA" dirty="0" smtClean="0">
              <a:latin typeface="+mn-lt"/>
              <a:ea typeface="Helvetica Neue"/>
              <a:cs typeface="Helvetica Neue"/>
              <a:sym typeface="Helvetica Neue"/>
            </a:endParaRPr>
          </a:p>
          <a:p>
            <a:pPr marL="578358" lvl="1" indent="-285750">
              <a:lnSpc>
                <a:spcPct val="70000"/>
              </a:lnSpc>
              <a:spcBef>
                <a:spcPts val="1000"/>
              </a:spcBef>
              <a:spcAft>
                <a:spcPts val="0"/>
              </a:spcAft>
              <a:buClr>
                <a:srgbClr val="558AAB"/>
              </a:buClr>
              <a:buFont typeface="Arial" panose="020B0604020202020204" pitchFamily="34" charset="0"/>
              <a:buChar char="•"/>
            </a:pPr>
            <a:r>
              <a:rPr lang="fr-CA" dirty="0" smtClean="0">
                <a:latin typeface="+mn-lt"/>
                <a:ea typeface="Helvetica Neue"/>
                <a:cs typeface="Helvetica Neue"/>
                <a:sym typeface="Helvetica Neue"/>
              </a:rPr>
              <a:t>Git </a:t>
            </a:r>
            <a:r>
              <a:rPr lang="fr-CA" dirty="0">
                <a:latin typeface="+mn-lt"/>
                <a:ea typeface="Helvetica Neue"/>
                <a:cs typeface="Helvetica Neue"/>
                <a:sym typeface="Helvetica Neue"/>
              </a:rPr>
              <a:t>Gui</a:t>
            </a:r>
          </a:p>
          <a:p>
            <a:pPr marL="285750" indent="-285750">
              <a:lnSpc>
                <a:spcPct val="70000"/>
              </a:lnSpc>
              <a:spcBef>
                <a:spcPts val="1000"/>
              </a:spcBef>
              <a:spcAft>
                <a:spcPts val="0"/>
              </a:spcAft>
              <a:buClr>
                <a:srgbClr val="558AAB"/>
              </a:buClr>
              <a:buFont typeface="Arial" panose="020B0604020202020204" pitchFamily="34" charset="0"/>
              <a:buChar char="•"/>
            </a:pPr>
            <a:r>
              <a:rPr lang="fr-FR" dirty="0" smtClean="0">
                <a:latin typeface="+mn-lt"/>
                <a:ea typeface="Helvetica Neue"/>
                <a:cs typeface="Helvetica Neue"/>
                <a:sym typeface="Helvetica Neue"/>
              </a:rPr>
              <a:t>Personnalisation</a:t>
            </a:r>
            <a:endParaRPr lang="fr-FR" dirty="0">
              <a:latin typeface="+mn-lt"/>
              <a:ea typeface="Helvetica Neue"/>
              <a:cs typeface="Helvetica Neue"/>
              <a:sym typeface="Helvetica Neue"/>
            </a:endParaRPr>
          </a:p>
          <a:p>
            <a:pPr marL="578358" lvl="1" indent="-285750">
              <a:lnSpc>
                <a:spcPct val="70000"/>
              </a:lnSpc>
              <a:spcBef>
                <a:spcPts val="1000"/>
              </a:spcBef>
              <a:spcAft>
                <a:spcPts val="0"/>
              </a:spcAft>
              <a:buClr>
                <a:srgbClr val="558AAB"/>
              </a:buClr>
              <a:buFont typeface="Arial" panose="020B0604020202020204" pitchFamily="34" charset="0"/>
              <a:buChar char="•"/>
            </a:pPr>
            <a:r>
              <a:rPr lang="fr-FR" dirty="0" smtClean="0">
                <a:latin typeface="+mn-lt"/>
                <a:ea typeface="Helvetica Neue"/>
                <a:cs typeface="Helvetica Neue"/>
                <a:sym typeface="Helvetica Neue"/>
              </a:rPr>
              <a:t>Les </a:t>
            </a:r>
            <a:r>
              <a:rPr lang="fr-FR" dirty="0" err="1" smtClean="0">
                <a:latin typeface="+mn-lt"/>
                <a:ea typeface="Helvetica Neue"/>
                <a:cs typeface="Helvetica Neue"/>
                <a:sym typeface="Helvetica Neue"/>
              </a:rPr>
              <a:t>hooks</a:t>
            </a:r>
            <a:endParaRPr lang="fr-FR" dirty="0">
              <a:latin typeface="+mn-lt"/>
              <a:ea typeface="Helvetica Neue"/>
              <a:cs typeface="Helvetica Neue"/>
              <a:sym typeface="Helvetica Neue"/>
            </a:endParaRPr>
          </a:p>
          <a:p>
            <a:pPr marL="578358" lvl="1" indent="-285750">
              <a:lnSpc>
                <a:spcPct val="70000"/>
              </a:lnSpc>
              <a:spcBef>
                <a:spcPts val="1000"/>
              </a:spcBef>
              <a:spcAft>
                <a:spcPts val="0"/>
              </a:spcAft>
              <a:buClr>
                <a:srgbClr val="558AAB"/>
              </a:buClr>
              <a:buFont typeface="Arial" panose="020B0604020202020204" pitchFamily="34" charset="0"/>
              <a:buChar char="•"/>
            </a:pPr>
            <a:r>
              <a:rPr lang="fr-FR" dirty="0" smtClean="0">
                <a:latin typeface="+mn-lt"/>
                <a:ea typeface="Helvetica Neue"/>
                <a:cs typeface="Helvetica Neue"/>
                <a:sym typeface="Helvetica Neue"/>
              </a:rPr>
              <a:t>Définir </a:t>
            </a:r>
            <a:r>
              <a:rPr lang="fr-FR" dirty="0">
                <a:latin typeface="+mn-lt"/>
                <a:ea typeface="Helvetica Neue"/>
                <a:cs typeface="Helvetica Neue"/>
                <a:sym typeface="Helvetica Neue"/>
              </a:rPr>
              <a:t>un gabarit de messages de commit</a:t>
            </a:r>
          </a:p>
          <a:p>
            <a:pPr marL="578358" lvl="1" indent="-285750">
              <a:lnSpc>
                <a:spcPct val="70000"/>
              </a:lnSpc>
              <a:spcBef>
                <a:spcPts val="1000"/>
              </a:spcBef>
              <a:spcAft>
                <a:spcPts val="0"/>
              </a:spcAft>
              <a:buClr>
                <a:srgbClr val="558AAB"/>
              </a:buClr>
              <a:buFont typeface="Arial" panose="020B0604020202020204" pitchFamily="34" charset="0"/>
              <a:buChar char="•"/>
            </a:pPr>
            <a:r>
              <a:rPr lang="fr-FR" dirty="0" smtClean="0">
                <a:latin typeface="+mn-lt"/>
                <a:ea typeface="Helvetica Neue"/>
                <a:cs typeface="Helvetica Neue"/>
                <a:sym typeface="Helvetica Neue"/>
              </a:rPr>
              <a:t>Envoyer </a:t>
            </a:r>
            <a:r>
              <a:rPr lang="fr-FR" dirty="0">
                <a:latin typeface="+mn-lt"/>
                <a:ea typeface="Helvetica Neue"/>
                <a:cs typeface="Helvetica Neue"/>
                <a:sym typeface="Helvetica Neue"/>
              </a:rPr>
              <a:t>des courriels </a:t>
            </a:r>
            <a:r>
              <a:rPr lang="fr-FR" dirty="0" smtClean="0">
                <a:latin typeface="+mn-lt"/>
                <a:ea typeface="Helvetica Neue"/>
                <a:cs typeface="Helvetica Neue"/>
                <a:sym typeface="Helvetica Neue"/>
              </a:rPr>
              <a:t>automatiquement</a:t>
            </a:r>
          </a:p>
          <a:p>
            <a:pPr marL="285750" indent="-285750">
              <a:lnSpc>
                <a:spcPct val="70000"/>
              </a:lnSpc>
              <a:spcBef>
                <a:spcPts val="1000"/>
              </a:spcBef>
              <a:spcAft>
                <a:spcPts val="0"/>
              </a:spcAft>
              <a:buClr>
                <a:srgbClr val="558AAB"/>
              </a:buClr>
              <a:buFont typeface="Arial" panose="020B0604020202020204" pitchFamily="34" charset="0"/>
              <a:buChar char="•"/>
            </a:pPr>
            <a:r>
              <a:rPr lang="fr-FR" dirty="0">
                <a:latin typeface="+mn-lt"/>
                <a:ea typeface="Helvetica Neue"/>
                <a:cs typeface="Helvetica Neue"/>
                <a:sym typeface="Helvetica Neue"/>
              </a:rPr>
              <a:t>Remanier l'historique</a:t>
            </a:r>
          </a:p>
          <a:p>
            <a:pPr marL="578358" lvl="1" indent="-285750">
              <a:lnSpc>
                <a:spcPct val="70000"/>
              </a:lnSpc>
              <a:spcBef>
                <a:spcPts val="1000"/>
              </a:spcBef>
              <a:spcAft>
                <a:spcPts val="0"/>
              </a:spcAft>
              <a:buClr>
                <a:srgbClr val="558AAB"/>
              </a:buClr>
              <a:buFont typeface="Arial" panose="020B0604020202020204" pitchFamily="34" charset="0"/>
              <a:buChar char="•"/>
            </a:pPr>
            <a:r>
              <a:rPr lang="fr-FR" dirty="0" smtClean="0">
                <a:latin typeface="+mn-lt"/>
                <a:ea typeface="Helvetica Neue"/>
                <a:cs typeface="Helvetica Neue"/>
                <a:sym typeface="Helvetica Neue"/>
              </a:rPr>
              <a:t>Afficher l’historique</a:t>
            </a:r>
          </a:p>
          <a:p>
            <a:pPr marL="578358" lvl="1" indent="-285750">
              <a:lnSpc>
                <a:spcPct val="70000"/>
              </a:lnSpc>
              <a:spcBef>
                <a:spcPts val="1000"/>
              </a:spcBef>
              <a:spcAft>
                <a:spcPts val="0"/>
              </a:spcAft>
              <a:buClr>
                <a:srgbClr val="558AAB"/>
              </a:buClr>
              <a:buFont typeface="Arial" panose="020B0604020202020204" pitchFamily="34" charset="0"/>
              <a:buChar char="•"/>
            </a:pPr>
            <a:r>
              <a:rPr lang="fr-FR" dirty="0" smtClean="0">
                <a:latin typeface="+mn-lt"/>
                <a:ea typeface="Helvetica Neue"/>
                <a:cs typeface="Helvetica Neue"/>
                <a:sym typeface="Helvetica Neue"/>
              </a:rPr>
              <a:t>Modifier l’historique</a:t>
            </a:r>
            <a:endParaRPr lang="fr-FR" dirty="0">
              <a:latin typeface="+mn-lt"/>
              <a:ea typeface="Helvetica Neue"/>
              <a:cs typeface="Helvetica Neue"/>
              <a:sym typeface="Helvetica Neue"/>
            </a:endParaRPr>
          </a:p>
        </p:txBody>
      </p:sp>
    </p:spTree>
    <p:extLst>
      <p:ext uri="{BB962C8B-B14F-4D97-AF65-F5344CB8AC3E}">
        <p14:creationId xmlns:p14="http://schemas.microsoft.com/office/powerpoint/2010/main" val="370562483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6" y="957943"/>
            <a:ext cx="12068293" cy="5221184"/>
          </a:xfrm>
        </p:spPr>
        <p:txBody>
          <a:bodyPr>
            <a:noAutofit/>
          </a:bodyPr>
          <a:lstStyle/>
          <a:p>
            <a:pPr marL="635013" lvl="1" indent="-342900">
              <a:buClr>
                <a:srgbClr val="558AAB"/>
              </a:buClr>
              <a:buFont typeface="Arial" panose="020B0604020202020204" pitchFamily="34" charset="0"/>
              <a:buChar char="•"/>
            </a:pPr>
            <a:r>
              <a:rPr lang="fr-CA" dirty="0" smtClean="0">
                <a:ea typeface="Helvetica Neue"/>
                <a:cs typeface="Helvetica Neue"/>
                <a:sym typeface="Helvetica Neue"/>
              </a:rPr>
              <a:t>Git/La synchronisation</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Chaque développeur a sa propre copie du dépôt incluant son historique</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Vous partagez une série de validation (commit)</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Git vous permet de partager des branches entières entre référentiels</a:t>
            </a:r>
          </a:p>
          <a:p>
            <a:pPr marL="657873" lvl="3" indent="0">
              <a:buClr>
                <a:srgbClr val="558AAB"/>
              </a:buClr>
              <a:buNone/>
            </a:pPr>
            <a:endParaRPr lang="fr-CA" dirty="0" smtClean="0">
              <a:ea typeface="Helvetica Neue"/>
              <a:cs typeface="Helvetica Neue"/>
              <a:sym typeface="Helvetica Neue"/>
            </a:endParaRPr>
          </a:p>
          <a:p>
            <a:pPr marL="817893" lvl="2" indent="-342900">
              <a:buClr>
                <a:srgbClr val="558AAB"/>
              </a:buClr>
              <a:buFont typeface="Arial" panose="020B0604020202020204" pitchFamily="34" charset="0"/>
              <a:buChar char="•"/>
            </a:pPr>
            <a:endParaRPr lang="fr-CA" dirty="0" smtClean="0">
              <a:ea typeface="Helvetica Neue"/>
              <a:cs typeface="Helvetica Neue"/>
              <a:sym typeface="Helvetica Neue"/>
            </a:endParaRPr>
          </a:p>
          <a:p>
            <a:pPr marL="817893" lvl="2" indent="-342900">
              <a:buClr>
                <a:srgbClr val="558AAB"/>
              </a:buClr>
              <a:buFont typeface="Arial" panose="020B0604020202020204" pitchFamily="34" charset="0"/>
              <a:buChar char="•"/>
            </a:pPr>
            <a:endParaRPr lang="fr-CA" dirty="0" smtClean="0">
              <a:ea typeface="Helvetica Neue"/>
              <a:cs typeface="Helvetica Neue"/>
              <a:sym typeface="Helvetica Neue"/>
            </a:endParaRPr>
          </a:p>
          <a:p>
            <a:pPr marL="1008065" lvl="5" indent="0">
              <a:buClr>
                <a:schemeClr val="accent2"/>
              </a:buClr>
              <a:buNone/>
            </a:pPr>
            <a:endParaRPr lang="fr-CA" sz="2400" dirty="0"/>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70</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424668391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6" y="957943"/>
            <a:ext cx="12068293" cy="5221184"/>
          </a:xfrm>
        </p:spPr>
        <p:txBody>
          <a:bodyPr>
            <a:noAutofit/>
          </a:bodyPr>
          <a:lstStyle/>
          <a:p>
            <a:pPr marL="635013" lvl="1" indent="-342900">
              <a:buClr>
                <a:srgbClr val="558AAB"/>
              </a:buClr>
              <a:buFont typeface="Arial" panose="020B0604020202020204" pitchFamily="34" charset="0"/>
              <a:buChar char="•"/>
            </a:pPr>
            <a:r>
              <a:rPr lang="fr-CA" dirty="0">
                <a:ea typeface="Helvetica Neue"/>
                <a:cs typeface="Helvetica Neue"/>
                <a:sym typeface="Helvetica Neue"/>
              </a:rPr>
              <a:t>Git/La synchronisation</a:t>
            </a:r>
          </a:p>
          <a:p>
            <a:pPr marL="817893" lvl="2" indent="-342900">
              <a:buClr>
                <a:srgbClr val="558AAB"/>
              </a:buClr>
              <a:buFont typeface="Arial" panose="020B0604020202020204" pitchFamily="34" charset="0"/>
              <a:buChar char="•"/>
            </a:pPr>
            <a:r>
              <a:rPr lang="en-CA" dirty="0" smtClean="0">
                <a:ea typeface="Helvetica Neue"/>
                <a:cs typeface="Helvetica Neue"/>
                <a:sym typeface="Helvetica Neue"/>
              </a:rPr>
              <a:t>$ </a:t>
            </a:r>
            <a:r>
              <a:rPr lang="en-CA" dirty="0">
                <a:ea typeface="Helvetica Neue"/>
                <a:cs typeface="Helvetica Neue"/>
                <a:sym typeface="Helvetica Neue"/>
              </a:rPr>
              <a:t>git </a:t>
            </a:r>
            <a:r>
              <a:rPr lang="en-CA" dirty="0" smtClean="0">
                <a:ea typeface="Helvetica Neue"/>
                <a:cs typeface="Helvetica Neue"/>
                <a:sym typeface="Helvetica Neue"/>
              </a:rPr>
              <a:t>remote</a:t>
            </a:r>
          </a:p>
          <a:p>
            <a:pPr marL="817893" lvl="2" indent="-342900">
              <a:buClr>
                <a:srgbClr val="558AAB"/>
              </a:buClr>
              <a:buFont typeface="Arial" panose="020B0604020202020204" pitchFamily="34" charset="0"/>
              <a:buChar char="•"/>
            </a:pPr>
            <a:r>
              <a:rPr lang="fr-FR" dirty="0" smtClean="0">
                <a:ea typeface="Helvetica Neue"/>
                <a:cs typeface="Helvetica Neue"/>
                <a:sym typeface="Helvetica Neue"/>
              </a:rPr>
              <a:t>Vous </a:t>
            </a:r>
            <a:r>
              <a:rPr lang="fr-FR" dirty="0">
                <a:ea typeface="Helvetica Neue"/>
                <a:cs typeface="Helvetica Neue"/>
                <a:sym typeface="Helvetica Neue"/>
              </a:rPr>
              <a:t>permet de créer, afficher et supprimer des connexions à d'autres référentiels</a:t>
            </a:r>
            <a:endParaRPr lang="en-CA" dirty="0">
              <a:ea typeface="Helvetica Neue"/>
              <a:cs typeface="Helvetica Neue"/>
              <a:sym typeface="Helvetica Neue"/>
            </a:endParaRPr>
          </a:p>
          <a:p>
            <a:pPr marL="817893" lvl="2" indent="-342900">
              <a:buClr>
                <a:srgbClr val="558AAB"/>
              </a:buClr>
              <a:buFont typeface="Arial" panose="020B0604020202020204" pitchFamily="34" charset="0"/>
              <a:buChar char="•"/>
            </a:pPr>
            <a:r>
              <a:rPr lang="fr-FR" dirty="0" smtClean="0">
                <a:ea typeface="Helvetica Neue"/>
                <a:cs typeface="Helvetica Neue"/>
                <a:sym typeface="Helvetica Neue"/>
              </a:rPr>
              <a:t>Les </a:t>
            </a:r>
            <a:r>
              <a:rPr lang="fr-FR" dirty="0">
                <a:ea typeface="Helvetica Neue"/>
                <a:cs typeface="Helvetica Neue"/>
                <a:sym typeface="Helvetica Neue"/>
              </a:rPr>
              <a:t>connexions </a:t>
            </a:r>
            <a:r>
              <a:rPr lang="fr-FR" dirty="0" smtClean="0">
                <a:ea typeface="Helvetica Neue"/>
                <a:cs typeface="Helvetica Neue"/>
                <a:sym typeface="Helvetica Neue"/>
              </a:rPr>
              <a:t>sont plus comme des signets </a:t>
            </a:r>
            <a:r>
              <a:rPr lang="fr-FR" dirty="0">
                <a:ea typeface="Helvetica Neue"/>
                <a:cs typeface="Helvetica Neue"/>
                <a:sym typeface="Helvetica Neue"/>
              </a:rPr>
              <a:t>plutôt que des liens directs vers d'autres </a:t>
            </a:r>
            <a:r>
              <a:rPr lang="fr-FR" dirty="0" smtClean="0">
                <a:ea typeface="Helvetica Neue"/>
                <a:cs typeface="Helvetica Neue"/>
                <a:sym typeface="Helvetica Neue"/>
              </a:rPr>
              <a:t>référentiels</a:t>
            </a:r>
          </a:p>
          <a:p>
            <a:pPr marL="817893" lvl="2" indent="-342900">
              <a:buClr>
                <a:srgbClr val="558AAB"/>
              </a:buClr>
              <a:buFont typeface="Arial" panose="020B0604020202020204" pitchFamily="34" charset="0"/>
              <a:buChar char="•"/>
            </a:pPr>
            <a:r>
              <a:rPr lang="fr-FR" dirty="0" smtClean="0">
                <a:ea typeface="Helvetica Neue"/>
                <a:cs typeface="Helvetica Neue"/>
                <a:sym typeface="Helvetica Neue"/>
              </a:rPr>
              <a:t>Ils sont des noms qui peuvent être utilisés pour référer des URL</a:t>
            </a:r>
          </a:p>
          <a:p>
            <a:pPr marL="817893" lvl="2" indent="-342900">
              <a:buClr>
                <a:srgbClr val="558AAB"/>
              </a:buClr>
              <a:buFont typeface="Arial" panose="020B0604020202020204" pitchFamily="34" charset="0"/>
              <a:buChar char="•"/>
            </a:pPr>
            <a:endParaRPr lang="fr-FR" dirty="0" smtClean="0">
              <a:ea typeface="Helvetica Neue"/>
              <a:cs typeface="Helvetica Neue"/>
              <a:sym typeface="Helvetica Neue"/>
            </a:endParaRP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71</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151096405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724049" y="2770902"/>
            <a:ext cx="5315946" cy="3449789"/>
          </a:xfrm>
          <a:prstGeom prst="rect">
            <a:avLst/>
          </a:prstGeom>
        </p:spPr>
      </p:pic>
      <p:sp>
        <p:nvSpPr>
          <p:cNvPr id="8" name="Content Placeholder 7"/>
          <p:cNvSpPr>
            <a:spLocks noGrp="1"/>
          </p:cNvSpPr>
          <p:nvPr>
            <p:ph sz="half" idx="1"/>
          </p:nvPr>
        </p:nvSpPr>
        <p:spPr>
          <a:xfrm>
            <a:off x="123706" y="957943"/>
            <a:ext cx="12068293" cy="5221184"/>
          </a:xfrm>
        </p:spPr>
        <p:txBody>
          <a:bodyPr>
            <a:noAutofit/>
          </a:bodyPr>
          <a:lstStyle/>
          <a:p>
            <a:pPr marL="635013" lvl="1" indent="-342900">
              <a:buClr>
                <a:srgbClr val="558AAB"/>
              </a:buClr>
              <a:buFont typeface="Arial" panose="020B0604020202020204" pitchFamily="34" charset="0"/>
              <a:buChar char="•"/>
            </a:pPr>
            <a:r>
              <a:rPr lang="fr-CA" dirty="0" smtClean="0">
                <a:ea typeface="Helvetica Neue"/>
                <a:cs typeface="Helvetica Neue"/>
                <a:sym typeface="Helvetica Neue"/>
              </a:rPr>
              <a:t>Git/La synchronisation</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 git </a:t>
            </a:r>
            <a:r>
              <a:rPr lang="fr-CA" dirty="0" err="1" smtClean="0">
                <a:ea typeface="Helvetica Neue"/>
                <a:cs typeface="Helvetica Neue"/>
                <a:sym typeface="Helvetica Neue"/>
              </a:rPr>
              <a:t>remote</a:t>
            </a:r>
            <a:r>
              <a:rPr lang="fr-CA" dirty="0" smtClean="0">
                <a:ea typeface="Helvetica Neue"/>
                <a:cs typeface="Helvetica Neue"/>
                <a:sym typeface="Helvetica Neue"/>
              </a:rPr>
              <a:t> </a:t>
            </a:r>
          </a:p>
          <a:p>
            <a:pPr marL="1000773" lvl="3" indent="-342900">
              <a:buClr>
                <a:srgbClr val="558AAB"/>
              </a:buClr>
              <a:buFont typeface="Arial" panose="020B0604020202020204" pitchFamily="34" charset="0"/>
              <a:buChar char="•"/>
            </a:pPr>
            <a:r>
              <a:rPr lang="fr-CA" dirty="0" smtClean="0">
                <a:ea typeface="Helvetica Neue"/>
                <a:cs typeface="Helvetica Neue"/>
                <a:sym typeface="Helvetica Neue"/>
              </a:rPr>
              <a:t>Deux connections disponibles à partir de votre dépôt</a:t>
            </a:r>
          </a:p>
          <a:p>
            <a:pPr marL="1183653" lvl="4" indent="-342900">
              <a:buClr>
                <a:srgbClr val="558AAB"/>
              </a:buClr>
              <a:buFont typeface="Arial" panose="020B0604020202020204" pitchFamily="34" charset="0"/>
              <a:buChar char="•"/>
            </a:pPr>
            <a:r>
              <a:rPr lang="fr-CA" dirty="0" smtClean="0">
                <a:ea typeface="Helvetica Neue"/>
                <a:cs typeface="Helvetica Neue"/>
                <a:sym typeface="Helvetica Neue"/>
              </a:rPr>
              <a:t>Dépôt central et le dépôt d’un autre développeur</a:t>
            </a:r>
          </a:p>
          <a:p>
            <a:pPr marL="1183653" lvl="4" indent="-342900">
              <a:buClr>
                <a:srgbClr val="558AAB"/>
              </a:buClr>
              <a:buFont typeface="Arial" panose="020B0604020202020204" pitchFamily="34" charset="0"/>
              <a:buChar char="•"/>
            </a:pPr>
            <a:r>
              <a:rPr lang="fr-CA" dirty="0" smtClean="0">
                <a:ea typeface="Helvetica Neue"/>
                <a:cs typeface="Helvetica Neue"/>
                <a:sym typeface="Helvetica Neue"/>
              </a:rPr>
              <a:t>Au lieu d’un référencement par URL vous pouvez utiliser leur raccourci </a:t>
            </a: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72</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278186887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6" y="957943"/>
            <a:ext cx="12068293" cy="5221184"/>
          </a:xfrm>
        </p:spPr>
        <p:txBody>
          <a:bodyPr>
            <a:noAutofit/>
          </a:bodyPr>
          <a:lstStyle/>
          <a:p>
            <a:pPr marL="635013" lvl="1" indent="-342900">
              <a:buClr>
                <a:srgbClr val="558AAB"/>
              </a:buClr>
              <a:buFont typeface="Arial" panose="020B0604020202020204" pitchFamily="34" charset="0"/>
              <a:buChar char="•"/>
            </a:pPr>
            <a:r>
              <a:rPr lang="fr-CA" dirty="0" smtClean="0">
                <a:ea typeface="Helvetica Neue"/>
                <a:cs typeface="Helvetica Neue"/>
                <a:sym typeface="Helvetica Neue"/>
              </a:rPr>
              <a:t>Git/La synchronisation</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 git </a:t>
            </a:r>
            <a:r>
              <a:rPr lang="fr-CA" dirty="0" err="1" smtClean="0">
                <a:ea typeface="Helvetica Neue"/>
                <a:cs typeface="Helvetica Neue"/>
                <a:sym typeface="Helvetica Neue"/>
              </a:rPr>
              <a:t>remote</a:t>
            </a:r>
            <a:r>
              <a:rPr lang="fr-CA" dirty="0" smtClean="0">
                <a:ea typeface="Helvetica Neue"/>
                <a:cs typeface="Helvetica Neue"/>
                <a:sym typeface="Helvetica Neue"/>
              </a:rPr>
              <a:t> </a:t>
            </a:r>
          </a:p>
          <a:p>
            <a:pPr marL="1000773" lvl="3" indent="-342900">
              <a:buClr>
                <a:srgbClr val="558AAB"/>
              </a:buClr>
              <a:buFont typeface="Arial" panose="020B0604020202020204" pitchFamily="34" charset="0"/>
              <a:buChar char="•"/>
            </a:pPr>
            <a:r>
              <a:rPr lang="fr-CA" dirty="0" smtClean="0">
                <a:ea typeface="Helvetica Neue"/>
                <a:cs typeface="Helvetica Neue"/>
                <a:sym typeface="Helvetica Neue"/>
              </a:rPr>
              <a:t>Affiche les </a:t>
            </a:r>
            <a:r>
              <a:rPr lang="fr-CA" dirty="0">
                <a:ea typeface="Helvetica Neue"/>
                <a:cs typeface="Helvetica Neue"/>
                <a:sym typeface="Helvetica Neue"/>
              </a:rPr>
              <a:t>connexions à distance que vous avez </a:t>
            </a:r>
            <a:r>
              <a:rPr lang="fr-CA" dirty="0" smtClean="0">
                <a:ea typeface="Helvetica Neue"/>
                <a:cs typeface="Helvetica Neue"/>
                <a:sym typeface="Helvetica Neue"/>
              </a:rPr>
              <a:t>vers d'autres référentiels</a:t>
            </a:r>
          </a:p>
          <a:p>
            <a:pPr marL="817893" lvl="2" indent="-342900">
              <a:buClr>
                <a:srgbClr val="558AAB"/>
              </a:buClr>
              <a:buFont typeface="Arial" panose="020B0604020202020204" pitchFamily="34" charset="0"/>
              <a:buChar char="•"/>
            </a:pPr>
            <a:r>
              <a:rPr lang="fr-CA" dirty="0">
                <a:ea typeface="Helvetica Neue"/>
                <a:cs typeface="Helvetica Neue"/>
                <a:sym typeface="Helvetica Neue"/>
              </a:rPr>
              <a:t>$ git </a:t>
            </a:r>
            <a:r>
              <a:rPr lang="fr-CA" dirty="0" err="1">
                <a:ea typeface="Helvetica Neue"/>
                <a:cs typeface="Helvetica Neue"/>
                <a:sym typeface="Helvetica Neue"/>
              </a:rPr>
              <a:t>remote</a:t>
            </a:r>
            <a:r>
              <a:rPr lang="fr-CA" dirty="0">
                <a:ea typeface="Helvetica Neue"/>
                <a:cs typeface="Helvetica Neue"/>
                <a:sym typeface="Helvetica Neue"/>
              </a:rPr>
              <a:t> </a:t>
            </a:r>
            <a:r>
              <a:rPr lang="fr-CA" dirty="0" smtClean="0">
                <a:ea typeface="Helvetica Neue"/>
                <a:cs typeface="Helvetica Neue"/>
                <a:sym typeface="Helvetica Neue"/>
              </a:rPr>
              <a:t>–v</a:t>
            </a:r>
          </a:p>
          <a:p>
            <a:pPr marL="1000773" lvl="3" indent="-342900">
              <a:buClr>
                <a:srgbClr val="558AAB"/>
              </a:buClr>
              <a:buFont typeface="Arial" panose="020B0604020202020204" pitchFamily="34" charset="0"/>
              <a:buChar char="•"/>
            </a:pPr>
            <a:r>
              <a:rPr lang="fr-FR" dirty="0"/>
              <a:t>Identique à la commande </a:t>
            </a:r>
            <a:r>
              <a:rPr lang="fr-FR" dirty="0" smtClean="0"/>
              <a:t>ci-dessus mais comprend l'URL </a:t>
            </a:r>
            <a:r>
              <a:rPr lang="fr-FR" dirty="0"/>
              <a:t>de chaque </a:t>
            </a:r>
            <a:r>
              <a:rPr lang="fr-FR" dirty="0" smtClean="0"/>
              <a:t>connexion</a:t>
            </a:r>
            <a:endParaRPr lang="fr-CA" dirty="0">
              <a:ea typeface="Helvetica Neue"/>
              <a:cs typeface="Helvetica Neue"/>
              <a:sym typeface="Helvetica Neue"/>
            </a:endParaRP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 </a:t>
            </a:r>
            <a:r>
              <a:rPr lang="en-CA" dirty="0">
                <a:ea typeface="Helvetica Neue"/>
                <a:cs typeface="Helvetica Neue"/>
                <a:sym typeface="Helvetica Neue"/>
              </a:rPr>
              <a:t>git remote add </a:t>
            </a:r>
            <a:r>
              <a:rPr lang="en-CA" dirty="0" smtClean="0">
                <a:ea typeface="Helvetica Neue"/>
                <a:cs typeface="Helvetica Neue"/>
                <a:sym typeface="Helvetica Neue"/>
              </a:rPr>
              <a:t>&lt;nom&gt; </a:t>
            </a:r>
            <a:r>
              <a:rPr lang="en-CA" dirty="0">
                <a:ea typeface="Helvetica Neue"/>
                <a:cs typeface="Helvetica Neue"/>
                <a:sym typeface="Helvetica Neue"/>
              </a:rPr>
              <a:t>&lt;</a:t>
            </a:r>
            <a:r>
              <a:rPr lang="en-CA" dirty="0" err="1">
                <a:ea typeface="Helvetica Neue"/>
                <a:cs typeface="Helvetica Neue"/>
                <a:sym typeface="Helvetica Neue"/>
              </a:rPr>
              <a:t>url</a:t>
            </a:r>
            <a:r>
              <a:rPr lang="en-CA" dirty="0" smtClean="0">
                <a:ea typeface="Helvetica Neue"/>
                <a:cs typeface="Helvetica Neue"/>
                <a:sym typeface="Helvetica Neue"/>
              </a:rPr>
              <a:t>&gt;</a:t>
            </a:r>
          </a:p>
          <a:p>
            <a:pPr marL="1000773" lvl="3" indent="-342900">
              <a:buClr>
                <a:srgbClr val="558AAB"/>
              </a:buClr>
              <a:buFont typeface="Arial" panose="020B0604020202020204" pitchFamily="34" charset="0"/>
              <a:buChar char="•"/>
            </a:pPr>
            <a:r>
              <a:rPr lang="fr-CA" dirty="0" smtClean="0">
                <a:ea typeface="Helvetica Neue"/>
                <a:cs typeface="Helvetica Neue"/>
                <a:sym typeface="Helvetica Neue"/>
              </a:rPr>
              <a:t>Créer </a:t>
            </a:r>
            <a:r>
              <a:rPr lang="fr-CA" dirty="0">
                <a:ea typeface="Helvetica Neue"/>
                <a:cs typeface="Helvetica Neue"/>
                <a:sym typeface="Helvetica Neue"/>
              </a:rPr>
              <a:t>une nouvelle connexion à un dépôt </a:t>
            </a:r>
            <a:r>
              <a:rPr lang="fr-CA" dirty="0" smtClean="0">
                <a:ea typeface="Helvetica Neue"/>
                <a:cs typeface="Helvetica Neue"/>
                <a:sym typeface="Helvetica Neue"/>
              </a:rPr>
              <a:t>distant</a:t>
            </a:r>
          </a:p>
          <a:p>
            <a:pPr marL="1000773" lvl="3" indent="-342900">
              <a:buClr>
                <a:srgbClr val="558AAB"/>
              </a:buClr>
              <a:buFont typeface="Arial" panose="020B0604020202020204" pitchFamily="34" charset="0"/>
              <a:buChar char="•"/>
            </a:pPr>
            <a:r>
              <a:rPr lang="fr-CA" dirty="0" smtClean="0">
                <a:ea typeface="Helvetica Neue"/>
                <a:cs typeface="Helvetica Neue"/>
                <a:sym typeface="Helvetica Neue"/>
              </a:rPr>
              <a:t>Utiliser le &lt;nom</a:t>
            </a:r>
            <a:r>
              <a:rPr lang="fr-CA" dirty="0">
                <a:ea typeface="Helvetica Neue"/>
                <a:cs typeface="Helvetica Neue"/>
                <a:sym typeface="Helvetica Neue"/>
              </a:rPr>
              <a:t>&gt; comme un </a:t>
            </a:r>
            <a:r>
              <a:rPr lang="fr-CA" dirty="0" smtClean="0">
                <a:ea typeface="Helvetica Neue"/>
                <a:cs typeface="Helvetica Neue"/>
                <a:sym typeface="Helvetica Neue"/>
              </a:rPr>
              <a:t>raccourci</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 git </a:t>
            </a:r>
            <a:r>
              <a:rPr lang="fr-CA" dirty="0" err="1" smtClean="0">
                <a:ea typeface="Helvetica Neue"/>
                <a:cs typeface="Helvetica Neue"/>
                <a:sym typeface="Helvetica Neue"/>
              </a:rPr>
              <a:t>remote</a:t>
            </a:r>
            <a:r>
              <a:rPr lang="fr-CA" dirty="0" smtClean="0">
                <a:ea typeface="Helvetica Neue"/>
                <a:cs typeface="Helvetica Neue"/>
                <a:sym typeface="Helvetica Neue"/>
              </a:rPr>
              <a:t> </a:t>
            </a:r>
            <a:r>
              <a:rPr lang="fr-CA" dirty="0" err="1" smtClean="0">
                <a:ea typeface="Helvetica Neue"/>
                <a:cs typeface="Helvetica Neue"/>
                <a:sym typeface="Helvetica Neue"/>
              </a:rPr>
              <a:t>rm</a:t>
            </a:r>
            <a:r>
              <a:rPr lang="fr-CA" dirty="0" smtClean="0">
                <a:ea typeface="Helvetica Neue"/>
                <a:cs typeface="Helvetica Neue"/>
                <a:sym typeface="Helvetica Neue"/>
              </a:rPr>
              <a:t> </a:t>
            </a:r>
          </a:p>
          <a:p>
            <a:pPr marL="1000773" lvl="3" indent="-342900">
              <a:buClr>
                <a:srgbClr val="558AAB"/>
              </a:buClr>
              <a:buFont typeface="Arial" panose="020B0604020202020204" pitchFamily="34" charset="0"/>
              <a:buChar char="•"/>
            </a:pPr>
            <a:r>
              <a:rPr lang="fr-CA" dirty="0">
                <a:ea typeface="Helvetica Neue"/>
                <a:cs typeface="Helvetica Neue"/>
                <a:sym typeface="Helvetica Neue"/>
              </a:rPr>
              <a:t>Retirez la connexion au référentiel distant appelé &lt;nom</a:t>
            </a:r>
            <a:r>
              <a:rPr lang="fr-CA" dirty="0" smtClean="0">
                <a:ea typeface="Helvetica Neue"/>
                <a:cs typeface="Helvetica Neue"/>
                <a:sym typeface="Helvetica Neue"/>
              </a:rPr>
              <a:t>&gt;</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 </a:t>
            </a:r>
            <a:r>
              <a:rPr lang="en-CA" dirty="0">
                <a:ea typeface="Helvetica Neue"/>
                <a:cs typeface="Helvetica Neue"/>
                <a:sym typeface="Helvetica Neue"/>
              </a:rPr>
              <a:t>git remote rename &lt;old-name&gt; &lt;new-name</a:t>
            </a:r>
            <a:r>
              <a:rPr lang="en-CA" dirty="0" smtClean="0">
                <a:ea typeface="Helvetica Neue"/>
                <a:cs typeface="Helvetica Neue"/>
                <a:sym typeface="Helvetica Neue"/>
              </a:rPr>
              <a:t>&gt;</a:t>
            </a:r>
          </a:p>
          <a:p>
            <a:pPr marL="1000773" lvl="3" indent="-342900">
              <a:buClr>
                <a:srgbClr val="558AAB"/>
              </a:buClr>
              <a:buFont typeface="Arial" panose="020B0604020202020204" pitchFamily="34" charset="0"/>
              <a:buChar char="•"/>
            </a:pPr>
            <a:r>
              <a:rPr lang="fr-CA" dirty="0">
                <a:ea typeface="Helvetica Neue"/>
                <a:cs typeface="Helvetica Neue"/>
                <a:sym typeface="Helvetica Neue"/>
              </a:rPr>
              <a:t>Renommer une connexion à </a:t>
            </a:r>
            <a:r>
              <a:rPr lang="fr-CA" dirty="0" smtClean="0">
                <a:ea typeface="Helvetica Neue"/>
                <a:cs typeface="Helvetica Neue"/>
                <a:sym typeface="Helvetica Neue"/>
              </a:rPr>
              <a:t>distance</a:t>
            </a: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73</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217009050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6" y="957943"/>
            <a:ext cx="12068293" cy="5221184"/>
          </a:xfrm>
        </p:spPr>
        <p:txBody>
          <a:bodyPr>
            <a:noAutofit/>
          </a:bodyPr>
          <a:lstStyle/>
          <a:p>
            <a:pPr marL="635013" lvl="1" indent="-342900">
              <a:buClr>
                <a:srgbClr val="558AAB"/>
              </a:buClr>
              <a:buFont typeface="Arial" panose="020B0604020202020204" pitchFamily="34" charset="0"/>
              <a:buChar char="•"/>
            </a:pPr>
            <a:r>
              <a:rPr lang="fr-CA" dirty="0">
                <a:ea typeface="Helvetica Neue"/>
                <a:cs typeface="Helvetica Neue"/>
                <a:sym typeface="Helvetica Neue"/>
              </a:rPr>
              <a:t>Git/La </a:t>
            </a:r>
            <a:r>
              <a:rPr lang="fr-CA" dirty="0" smtClean="0">
                <a:ea typeface="Helvetica Neue"/>
                <a:cs typeface="Helvetica Neue"/>
                <a:sym typeface="Helvetica Neue"/>
              </a:rPr>
              <a:t>synchronisation</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Sommaire</a:t>
            </a:r>
          </a:p>
          <a:p>
            <a:pPr marL="817893" lvl="2" indent="-342900">
              <a:buClr>
                <a:srgbClr val="558AAB"/>
              </a:buClr>
              <a:buFont typeface="Arial" panose="020B0604020202020204" pitchFamily="34" charset="0"/>
              <a:buChar char="•"/>
            </a:pPr>
            <a:r>
              <a:rPr lang="fr-CA" dirty="0" smtClean="0"/>
              <a:t>Git offre </a:t>
            </a:r>
            <a:r>
              <a:rPr lang="fr-CA" dirty="0"/>
              <a:t>à chaque développeur un environnement de </a:t>
            </a:r>
            <a:r>
              <a:rPr lang="fr-CA" dirty="0" smtClean="0"/>
              <a:t>développement entièrement isolé</a:t>
            </a:r>
          </a:p>
          <a:p>
            <a:pPr marL="817893" lvl="2" indent="-342900">
              <a:buClr>
                <a:srgbClr val="558AAB"/>
              </a:buClr>
              <a:buFont typeface="Arial" panose="020B0604020202020204" pitchFamily="34" charset="0"/>
              <a:buChar char="•"/>
            </a:pPr>
            <a:r>
              <a:rPr lang="fr-CA" dirty="0" smtClean="0"/>
              <a:t>L'information n’est </a:t>
            </a:r>
            <a:r>
              <a:rPr lang="fr-CA" dirty="0"/>
              <a:t>pas transmise automatiquement dans les deux sens entre des </a:t>
            </a:r>
            <a:r>
              <a:rPr lang="fr-CA" dirty="0" smtClean="0"/>
              <a:t>référentiels</a:t>
            </a:r>
          </a:p>
          <a:p>
            <a:pPr marL="817893" lvl="2" indent="-342900">
              <a:buClr>
                <a:srgbClr val="558AAB"/>
              </a:buClr>
              <a:buFont typeface="Arial" panose="020B0604020202020204" pitchFamily="34" charset="0"/>
              <a:buChar char="•"/>
            </a:pPr>
            <a:r>
              <a:rPr lang="fr-CA" dirty="0" smtClean="0"/>
              <a:t>Les développeurs doivent manuellement exécuter « pull » et « push » </a:t>
            </a:r>
          </a:p>
          <a:p>
            <a:pPr marL="817893" lvl="2" indent="-342900">
              <a:buClr>
                <a:srgbClr val="558AAB"/>
              </a:buClr>
              <a:buFont typeface="Arial" panose="020B0604020202020204" pitchFamily="34" charset="0"/>
              <a:buChar char="•"/>
            </a:pPr>
            <a:r>
              <a:rPr lang="fr-CA" dirty="0" smtClean="0"/>
              <a:t>Exemple</a:t>
            </a:r>
          </a:p>
          <a:p>
            <a:pPr marL="1000773" lvl="3" indent="-342900">
              <a:buClr>
                <a:srgbClr val="558AAB"/>
              </a:buClr>
              <a:buFont typeface="Arial" panose="020B0604020202020204" pitchFamily="34" charset="0"/>
              <a:buChar char="•"/>
            </a:pPr>
            <a:r>
              <a:rPr lang="fr-CA" dirty="0" smtClean="0"/>
              <a:t>Supposons que </a:t>
            </a:r>
            <a:r>
              <a:rPr lang="fr-CA" dirty="0"/>
              <a:t>votre </a:t>
            </a:r>
            <a:r>
              <a:rPr lang="fr-CA" dirty="0" smtClean="0"/>
              <a:t>collègue à un </a:t>
            </a:r>
            <a:r>
              <a:rPr lang="fr-CA" dirty="0"/>
              <a:t>référentiel accessible au public sur dev.example.com/</a:t>
            </a:r>
            <a:r>
              <a:rPr lang="fr-CA" dirty="0" err="1"/>
              <a:t>john.git</a:t>
            </a:r>
            <a:r>
              <a:rPr lang="fr-CA" dirty="0"/>
              <a:t>, vous pouvez ajouter une </a:t>
            </a:r>
            <a:r>
              <a:rPr lang="fr-CA" dirty="0" smtClean="0"/>
              <a:t>connexion: </a:t>
            </a:r>
          </a:p>
          <a:p>
            <a:pPr marL="1000773" lvl="3" indent="-342900">
              <a:buClr>
                <a:srgbClr val="558AAB"/>
              </a:buClr>
              <a:buFont typeface="Arial" panose="020B0604020202020204" pitchFamily="34" charset="0"/>
              <a:buChar char="•"/>
            </a:pPr>
            <a:r>
              <a:rPr lang="fr-CA" dirty="0" smtClean="0"/>
              <a:t>$ </a:t>
            </a:r>
            <a:r>
              <a:rPr lang="en-CA" dirty="0"/>
              <a:t>git remote add john http://dev.example.com/john.git</a:t>
            </a:r>
            <a:endParaRPr lang="fr-CA" dirty="0"/>
          </a:p>
          <a:p>
            <a:pPr marL="817893" lvl="2" indent="-342900">
              <a:buClr>
                <a:srgbClr val="558AAB"/>
              </a:buClr>
              <a:buFont typeface="Arial" panose="020B0604020202020204" pitchFamily="34" charset="0"/>
              <a:buChar char="•"/>
            </a:pPr>
            <a:endParaRPr lang="fr-CA" dirty="0" smtClean="0">
              <a:ea typeface="Helvetica Neue"/>
              <a:cs typeface="Helvetica Neue"/>
              <a:sym typeface="Helvetica Neue"/>
            </a:endParaRPr>
          </a:p>
          <a:p>
            <a:pPr marL="817893" lvl="2" indent="-342900">
              <a:buClr>
                <a:srgbClr val="558AAB"/>
              </a:buClr>
              <a:buFont typeface="Arial" panose="020B0604020202020204" pitchFamily="34" charset="0"/>
              <a:buChar char="•"/>
            </a:pPr>
            <a:endParaRPr lang="fr-CA" dirty="0">
              <a:ea typeface="Helvetica Neue"/>
              <a:cs typeface="Helvetica Neue"/>
              <a:sym typeface="Helvetica Neue"/>
            </a:endParaRP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74</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155509198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6" y="957943"/>
            <a:ext cx="12068293" cy="5221184"/>
          </a:xfrm>
        </p:spPr>
        <p:txBody>
          <a:bodyPr>
            <a:noAutofit/>
          </a:bodyPr>
          <a:lstStyle/>
          <a:p>
            <a:pPr marL="635013" lvl="1" indent="-342900">
              <a:buClr>
                <a:srgbClr val="558AAB"/>
              </a:buClr>
              <a:buFont typeface="Arial" panose="020B0604020202020204" pitchFamily="34" charset="0"/>
              <a:buChar char="•"/>
            </a:pPr>
            <a:r>
              <a:rPr lang="fr-CA" dirty="0">
                <a:ea typeface="Helvetica Neue"/>
                <a:cs typeface="Helvetica Neue"/>
                <a:sym typeface="Helvetica Neue"/>
              </a:rPr>
              <a:t>Git/La synchronisation</a:t>
            </a:r>
          </a:p>
          <a:p>
            <a:pPr marL="817893" lvl="2" indent="-342900">
              <a:buClr>
                <a:srgbClr val="558AAB"/>
              </a:buClr>
              <a:buFont typeface="Arial" panose="020B0604020202020204" pitchFamily="34" charset="0"/>
              <a:buChar char="•"/>
            </a:pPr>
            <a:r>
              <a:rPr lang="en-CA" dirty="0" smtClean="0">
                <a:ea typeface="Helvetica Neue"/>
                <a:cs typeface="Helvetica Neue"/>
                <a:sym typeface="Helvetica Neue"/>
              </a:rPr>
              <a:t>$ </a:t>
            </a:r>
            <a:r>
              <a:rPr lang="en-CA" dirty="0">
                <a:ea typeface="Helvetica Neue"/>
                <a:cs typeface="Helvetica Neue"/>
                <a:sym typeface="Helvetica Neue"/>
              </a:rPr>
              <a:t>git </a:t>
            </a:r>
            <a:r>
              <a:rPr lang="en-CA" dirty="0" smtClean="0">
                <a:ea typeface="Helvetica Neue"/>
                <a:cs typeface="Helvetica Neue"/>
                <a:sym typeface="Helvetica Neue"/>
              </a:rPr>
              <a:t>fetch</a:t>
            </a:r>
          </a:p>
          <a:p>
            <a:pPr marL="817893" lvl="2" indent="-342900">
              <a:buClr>
                <a:srgbClr val="558AAB"/>
              </a:buClr>
              <a:buFont typeface="Arial" panose="020B0604020202020204" pitchFamily="34" charset="0"/>
              <a:buChar char="•"/>
            </a:pPr>
            <a:r>
              <a:rPr lang="fr-FR" dirty="0" smtClean="0">
                <a:ea typeface="Helvetica Neue"/>
                <a:cs typeface="Helvetica Neue"/>
                <a:sym typeface="Helvetica Neue"/>
              </a:rPr>
              <a:t>Importe des validations à partir d’un dépôt </a:t>
            </a:r>
            <a:r>
              <a:rPr lang="fr-FR" dirty="0">
                <a:ea typeface="Helvetica Neue"/>
                <a:cs typeface="Helvetica Neue"/>
                <a:sym typeface="Helvetica Neue"/>
              </a:rPr>
              <a:t>distant à </a:t>
            </a:r>
            <a:r>
              <a:rPr lang="fr-FR" dirty="0" smtClean="0">
                <a:ea typeface="Helvetica Neue"/>
                <a:cs typeface="Helvetica Neue"/>
                <a:sym typeface="Helvetica Neue"/>
              </a:rPr>
              <a:t>votre dépôt local</a:t>
            </a:r>
          </a:p>
          <a:p>
            <a:pPr marL="817893" lvl="2" indent="-342900">
              <a:buClr>
                <a:srgbClr val="558AAB"/>
              </a:buClr>
              <a:buFont typeface="Arial" panose="020B0604020202020204" pitchFamily="34" charset="0"/>
              <a:buChar char="•"/>
            </a:pPr>
            <a:r>
              <a:rPr lang="fr-FR" dirty="0" smtClean="0">
                <a:ea typeface="Helvetica Neue"/>
                <a:cs typeface="Helvetica Neue"/>
                <a:sym typeface="Helvetica Neue"/>
              </a:rPr>
              <a:t>Vous pouvez examiner les modifications avant de les ingérer dans votre copie du projet</a:t>
            </a:r>
            <a:endParaRPr lang="en-CA" dirty="0">
              <a:ea typeface="Helvetica Neue"/>
              <a:cs typeface="Helvetica Neue"/>
              <a:sym typeface="Helvetica Neue"/>
            </a:endParaRPr>
          </a:p>
          <a:p>
            <a:pPr marL="817893" lvl="2" indent="-342900">
              <a:buClr>
                <a:srgbClr val="558AAB"/>
              </a:buClr>
              <a:buFont typeface="Arial" panose="020B0604020202020204" pitchFamily="34" charset="0"/>
              <a:buChar char="•"/>
            </a:pPr>
            <a:endParaRPr lang="fr-FR" dirty="0" smtClean="0">
              <a:ea typeface="Helvetica Neue"/>
              <a:cs typeface="Helvetica Neue"/>
              <a:sym typeface="Helvetica Neue"/>
            </a:endParaRP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75</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80611279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6" y="957943"/>
            <a:ext cx="12068293" cy="5221184"/>
          </a:xfrm>
        </p:spPr>
        <p:txBody>
          <a:bodyPr>
            <a:noAutofit/>
          </a:bodyPr>
          <a:lstStyle/>
          <a:p>
            <a:pPr marL="635013" lvl="1" indent="-342900">
              <a:buClr>
                <a:srgbClr val="558AAB"/>
              </a:buClr>
              <a:buFont typeface="Arial" panose="020B0604020202020204" pitchFamily="34" charset="0"/>
              <a:buChar char="•"/>
            </a:pPr>
            <a:r>
              <a:rPr lang="fr-CA" dirty="0" smtClean="0">
                <a:ea typeface="Helvetica Neue"/>
                <a:cs typeface="Helvetica Neue"/>
                <a:sym typeface="Helvetica Neue"/>
              </a:rPr>
              <a:t>Git/La synchronisation</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 git </a:t>
            </a:r>
            <a:r>
              <a:rPr lang="fr-CA" dirty="0" err="1" smtClean="0">
                <a:ea typeface="Helvetica Neue"/>
                <a:cs typeface="Helvetica Neue"/>
                <a:sym typeface="Helvetica Neue"/>
              </a:rPr>
              <a:t>fetch</a:t>
            </a:r>
            <a:r>
              <a:rPr lang="fr-CA" dirty="0" smtClean="0">
                <a:ea typeface="Helvetica Neue"/>
                <a:cs typeface="Helvetica Neue"/>
                <a:sym typeface="Helvetica Neue"/>
              </a:rPr>
              <a:t> &lt;</a:t>
            </a:r>
            <a:r>
              <a:rPr lang="fr-CA" dirty="0" err="1" smtClean="0">
                <a:ea typeface="Helvetica Neue"/>
                <a:cs typeface="Helvetica Neue"/>
                <a:sym typeface="Helvetica Neue"/>
              </a:rPr>
              <a:t>remote</a:t>
            </a:r>
            <a:r>
              <a:rPr lang="fr-CA" dirty="0" smtClean="0">
                <a:ea typeface="Helvetica Neue"/>
                <a:cs typeface="Helvetica Neue"/>
                <a:sym typeface="Helvetica Neue"/>
              </a:rPr>
              <a:t>&gt;</a:t>
            </a:r>
          </a:p>
          <a:p>
            <a:pPr marL="1000773" lvl="3" indent="-342900">
              <a:buClr>
                <a:srgbClr val="558AAB"/>
              </a:buClr>
              <a:buFont typeface="Arial" panose="020B0604020202020204" pitchFamily="34" charset="0"/>
              <a:buChar char="•"/>
            </a:pPr>
            <a:r>
              <a:rPr lang="fr-CA" dirty="0">
                <a:ea typeface="Helvetica Neue"/>
                <a:cs typeface="Helvetica Neue"/>
                <a:sym typeface="Helvetica Neue"/>
              </a:rPr>
              <a:t>Récupération de toutes les branches du </a:t>
            </a:r>
            <a:r>
              <a:rPr lang="fr-CA" dirty="0" smtClean="0">
                <a:ea typeface="Helvetica Neue"/>
                <a:cs typeface="Helvetica Neue"/>
                <a:sym typeface="Helvetica Neue"/>
              </a:rPr>
              <a:t>référentiel</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 git </a:t>
            </a:r>
            <a:r>
              <a:rPr lang="fr-CA" dirty="0" err="1" smtClean="0">
                <a:ea typeface="Helvetica Neue"/>
                <a:cs typeface="Helvetica Neue"/>
                <a:sym typeface="Helvetica Neue"/>
              </a:rPr>
              <a:t>remote</a:t>
            </a:r>
            <a:r>
              <a:rPr lang="fr-CA" dirty="0" smtClean="0">
                <a:ea typeface="Helvetica Neue"/>
                <a:cs typeface="Helvetica Neue"/>
                <a:sym typeface="Helvetica Neue"/>
              </a:rPr>
              <a:t> &lt;</a:t>
            </a:r>
            <a:r>
              <a:rPr lang="fr-CA" dirty="0" err="1" smtClean="0">
                <a:ea typeface="Helvetica Neue"/>
                <a:cs typeface="Helvetica Neue"/>
                <a:sym typeface="Helvetica Neue"/>
              </a:rPr>
              <a:t>remote</a:t>
            </a:r>
            <a:r>
              <a:rPr lang="fr-CA" dirty="0" smtClean="0">
                <a:ea typeface="Helvetica Neue"/>
                <a:cs typeface="Helvetica Neue"/>
                <a:sym typeface="Helvetica Neue"/>
              </a:rPr>
              <a:t>&gt; &lt;</a:t>
            </a:r>
            <a:r>
              <a:rPr lang="fr-CA" dirty="0" err="1" smtClean="0">
                <a:ea typeface="Helvetica Neue"/>
                <a:cs typeface="Helvetica Neue"/>
                <a:sym typeface="Helvetica Neue"/>
              </a:rPr>
              <a:t>branch</a:t>
            </a:r>
            <a:r>
              <a:rPr lang="fr-CA" dirty="0" smtClean="0">
                <a:ea typeface="Helvetica Neue"/>
                <a:cs typeface="Helvetica Neue"/>
                <a:sym typeface="Helvetica Neue"/>
              </a:rPr>
              <a:t>&gt;</a:t>
            </a:r>
          </a:p>
          <a:p>
            <a:pPr marL="1000773" lvl="3" indent="-342900">
              <a:buClr>
                <a:srgbClr val="558AAB"/>
              </a:buClr>
              <a:buFont typeface="Arial" panose="020B0604020202020204" pitchFamily="34" charset="0"/>
              <a:buChar char="•"/>
            </a:pPr>
            <a:r>
              <a:rPr lang="fr-FR" dirty="0" smtClean="0"/>
              <a:t>Identique à la commande ci-dessus mais récupère seulement la branche indiquée</a:t>
            </a:r>
          </a:p>
          <a:p>
            <a:pPr marL="817893" lvl="2" indent="-342900">
              <a:buClr>
                <a:srgbClr val="558AAB"/>
              </a:buClr>
              <a:buFont typeface="Arial" panose="020B0604020202020204" pitchFamily="34" charset="0"/>
              <a:buChar char="•"/>
            </a:pPr>
            <a:r>
              <a:rPr lang="fr-FR" dirty="0" smtClean="0">
                <a:ea typeface="Helvetica Neue"/>
                <a:cs typeface="Helvetica Neue"/>
                <a:sym typeface="Helvetica Neue"/>
              </a:rPr>
              <a:t>Sommaire</a:t>
            </a:r>
          </a:p>
          <a:p>
            <a:pPr marL="1000773" lvl="3" indent="-342900">
              <a:buClr>
                <a:srgbClr val="558AAB"/>
              </a:buClr>
              <a:buFont typeface="Arial" panose="020B0604020202020204" pitchFamily="34" charset="0"/>
              <a:buChar char="•"/>
            </a:pPr>
            <a:r>
              <a:rPr lang="fr-FR" dirty="0" smtClean="0">
                <a:ea typeface="Helvetica Neue"/>
                <a:cs typeface="Helvetica Neue"/>
                <a:sym typeface="Helvetica Neue"/>
              </a:rPr>
              <a:t>Utiliser $ git </a:t>
            </a:r>
            <a:r>
              <a:rPr lang="fr-FR" dirty="0" err="1" smtClean="0">
                <a:ea typeface="Helvetica Neue"/>
                <a:cs typeface="Helvetica Neue"/>
                <a:sym typeface="Helvetica Neue"/>
              </a:rPr>
              <a:t>fetch</a:t>
            </a:r>
            <a:r>
              <a:rPr lang="fr-FR" dirty="0" smtClean="0">
                <a:ea typeface="Helvetica Neue"/>
                <a:cs typeface="Helvetica Neue"/>
                <a:sym typeface="Helvetica Neue"/>
              </a:rPr>
              <a:t> lorsque vous voulez voir ce que font les autres développeurs</a:t>
            </a:r>
          </a:p>
          <a:p>
            <a:pPr marL="1000773" lvl="3" indent="-342900">
              <a:buClr>
                <a:srgbClr val="558AAB"/>
              </a:buClr>
              <a:buFont typeface="Arial" panose="020B0604020202020204" pitchFamily="34" charset="0"/>
              <a:buChar char="•"/>
            </a:pPr>
            <a:r>
              <a:rPr lang="fr-FR" dirty="0" smtClean="0">
                <a:ea typeface="Helvetica Neue"/>
                <a:cs typeface="Helvetica Neue"/>
                <a:sym typeface="Helvetica Neue"/>
              </a:rPr>
              <a:t>Ces branches à distance n’ont aucun effet sur votre développement local</a:t>
            </a:r>
          </a:p>
          <a:p>
            <a:pPr marL="1000773" lvl="3" indent="-342900">
              <a:buClr>
                <a:srgbClr val="558AAB"/>
              </a:buClr>
              <a:buFont typeface="Arial" panose="020B0604020202020204" pitchFamily="34" charset="0"/>
              <a:buChar char="•"/>
            </a:pPr>
            <a:r>
              <a:rPr lang="fr-FR" dirty="0" smtClean="0">
                <a:ea typeface="Helvetica Neue"/>
                <a:cs typeface="Helvetica Neue"/>
                <a:sym typeface="Helvetica Neue"/>
              </a:rPr>
              <a:t>C’est-à-dire que vous n’êtes pas obligé de fusionner ces changements</a:t>
            </a:r>
          </a:p>
          <a:p>
            <a:pPr marL="817893" lvl="2" indent="-342900">
              <a:buClr>
                <a:srgbClr val="558AAB"/>
              </a:buClr>
              <a:buFont typeface="Arial" panose="020B0604020202020204" pitchFamily="34" charset="0"/>
              <a:buChar char="•"/>
            </a:pPr>
            <a:r>
              <a:rPr lang="fr-FR" dirty="0" smtClean="0">
                <a:ea typeface="Helvetica Neue"/>
                <a:cs typeface="Helvetica Neue"/>
                <a:sym typeface="Helvetica Neue"/>
              </a:rPr>
              <a:t>Exemple</a:t>
            </a:r>
          </a:p>
          <a:p>
            <a:pPr marL="1000773" lvl="3" indent="-342900">
              <a:buClr>
                <a:srgbClr val="558AAB"/>
              </a:buClr>
              <a:buFont typeface="Arial" panose="020B0604020202020204" pitchFamily="34" charset="0"/>
              <a:buChar char="•"/>
            </a:pPr>
            <a:r>
              <a:rPr lang="fr-CA" dirty="0">
                <a:ea typeface="Helvetica Neue"/>
                <a:cs typeface="Helvetica Neue"/>
                <a:sym typeface="Helvetica Neue"/>
              </a:rPr>
              <a:t>Cet exemple est typique pour la synchronisation de votre référentiel local avec </a:t>
            </a:r>
            <a:r>
              <a:rPr lang="fr-CA" dirty="0" smtClean="0">
                <a:ea typeface="Helvetica Neue"/>
                <a:cs typeface="Helvetica Neue"/>
                <a:sym typeface="Helvetica Neue"/>
              </a:rPr>
              <a:t>la </a:t>
            </a:r>
            <a:r>
              <a:rPr lang="fr-CA" dirty="0">
                <a:ea typeface="Helvetica Neue"/>
                <a:cs typeface="Helvetica Neue"/>
                <a:sym typeface="Helvetica Neue"/>
              </a:rPr>
              <a:t>branche </a:t>
            </a:r>
            <a:r>
              <a:rPr lang="fr-CA" dirty="0" smtClean="0">
                <a:ea typeface="Helvetica Neue"/>
                <a:cs typeface="Helvetica Neue"/>
                <a:sym typeface="Helvetica Neue"/>
              </a:rPr>
              <a:t>master du </a:t>
            </a:r>
            <a:r>
              <a:rPr lang="fr-CA" dirty="0">
                <a:ea typeface="Helvetica Neue"/>
                <a:cs typeface="Helvetica Neue"/>
                <a:sym typeface="Helvetica Neue"/>
              </a:rPr>
              <a:t>référentiel central</a:t>
            </a:r>
            <a:endParaRPr lang="fr-FR" dirty="0" smtClean="0">
              <a:ea typeface="Helvetica Neue"/>
              <a:cs typeface="Helvetica Neue"/>
              <a:sym typeface="Helvetica Neue"/>
            </a:endParaRPr>
          </a:p>
          <a:p>
            <a:pPr marL="1000773" lvl="3" indent="-342900">
              <a:buClr>
                <a:srgbClr val="558AAB"/>
              </a:buClr>
              <a:buFont typeface="Arial" panose="020B0604020202020204" pitchFamily="34" charset="0"/>
              <a:buChar char="•"/>
            </a:pPr>
            <a:endParaRPr lang="fr-CA" dirty="0" smtClean="0">
              <a:ea typeface="Helvetica Neue"/>
              <a:cs typeface="Helvetica Neue"/>
              <a:sym typeface="Helvetica Neue"/>
            </a:endParaRPr>
          </a:p>
          <a:p>
            <a:pPr marL="817893" lvl="2" indent="-342900">
              <a:buClr>
                <a:srgbClr val="558AAB"/>
              </a:buClr>
              <a:buFont typeface="Arial" panose="020B0604020202020204" pitchFamily="34" charset="0"/>
              <a:buChar char="•"/>
            </a:pPr>
            <a:endParaRPr lang="fr-CA" dirty="0" smtClean="0">
              <a:ea typeface="Helvetica Neue"/>
              <a:cs typeface="Helvetica Neue"/>
              <a:sym typeface="Helvetica Neue"/>
            </a:endParaRP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76</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136020512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272915" y="3175728"/>
            <a:ext cx="5543146" cy="2837152"/>
          </a:xfrm>
          <a:prstGeom prst="rect">
            <a:avLst/>
          </a:prstGeom>
        </p:spPr>
      </p:pic>
      <p:sp>
        <p:nvSpPr>
          <p:cNvPr id="8" name="Content Placeholder 7"/>
          <p:cNvSpPr>
            <a:spLocks noGrp="1"/>
          </p:cNvSpPr>
          <p:nvPr>
            <p:ph sz="half" idx="1"/>
          </p:nvPr>
        </p:nvSpPr>
        <p:spPr>
          <a:xfrm>
            <a:off x="123706" y="957943"/>
            <a:ext cx="12068293" cy="4154384"/>
          </a:xfrm>
        </p:spPr>
        <p:txBody>
          <a:bodyPr>
            <a:noAutofit/>
          </a:bodyPr>
          <a:lstStyle/>
          <a:p>
            <a:pPr marL="635013" lvl="1" indent="-342900">
              <a:buClr>
                <a:srgbClr val="558AAB"/>
              </a:buClr>
              <a:buFont typeface="Arial" panose="020B0604020202020204" pitchFamily="34" charset="0"/>
              <a:buChar char="•"/>
            </a:pPr>
            <a:r>
              <a:rPr lang="fr-CA" dirty="0" smtClean="0">
                <a:ea typeface="Helvetica Neue"/>
                <a:cs typeface="Helvetica Neue"/>
                <a:sym typeface="Helvetica Neue"/>
              </a:rPr>
              <a:t>Git/La synchronisation</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 git </a:t>
            </a:r>
            <a:r>
              <a:rPr lang="fr-CA" dirty="0" err="1" smtClean="0">
                <a:ea typeface="Helvetica Neue"/>
                <a:cs typeface="Helvetica Neue"/>
                <a:sym typeface="Helvetica Neue"/>
              </a:rPr>
              <a:t>fetch</a:t>
            </a:r>
            <a:r>
              <a:rPr lang="fr-CA" dirty="0" smtClean="0">
                <a:ea typeface="Helvetica Neue"/>
                <a:cs typeface="Helvetica Neue"/>
                <a:sym typeface="Helvetica Neue"/>
              </a:rPr>
              <a:t> &lt;</a:t>
            </a:r>
            <a:r>
              <a:rPr lang="fr-CA" dirty="0" err="1" smtClean="0">
                <a:ea typeface="Helvetica Neue"/>
                <a:cs typeface="Helvetica Neue"/>
                <a:sym typeface="Helvetica Neue"/>
              </a:rPr>
              <a:t>remote</a:t>
            </a:r>
            <a:r>
              <a:rPr lang="fr-CA" dirty="0" smtClean="0">
                <a:ea typeface="Helvetica Neue"/>
                <a:cs typeface="Helvetica Neue"/>
                <a:sym typeface="Helvetica Neue"/>
              </a:rPr>
              <a:t>&gt;</a:t>
            </a:r>
          </a:p>
          <a:p>
            <a:pPr marL="817893" lvl="2" indent="-342900">
              <a:buClr>
                <a:srgbClr val="558AAB"/>
              </a:buClr>
              <a:buFont typeface="Arial" panose="020B0604020202020204" pitchFamily="34" charset="0"/>
              <a:buChar char="•"/>
            </a:pPr>
            <a:r>
              <a:rPr lang="fr-FR" dirty="0" smtClean="0">
                <a:ea typeface="Helvetica Neue"/>
                <a:cs typeface="Helvetica Neue"/>
                <a:sym typeface="Helvetica Neue"/>
              </a:rPr>
              <a:t>Exemple</a:t>
            </a:r>
          </a:p>
          <a:p>
            <a:pPr marL="1000773" lvl="3" indent="-342900">
              <a:buClr>
                <a:srgbClr val="558AAB"/>
              </a:buClr>
              <a:buFont typeface="Arial" panose="020B0604020202020204" pitchFamily="34" charset="0"/>
              <a:buChar char="•"/>
            </a:pPr>
            <a:r>
              <a:rPr lang="fr-CA" dirty="0">
                <a:ea typeface="Helvetica Neue"/>
                <a:cs typeface="Helvetica Neue"/>
                <a:sym typeface="Helvetica Neue"/>
              </a:rPr>
              <a:t>Cet exemple est typique pour </a:t>
            </a:r>
            <a:r>
              <a:rPr lang="fr-CA" dirty="0" smtClean="0">
                <a:ea typeface="Helvetica Neue"/>
                <a:cs typeface="Helvetica Neue"/>
                <a:sym typeface="Helvetica Neue"/>
              </a:rPr>
              <a:t>la </a:t>
            </a:r>
            <a:r>
              <a:rPr lang="fr-CA" dirty="0">
                <a:ea typeface="Helvetica Neue"/>
                <a:cs typeface="Helvetica Neue"/>
                <a:sym typeface="Helvetica Neue"/>
              </a:rPr>
              <a:t>synchronisation de votre référentiel local avec </a:t>
            </a:r>
            <a:r>
              <a:rPr lang="fr-CA" dirty="0" smtClean="0">
                <a:ea typeface="Helvetica Neue"/>
                <a:cs typeface="Helvetica Neue"/>
                <a:sym typeface="Helvetica Neue"/>
              </a:rPr>
              <a:t>la branche master du </a:t>
            </a:r>
            <a:r>
              <a:rPr lang="fr-CA" dirty="0">
                <a:ea typeface="Helvetica Neue"/>
                <a:cs typeface="Helvetica Neue"/>
                <a:sym typeface="Helvetica Neue"/>
              </a:rPr>
              <a:t>référentiel </a:t>
            </a:r>
            <a:r>
              <a:rPr lang="fr-CA" dirty="0" smtClean="0">
                <a:ea typeface="Helvetica Neue"/>
                <a:cs typeface="Helvetica Neue"/>
                <a:sym typeface="Helvetica Neue"/>
              </a:rPr>
              <a:t>central</a:t>
            </a:r>
          </a:p>
          <a:p>
            <a:pPr marL="1183653" lvl="4" indent="-342900">
              <a:buClr>
                <a:srgbClr val="558AAB"/>
              </a:buClr>
              <a:buFont typeface="Arial" panose="020B0604020202020204" pitchFamily="34" charset="0"/>
              <a:buChar char="•"/>
            </a:pPr>
            <a:r>
              <a:rPr lang="fr-CA" dirty="0" smtClean="0">
                <a:ea typeface="Helvetica Neue"/>
                <a:cs typeface="Helvetica Neue"/>
                <a:sym typeface="Helvetica Neue"/>
              </a:rPr>
              <a:t>$ git </a:t>
            </a:r>
            <a:r>
              <a:rPr lang="fr-CA" dirty="0" err="1" smtClean="0">
                <a:ea typeface="Helvetica Neue"/>
                <a:cs typeface="Helvetica Neue"/>
                <a:sym typeface="Helvetica Neue"/>
              </a:rPr>
              <a:t>fetch</a:t>
            </a:r>
            <a:r>
              <a:rPr lang="fr-CA" dirty="0" smtClean="0">
                <a:ea typeface="Helvetica Neue"/>
                <a:cs typeface="Helvetica Neue"/>
                <a:sym typeface="Helvetica Neue"/>
              </a:rPr>
              <a:t> </a:t>
            </a:r>
            <a:r>
              <a:rPr lang="fr-CA" dirty="0" err="1" smtClean="0">
                <a:ea typeface="Helvetica Neue"/>
                <a:cs typeface="Helvetica Neue"/>
                <a:sym typeface="Helvetica Neue"/>
              </a:rPr>
              <a:t>origin</a:t>
            </a:r>
            <a:endParaRPr lang="fr-CA" dirty="0" smtClean="0">
              <a:ea typeface="Helvetica Neue"/>
              <a:cs typeface="Helvetica Neue"/>
              <a:sym typeface="Helvetica Neue"/>
            </a:endParaRPr>
          </a:p>
          <a:p>
            <a:pPr marL="1208065" lvl="6" indent="0">
              <a:spcBef>
                <a:spcPts val="0"/>
              </a:spcBef>
              <a:spcAft>
                <a:spcPts val="0"/>
              </a:spcAft>
              <a:buClr>
                <a:srgbClr val="558AAB"/>
              </a:buClr>
              <a:buNone/>
            </a:pPr>
            <a:r>
              <a:rPr lang="en-CA" sz="2400" dirty="0">
                <a:ea typeface="Helvetica Neue"/>
                <a:cs typeface="Helvetica Neue"/>
                <a:sym typeface="Helvetica Neue"/>
              </a:rPr>
              <a:t>a1e8fb5..45e66a4 master -&gt; origin/master</a:t>
            </a:r>
          </a:p>
          <a:p>
            <a:pPr marL="1208065" lvl="6" indent="0">
              <a:spcBef>
                <a:spcPts val="0"/>
              </a:spcBef>
              <a:spcAft>
                <a:spcPts val="0"/>
              </a:spcAft>
              <a:buClr>
                <a:srgbClr val="558AAB"/>
              </a:buClr>
              <a:buNone/>
            </a:pPr>
            <a:r>
              <a:rPr lang="en-CA" sz="2400" dirty="0">
                <a:ea typeface="Helvetica Neue"/>
                <a:cs typeface="Helvetica Neue"/>
                <a:sym typeface="Helvetica Neue"/>
              </a:rPr>
              <a:t>a1e8fb5..9e8ab1c develop -&gt; origin/develop</a:t>
            </a:r>
          </a:p>
          <a:p>
            <a:pPr marL="1208065" lvl="6" indent="0">
              <a:spcBef>
                <a:spcPts val="0"/>
              </a:spcBef>
              <a:spcAft>
                <a:spcPts val="0"/>
              </a:spcAft>
              <a:buClr>
                <a:srgbClr val="558AAB"/>
              </a:buClr>
              <a:buNone/>
            </a:pPr>
            <a:r>
              <a:rPr lang="en-CA" sz="2400" dirty="0">
                <a:ea typeface="Helvetica Neue"/>
                <a:cs typeface="Helvetica Neue"/>
                <a:sym typeface="Helvetica Neue"/>
              </a:rPr>
              <a:t>* [new branch] some-feature -&gt; origin/some-feature</a:t>
            </a:r>
            <a:endParaRPr lang="fr-CA" sz="2400" dirty="0" smtClean="0">
              <a:ea typeface="Helvetica Neue"/>
              <a:cs typeface="Helvetica Neue"/>
              <a:sym typeface="Helvetica Neue"/>
            </a:endParaRPr>
          </a:p>
          <a:p>
            <a:pPr marL="1000773" lvl="3" indent="-342900">
              <a:buClr>
                <a:srgbClr val="558AAB"/>
              </a:buClr>
              <a:buFont typeface="Arial" panose="020B0604020202020204" pitchFamily="34" charset="0"/>
              <a:buChar char="•"/>
            </a:pPr>
            <a:endParaRPr lang="fr-FR" dirty="0" smtClean="0">
              <a:ea typeface="Helvetica Neue"/>
              <a:cs typeface="Helvetica Neue"/>
              <a:sym typeface="Helvetica Neue"/>
            </a:endParaRPr>
          </a:p>
          <a:p>
            <a:pPr marL="1000773" lvl="3" indent="-342900">
              <a:buClr>
                <a:srgbClr val="558AAB"/>
              </a:buClr>
              <a:buFont typeface="Arial" panose="020B0604020202020204" pitchFamily="34" charset="0"/>
              <a:buChar char="•"/>
            </a:pPr>
            <a:endParaRPr lang="fr-CA" dirty="0" smtClean="0">
              <a:ea typeface="Helvetica Neue"/>
              <a:cs typeface="Helvetica Neue"/>
              <a:sym typeface="Helvetica Neue"/>
            </a:endParaRPr>
          </a:p>
          <a:p>
            <a:pPr marL="817893" lvl="2" indent="-342900">
              <a:buClr>
                <a:srgbClr val="558AAB"/>
              </a:buClr>
              <a:buFont typeface="Arial" panose="020B0604020202020204" pitchFamily="34" charset="0"/>
              <a:buChar char="•"/>
            </a:pPr>
            <a:endParaRPr lang="fr-CA" dirty="0" smtClean="0">
              <a:ea typeface="Helvetica Neue"/>
              <a:cs typeface="Helvetica Neue"/>
              <a:sym typeface="Helvetica Neue"/>
            </a:endParaRP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77</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183457576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272915" y="3175728"/>
            <a:ext cx="5543146" cy="2837152"/>
          </a:xfrm>
          <a:prstGeom prst="rect">
            <a:avLst/>
          </a:prstGeom>
        </p:spPr>
      </p:pic>
      <p:sp>
        <p:nvSpPr>
          <p:cNvPr id="8" name="Content Placeholder 7"/>
          <p:cNvSpPr>
            <a:spLocks noGrp="1"/>
          </p:cNvSpPr>
          <p:nvPr>
            <p:ph sz="half" idx="1"/>
          </p:nvPr>
        </p:nvSpPr>
        <p:spPr>
          <a:xfrm>
            <a:off x="123706" y="957943"/>
            <a:ext cx="12068293" cy="4154384"/>
          </a:xfrm>
        </p:spPr>
        <p:txBody>
          <a:bodyPr>
            <a:noAutofit/>
          </a:bodyPr>
          <a:lstStyle/>
          <a:p>
            <a:pPr marL="635013" lvl="1" indent="-342900">
              <a:buClr>
                <a:srgbClr val="558AAB"/>
              </a:buClr>
              <a:buFont typeface="Arial" panose="020B0604020202020204" pitchFamily="34" charset="0"/>
              <a:buChar char="•"/>
            </a:pPr>
            <a:r>
              <a:rPr lang="fr-CA" dirty="0" smtClean="0">
                <a:ea typeface="Helvetica Neue"/>
                <a:cs typeface="Helvetica Neue"/>
                <a:sym typeface="Helvetica Neue"/>
              </a:rPr>
              <a:t>Git/La synchronisation</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 git </a:t>
            </a:r>
            <a:r>
              <a:rPr lang="fr-CA" dirty="0" err="1" smtClean="0">
                <a:ea typeface="Helvetica Neue"/>
                <a:cs typeface="Helvetica Neue"/>
                <a:sym typeface="Helvetica Neue"/>
              </a:rPr>
              <a:t>fetch</a:t>
            </a:r>
            <a:r>
              <a:rPr lang="fr-CA" dirty="0" smtClean="0">
                <a:ea typeface="Helvetica Neue"/>
                <a:cs typeface="Helvetica Neue"/>
                <a:sym typeface="Helvetica Neue"/>
              </a:rPr>
              <a:t> &lt;</a:t>
            </a:r>
            <a:r>
              <a:rPr lang="fr-CA" dirty="0" err="1" smtClean="0">
                <a:ea typeface="Helvetica Neue"/>
                <a:cs typeface="Helvetica Neue"/>
                <a:sym typeface="Helvetica Neue"/>
              </a:rPr>
              <a:t>remote</a:t>
            </a:r>
            <a:r>
              <a:rPr lang="fr-CA" dirty="0" smtClean="0">
                <a:ea typeface="Helvetica Neue"/>
                <a:cs typeface="Helvetica Neue"/>
                <a:sym typeface="Helvetica Neue"/>
              </a:rPr>
              <a:t>&gt;</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Comment voir les validations ajoutées </a:t>
            </a:r>
            <a:r>
              <a:rPr lang="fr-CA" dirty="0">
                <a:ea typeface="Helvetica Neue"/>
                <a:cs typeface="Helvetica Neue"/>
                <a:sym typeface="Helvetica Neue"/>
              </a:rPr>
              <a:t>à</a:t>
            </a:r>
            <a:r>
              <a:rPr lang="fr-CA" dirty="0" smtClean="0">
                <a:ea typeface="Helvetica Neue"/>
                <a:cs typeface="Helvetica Neue"/>
                <a:sym typeface="Helvetica Neue"/>
              </a:rPr>
              <a:t> la branche master dans le </a:t>
            </a:r>
            <a:r>
              <a:rPr lang="fr-CA" dirty="0" err="1" smtClean="0">
                <a:ea typeface="Helvetica Neue"/>
                <a:cs typeface="Helvetica Neue"/>
                <a:sym typeface="Helvetica Neue"/>
              </a:rPr>
              <a:t>remote</a:t>
            </a:r>
            <a:r>
              <a:rPr lang="fr-CA" dirty="0" smtClean="0">
                <a:ea typeface="Helvetica Neue"/>
                <a:cs typeface="Helvetica Neue"/>
                <a:sym typeface="Helvetica Neue"/>
              </a:rPr>
              <a:t>?</a:t>
            </a:r>
          </a:p>
          <a:p>
            <a:pPr marL="817893" lvl="2" indent="-342900">
              <a:buClr>
                <a:srgbClr val="558AAB"/>
              </a:buClr>
              <a:buFont typeface="Arial" panose="020B0604020202020204" pitchFamily="34" charset="0"/>
              <a:buChar char="•"/>
            </a:pPr>
            <a:r>
              <a:rPr lang="fr-FR" dirty="0" smtClean="0">
                <a:ea typeface="Helvetica Neue"/>
                <a:cs typeface="Helvetica Neue"/>
                <a:sym typeface="Helvetica Neue"/>
              </a:rPr>
              <a:t>$ git </a:t>
            </a:r>
            <a:r>
              <a:rPr lang="fr-FR" dirty="0">
                <a:ea typeface="Helvetica Neue"/>
                <a:cs typeface="Helvetica Neue"/>
                <a:sym typeface="Helvetica Neue"/>
              </a:rPr>
              <a:t>log </a:t>
            </a:r>
            <a:r>
              <a:rPr lang="fr-FR" dirty="0" smtClean="0">
                <a:ea typeface="Helvetica Neue"/>
                <a:cs typeface="Helvetica Neue"/>
                <a:sym typeface="Helvetica Neue"/>
              </a:rPr>
              <a:t>--</a:t>
            </a:r>
            <a:r>
              <a:rPr lang="fr-FR" dirty="0" err="1" smtClean="0">
                <a:ea typeface="Helvetica Neue"/>
                <a:cs typeface="Helvetica Neue"/>
                <a:sym typeface="Helvetica Neue"/>
              </a:rPr>
              <a:t>oneline</a:t>
            </a:r>
            <a:r>
              <a:rPr lang="fr-FR" dirty="0" smtClean="0">
                <a:ea typeface="Helvetica Neue"/>
                <a:cs typeface="Helvetica Neue"/>
                <a:sym typeface="Helvetica Neue"/>
              </a:rPr>
              <a:t> </a:t>
            </a:r>
            <a:r>
              <a:rPr lang="fr-FR" dirty="0" err="1" smtClean="0">
                <a:ea typeface="Helvetica Neue"/>
                <a:cs typeface="Helvetica Neue"/>
                <a:sym typeface="Helvetica Neue"/>
              </a:rPr>
              <a:t>origin</a:t>
            </a:r>
            <a:r>
              <a:rPr lang="fr-FR" dirty="0" smtClean="0">
                <a:ea typeface="Helvetica Neue"/>
                <a:cs typeface="Helvetica Neue"/>
                <a:sym typeface="Helvetica Neue"/>
              </a:rPr>
              <a:t>/master</a:t>
            </a:r>
          </a:p>
          <a:p>
            <a:pPr marL="817893" lvl="2" indent="-342900">
              <a:buClr>
                <a:srgbClr val="558AAB"/>
              </a:buClr>
              <a:buFont typeface="Arial" panose="020B0604020202020204" pitchFamily="34" charset="0"/>
              <a:buChar char="•"/>
            </a:pPr>
            <a:r>
              <a:rPr lang="fr-FR" dirty="0" smtClean="0">
                <a:ea typeface="Helvetica Neue"/>
                <a:cs typeface="Helvetica Neue"/>
                <a:sym typeface="Helvetica Neue"/>
              </a:rPr>
              <a:t>Fusionner les modifications</a:t>
            </a:r>
          </a:p>
          <a:p>
            <a:pPr marL="1000773" lvl="3" indent="-342900">
              <a:buClr>
                <a:srgbClr val="558AAB"/>
              </a:buClr>
              <a:buFont typeface="Arial" panose="020B0604020202020204" pitchFamily="34" charset="0"/>
              <a:buChar char="•"/>
            </a:pPr>
            <a:r>
              <a:rPr lang="fr-FR" dirty="0" smtClean="0">
                <a:ea typeface="Helvetica Neue"/>
                <a:cs typeface="Helvetica Neue"/>
                <a:sym typeface="Helvetica Neue"/>
              </a:rPr>
              <a:t>$ git checkout master</a:t>
            </a:r>
          </a:p>
          <a:p>
            <a:pPr marL="1000773" lvl="3" indent="-342900">
              <a:buClr>
                <a:srgbClr val="558AAB"/>
              </a:buClr>
              <a:buFont typeface="Arial" panose="020B0604020202020204" pitchFamily="34" charset="0"/>
              <a:buChar char="•"/>
            </a:pPr>
            <a:r>
              <a:rPr lang="fr-FR" dirty="0" smtClean="0">
                <a:ea typeface="Helvetica Neue"/>
                <a:cs typeface="Helvetica Neue"/>
                <a:sym typeface="Helvetica Neue"/>
              </a:rPr>
              <a:t>$ git </a:t>
            </a:r>
            <a:r>
              <a:rPr lang="fr-FR" dirty="0" err="1" smtClean="0">
                <a:ea typeface="Helvetica Neue"/>
                <a:cs typeface="Helvetica Neue"/>
                <a:sym typeface="Helvetica Neue"/>
              </a:rPr>
              <a:t>merge</a:t>
            </a:r>
            <a:r>
              <a:rPr lang="fr-FR" dirty="0" smtClean="0">
                <a:ea typeface="Helvetica Neue"/>
                <a:cs typeface="Helvetica Neue"/>
                <a:sym typeface="Helvetica Neue"/>
              </a:rPr>
              <a:t> </a:t>
            </a:r>
            <a:r>
              <a:rPr lang="fr-FR" dirty="0" err="1" smtClean="0">
                <a:ea typeface="Helvetica Neue"/>
                <a:cs typeface="Helvetica Neue"/>
                <a:sym typeface="Helvetica Neue"/>
              </a:rPr>
              <a:t>origin</a:t>
            </a:r>
            <a:r>
              <a:rPr lang="fr-FR" dirty="0" smtClean="0">
                <a:ea typeface="Helvetica Neue"/>
                <a:cs typeface="Helvetica Neue"/>
                <a:sym typeface="Helvetica Neue"/>
              </a:rPr>
              <a:t>/master</a:t>
            </a:r>
          </a:p>
          <a:p>
            <a:pPr marL="657873" lvl="3" indent="0">
              <a:buClr>
                <a:srgbClr val="558AAB"/>
              </a:buClr>
              <a:buNone/>
            </a:pPr>
            <a:endParaRPr lang="fr-FR" dirty="0" smtClean="0">
              <a:ea typeface="Helvetica Neue"/>
              <a:cs typeface="Helvetica Neue"/>
              <a:sym typeface="Helvetica Neue"/>
            </a:endParaRPr>
          </a:p>
          <a:p>
            <a:pPr marL="657873" lvl="3" indent="0">
              <a:buClr>
                <a:srgbClr val="558AAB"/>
              </a:buClr>
              <a:buNone/>
            </a:pPr>
            <a:endParaRPr lang="fr-CA" dirty="0" smtClean="0">
              <a:ea typeface="Helvetica Neue"/>
              <a:cs typeface="Helvetica Neue"/>
              <a:sym typeface="Helvetica Neue"/>
            </a:endParaRPr>
          </a:p>
          <a:p>
            <a:pPr marL="817893" lvl="2" indent="-342900">
              <a:buClr>
                <a:srgbClr val="558AAB"/>
              </a:buClr>
              <a:buFont typeface="Arial" panose="020B0604020202020204" pitchFamily="34" charset="0"/>
              <a:buChar char="•"/>
            </a:pPr>
            <a:endParaRPr lang="fr-CA" dirty="0" smtClean="0">
              <a:ea typeface="Helvetica Neue"/>
              <a:cs typeface="Helvetica Neue"/>
              <a:sym typeface="Helvetica Neue"/>
            </a:endParaRP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78</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252061647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6" y="957943"/>
            <a:ext cx="12068293" cy="5221184"/>
          </a:xfrm>
        </p:spPr>
        <p:txBody>
          <a:bodyPr>
            <a:noAutofit/>
          </a:bodyPr>
          <a:lstStyle/>
          <a:p>
            <a:pPr marL="635013" lvl="1" indent="-342900">
              <a:buClr>
                <a:srgbClr val="558AAB"/>
              </a:buClr>
              <a:buFont typeface="Arial" panose="020B0604020202020204" pitchFamily="34" charset="0"/>
              <a:buChar char="•"/>
            </a:pPr>
            <a:r>
              <a:rPr lang="fr-CA" dirty="0">
                <a:ea typeface="Helvetica Neue"/>
                <a:cs typeface="Helvetica Neue"/>
                <a:sym typeface="Helvetica Neue"/>
              </a:rPr>
              <a:t>Git/La </a:t>
            </a:r>
            <a:r>
              <a:rPr lang="fr-CA" dirty="0" smtClean="0">
                <a:ea typeface="Helvetica Neue"/>
                <a:cs typeface="Helvetica Neue"/>
                <a:sym typeface="Helvetica Neue"/>
              </a:rPr>
              <a:t>synchronisation</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 git pull</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Nous venons de voir comment obtenir des modifications à partir du </a:t>
            </a:r>
            <a:r>
              <a:rPr lang="fr-CA" dirty="0" err="1" smtClean="0">
                <a:ea typeface="Helvetica Neue"/>
                <a:cs typeface="Helvetica Neue"/>
                <a:sym typeface="Helvetica Neue"/>
              </a:rPr>
              <a:t>remote</a:t>
            </a:r>
            <a:r>
              <a:rPr lang="fr-CA" dirty="0" smtClean="0">
                <a:ea typeface="Helvetica Neue"/>
                <a:cs typeface="Helvetica Neue"/>
                <a:sym typeface="Helvetica Neue"/>
              </a:rPr>
              <a:t>:</a:t>
            </a:r>
          </a:p>
          <a:p>
            <a:pPr marL="1000773" lvl="3" indent="-342900">
              <a:buClr>
                <a:srgbClr val="558AAB"/>
              </a:buClr>
              <a:buFont typeface="Arial" panose="020B0604020202020204" pitchFamily="34" charset="0"/>
              <a:buChar char="•"/>
            </a:pPr>
            <a:r>
              <a:rPr lang="fr-CA" dirty="0" smtClean="0">
                <a:ea typeface="Helvetica Neue"/>
                <a:cs typeface="Helvetica Neue"/>
                <a:sym typeface="Helvetica Neue"/>
              </a:rPr>
              <a:t>$ git </a:t>
            </a:r>
            <a:r>
              <a:rPr lang="fr-CA" dirty="0" err="1" smtClean="0">
                <a:ea typeface="Helvetica Neue"/>
                <a:cs typeface="Helvetica Neue"/>
                <a:sym typeface="Helvetica Neue"/>
              </a:rPr>
              <a:t>fetch</a:t>
            </a:r>
            <a:r>
              <a:rPr lang="fr-CA" dirty="0" smtClean="0">
                <a:ea typeface="Helvetica Neue"/>
                <a:cs typeface="Helvetica Neue"/>
                <a:sym typeface="Helvetica Neue"/>
              </a:rPr>
              <a:t> et git </a:t>
            </a:r>
            <a:r>
              <a:rPr lang="fr-CA" dirty="0" err="1" smtClean="0">
                <a:ea typeface="Helvetica Neue"/>
                <a:cs typeface="Helvetica Neue"/>
                <a:sym typeface="Helvetica Neue"/>
              </a:rPr>
              <a:t>merge</a:t>
            </a:r>
            <a:endParaRPr lang="fr-CA" dirty="0" smtClean="0">
              <a:ea typeface="Helvetica Neue"/>
              <a:cs typeface="Helvetica Neue"/>
              <a:sym typeface="Helvetica Neue"/>
            </a:endParaRP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 git pull nous permet de combiner ces deux opérations en une</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Exemple</a:t>
            </a:r>
          </a:p>
          <a:p>
            <a:pPr marL="1000773" lvl="3" indent="-342900">
              <a:buClr>
                <a:srgbClr val="558AAB"/>
              </a:buClr>
              <a:buFont typeface="Arial" panose="020B0604020202020204" pitchFamily="34" charset="0"/>
              <a:buChar char="•"/>
            </a:pPr>
            <a:r>
              <a:rPr lang="fr-CA" dirty="0" smtClean="0">
                <a:ea typeface="Helvetica Neue"/>
                <a:cs typeface="Helvetica Neue"/>
                <a:sym typeface="Helvetica Neue"/>
              </a:rPr>
              <a:t>$ git pull &lt;</a:t>
            </a:r>
            <a:r>
              <a:rPr lang="fr-CA" dirty="0" err="1" smtClean="0">
                <a:ea typeface="Helvetica Neue"/>
                <a:cs typeface="Helvetica Neue"/>
                <a:sym typeface="Helvetica Neue"/>
              </a:rPr>
              <a:t>remote</a:t>
            </a:r>
            <a:r>
              <a:rPr lang="fr-CA" dirty="0" smtClean="0">
                <a:ea typeface="Helvetica Neue"/>
                <a:cs typeface="Helvetica Neue"/>
                <a:sym typeface="Helvetica Neue"/>
              </a:rPr>
              <a:t>&gt;</a:t>
            </a:r>
          </a:p>
          <a:p>
            <a:pPr marL="1183653" lvl="4" indent="-342900">
              <a:buClr>
                <a:srgbClr val="558AAB"/>
              </a:buClr>
              <a:buFont typeface="Arial" panose="020B0604020202020204" pitchFamily="34" charset="0"/>
              <a:buChar char="•"/>
            </a:pPr>
            <a:r>
              <a:rPr lang="fr-CA" dirty="0" smtClean="0">
                <a:ea typeface="Helvetica Neue"/>
                <a:cs typeface="Helvetica Neue"/>
                <a:sym typeface="Helvetica Neue"/>
              </a:rPr>
              <a:t>Récupérer et fusionner</a:t>
            </a:r>
          </a:p>
          <a:p>
            <a:pPr marL="1000773" lvl="3" indent="-342900">
              <a:buClr>
                <a:srgbClr val="558AAB"/>
              </a:buClr>
              <a:buFont typeface="Arial" panose="020B0604020202020204" pitchFamily="34" charset="0"/>
              <a:buChar char="•"/>
            </a:pPr>
            <a:r>
              <a:rPr lang="fr-CA" dirty="0" smtClean="0">
                <a:ea typeface="Helvetica Neue"/>
                <a:cs typeface="Helvetica Neue"/>
                <a:sym typeface="Helvetica Neue"/>
              </a:rPr>
              <a:t>$ git pull --</a:t>
            </a:r>
            <a:r>
              <a:rPr lang="fr-CA" dirty="0" err="1" smtClean="0">
                <a:ea typeface="Helvetica Neue"/>
                <a:cs typeface="Helvetica Neue"/>
                <a:sym typeface="Helvetica Neue"/>
              </a:rPr>
              <a:t>rebase</a:t>
            </a:r>
            <a:r>
              <a:rPr lang="fr-CA" dirty="0" smtClean="0">
                <a:ea typeface="Helvetica Neue"/>
                <a:cs typeface="Helvetica Neue"/>
                <a:sym typeface="Helvetica Neue"/>
              </a:rPr>
              <a:t> &lt;</a:t>
            </a:r>
            <a:r>
              <a:rPr lang="fr-CA" dirty="0" err="1" smtClean="0">
                <a:ea typeface="Helvetica Neue"/>
                <a:cs typeface="Helvetica Neue"/>
                <a:sym typeface="Helvetica Neue"/>
              </a:rPr>
              <a:t>remote</a:t>
            </a:r>
            <a:r>
              <a:rPr lang="fr-CA" dirty="0" smtClean="0">
                <a:ea typeface="Helvetica Neue"/>
                <a:cs typeface="Helvetica Neue"/>
                <a:sym typeface="Helvetica Neue"/>
              </a:rPr>
              <a:t>&gt; </a:t>
            </a:r>
          </a:p>
          <a:p>
            <a:pPr marL="1183653" lvl="4" indent="-342900">
              <a:buClr>
                <a:srgbClr val="558AAB"/>
              </a:buClr>
              <a:buFont typeface="Arial" panose="020B0604020202020204" pitchFamily="34" charset="0"/>
              <a:buChar char="•"/>
            </a:pPr>
            <a:r>
              <a:rPr lang="fr-CA" dirty="0">
                <a:ea typeface="Helvetica Neue"/>
                <a:cs typeface="Helvetica Neue"/>
                <a:sym typeface="Helvetica Neue"/>
              </a:rPr>
              <a:t>Identique à la commande </a:t>
            </a:r>
            <a:r>
              <a:rPr lang="fr-CA" dirty="0" smtClean="0">
                <a:ea typeface="Helvetica Neue"/>
                <a:cs typeface="Helvetica Neue"/>
                <a:sym typeface="Helvetica Neue"/>
              </a:rPr>
              <a:t>ci-dessus </a:t>
            </a:r>
            <a:r>
              <a:rPr lang="fr-CA" dirty="0">
                <a:ea typeface="Helvetica Neue"/>
                <a:cs typeface="Helvetica Neue"/>
                <a:sym typeface="Helvetica Neue"/>
              </a:rPr>
              <a:t>mais au lieu d'utiliser git </a:t>
            </a:r>
            <a:r>
              <a:rPr lang="fr-CA" dirty="0" err="1">
                <a:ea typeface="Helvetica Neue"/>
                <a:cs typeface="Helvetica Neue"/>
                <a:sym typeface="Helvetica Neue"/>
              </a:rPr>
              <a:t>merge</a:t>
            </a:r>
            <a:r>
              <a:rPr lang="fr-CA" dirty="0">
                <a:ea typeface="Helvetica Neue"/>
                <a:cs typeface="Helvetica Neue"/>
                <a:sym typeface="Helvetica Neue"/>
              </a:rPr>
              <a:t> </a:t>
            </a:r>
            <a:r>
              <a:rPr lang="fr-CA" dirty="0" smtClean="0">
                <a:ea typeface="Helvetica Neue"/>
                <a:cs typeface="Helvetica Neue"/>
                <a:sym typeface="Helvetica Neue"/>
              </a:rPr>
              <a:t>utilisez </a:t>
            </a:r>
            <a:r>
              <a:rPr lang="fr-CA" dirty="0">
                <a:ea typeface="Helvetica Neue"/>
                <a:cs typeface="Helvetica Neue"/>
                <a:sym typeface="Helvetica Neue"/>
              </a:rPr>
              <a:t>git </a:t>
            </a:r>
            <a:r>
              <a:rPr lang="fr-CA" dirty="0" err="1" smtClean="0">
                <a:ea typeface="Helvetica Neue"/>
                <a:cs typeface="Helvetica Neue"/>
                <a:sym typeface="Helvetica Neue"/>
              </a:rPr>
              <a:t>rebase</a:t>
            </a:r>
            <a:endParaRPr lang="fr-CA" dirty="0" smtClean="0">
              <a:ea typeface="Helvetica Neue"/>
              <a:cs typeface="Helvetica Neue"/>
              <a:sym typeface="Helvetica Neue"/>
            </a:endParaRPr>
          </a:p>
          <a:p>
            <a:pPr marL="817893" lvl="2" indent="-342900">
              <a:buClr>
                <a:srgbClr val="558AAB"/>
              </a:buClr>
              <a:buFont typeface="Arial" panose="020B0604020202020204" pitchFamily="34" charset="0"/>
              <a:buChar char="•"/>
            </a:pPr>
            <a:r>
              <a:rPr lang="fr-CA" dirty="0">
                <a:ea typeface="Helvetica Neue"/>
                <a:cs typeface="Helvetica Neue"/>
                <a:sym typeface="Helvetica Neue"/>
              </a:rPr>
              <a:t>Sommaire</a:t>
            </a:r>
          </a:p>
          <a:p>
            <a:pPr marL="1000773" lvl="3" indent="-342900">
              <a:buClr>
                <a:srgbClr val="558AAB"/>
              </a:buClr>
              <a:buFont typeface="Arial" panose="020B0604020202020204" pitchFamily="34" charset="0"/>
              <a:buChar char="•"/>
            </a:pPr>
            <a:r>
              <a:rPr lang="fr-CA" dirty="0" smtClean="0">
                <a:ea typeface="Helvetica Neue"/>
                <a:cs typeface="Helvetica Neue"/>
                <a:sym typeface="Helvetica Neue"/>
              </a:rPr>
              <a:t>Ceci </a:t>
            </a:r>
            <a:r>
              <a:rPr lang="fr-CA" dirty="0">
                <a:ea typeface="Helvetica Neue"/>
                <a:cs typeface="Helvetica Neue"/>
                <a:sym typeface="Helvetica Neue"/>
              </a:rPr>
              <a:t>est un moyen facile de synchroniser votre référentiel local avec des changements du dépôt </a:t>
            </a:r>
            <a:r>
              <a:rPr lang="fr-CA" dirty="0" err="1">
                <a:ea typeface="Helvetica Neue"/>
                <a:cs typeface="Helvetica Neue"/>
                <a:sym typeface="Helvetica Neue"/>
              </a:rPr>
              <a:t>remote</a:t>
            </a:r>
            <a:endParaRPr lang="fr-CA" dirty="0">
              <a:ea typeface="Helvetica Neue"/>
              <a:cs typeface="Helvetica Neue"/>
              <a:sym typeface="Helvetica Neue"/>
            </a:endParaRPr>
          </a:p>
          <a:p>
            <a:pPr marL="1183653" lvl="4" indent="-342900">
              <a:buClr>
                <a:srgbClr val="558AAB"/>
              </a:buClr>
              <a:buFont typeface="Arial" panose="020B0604020202020204" pitchFamily="34" charset="0"/>
              <a:buChar char="•"/>
            </a:pPr>
            <a:endParaRPr lang="fr-CA" dirty="0">
              <a:ea typeface="Helvetica Neue"/>
              <a:cs typeface="Helvetica Neue"/>
              <a:sym typeface="Helvetica Neue"/>
            </a:endParaRP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79</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22911688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454257-7B8D-42C0-8DB2-776EFA202679}"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8</a:t>
            </a:fld>
            <a:endParaRPr lang="en-CA"/>
          </a:p>
        </p:txBody>
      </p:sp>
      <p:sp>
        <p:nvSpPr>
          <p:cNvPr id="9" name="Title 8"/>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
        <p:nvSpPr>
          <p:cNvPr id="11" name="Text Placeholder 10"/>
          <p:cNvSpPr>
            <a:spLocks noGrp="1"/>
          </p:cNvSpPr>
          <p:nvPr>
            <p:ph type="body" idx="4294967295"/>
          </p:nvPr>
        </p:nvSpPr>
        <p:spPr>
          <a:xfrm>
            <a:off x="956600" y="1648942"/>
            <a:ext cx="9381558" cy="4309405"/>
          </a:xfrm>
        </p:spPr>
        <p:txBody>
          <a:bodyPr/>
          <a:lstStyle/>
          <a:p>
            <a:pPr marL="635013" lvl="1" indent="-342900">
              <a:buClr>
                <a:srgbClr val="558AAB"/>
              </a:buClr>
              <a:buFont typeface="Arial" panose="020B0604020202020204" pitchFamily="34" charset="0"/>
              <a:buChar char="•"/>
            </a:pPr>
            <a:r>
              <a:rPr lang="fr-CA" sz="2100" dirty="0" smtClean="0">
                <a:solidFill>
                  <a:schemeClr val="tx1"/>
                </a:solidFill>
                <a:latin typeface="Helvetica Neue"/>
                <a:ea typeface="Helvetica Neue"/>
                <a:cs typeface="Helvetica Neue"/>
                <a:sym typeface="Helvetica Neue"/>
              </a:rPr>
              <a:t>Opérations Git</a:t>
            </a:r>
          </a:p>
          <a:p>
            <a:pPr marL="1000773" lvl="3" indent="-342900">
              <a:buClr>
                <a:srgbClr val="558AAB"/>
              </a:buClr>
              <a:buFont typeface="Wingdings" panose="05000000000000000000" pitchFamily="2" charset="2"/>
              <a:buChar char="ü"/>
            </a:pPr>
            <a:r>
              <a:rPr lang="fr-CA" sz="2100" dirty="0" smtClean="0">
                <a:solidFill>
                  <a:schemeClr val="tx1"/>
                </a:solidFill>
                <a:latin typeface="Helvetica Neue"/>
                <a:ea typeface="Helvetica Neue"/>
                <a:cs typeface="Helvetica Neue"/>
                <a:sym typeface="Helvetica Neue"/>
              </a:rPr>
              <a:t>commit</a:t>
            </a:r>
          </a:p>
          <a:p>
            <a:pPr marL="1000773" lvl="3" indent="-342900">
              <a:buClr>
                <a:srgbClr val="558AAB"/>
              </a:buClr>
              <a:buFont typeface="Wingdings" panose="05000000000000000000" pitchFamily="2" charset="2"/>
              <a:buChar char="ü"/>
            </a:pPr>
            <a:r>
              <a:rPr lang="fr-CA" sz="2100" dirty="0" smtClean="0">
                <a:solidFill>
                  <a:schemeClr val="tx1"/>
                </a:solidFill>
                <a:latin typeface="Helvetica Neue"/>
                <a:ea typeface="Helvetica Neue"/>
                <a:cs typeface="Helvetica Neue"/>
                <a:sym typeface="Helvetica Neue"/>
              </a:rPr>
              <a:t>checkout</a:t>
            </a:r>
          </a:p>
          <a:p>
            <a:pPr marL="1000773" lvl="3" indent="-342900">
              <a:buClr>
                <a:srgbClr val="558AAB"/>
              </a:buClr>
              <a:buFont typeface="Wingdings" panose="05000000000000000000" pitchFamily="2" charset="2"/>
              <a:buChar char="ü"/>
            </a:pPr>
            <a:r>
              <a:rPr lang="fr-CA" sz="2100" dirty="0" err="1" smtClean="0">
                <a:solidFill>
                  <a:schemeClr val="tx1"/>
                </a:solidFill>
                <a:latin typeface="Helvetica Neue"/>
                <a:ea typeface="Helvetica Neue"/>
                <a:cs typeface="Helvetica Neue"/>
                <a:sym typeface="Helvetica Neue"/>
              </a:rPr>
              <a:t>branch</a:t>
            </a:r>
            <a:endParaRPr lang="fr-CA" sz="2100" dirty="0" smtClean="0">
              <a:solidFill>
                <a:schemeClr val="tx1"/>
              </a:solidFill>
              <a:latin typeface="Helvetica Neue"/>
              <a:ea typeface="Helvetica Neue"/>
              <a:cs typeface="Helvetica Neue"/>
              <a:sym typeface="Helvetica Neue"/>
            </a:endParaRPr>
          </a:p>
          <a:p>
            <a:pPr marL="1000773" lvl="3" indent="-342900">
              <a:buClr>
                <a:srgbClr val="558AAB"/>
              </a:buClr>
              <a:buFont typeface="Wingdings" panose="05000000000000000000" pitchFamily="2" charset="2"/>
              <a:buChar char="ü"/>
            </a:pPr>
            <a:r>
              <a:rPr lang="fr-CA" sz="2100" dirty="0" smtClean="0">
                <a:solidFill>
                  <a:schemeClr val="tx1"/>
                </a:solidFill>
                <a:latin typeface="Helvetica Neue"/>
                <a:ea typeface="Helvetica Neue"/>
                <a:cs typeface="Helvetica Neue"/>
                <a:sym typeface="Helvetica Neue"/>
              </a:rPr>
              <a:t>cherry-</a:t>
            </a:r>
            <a:r>
              <a:rPr lang="fr-CA" sz="2100" dirty="0" err="1" smtClean="0">
                <a:solidFill>
                  <a:schemeClr val="tx1"/>
                </a:solidFill>
                <a:latin typeface="Helvetica Neue"/>
                <a:ea typeface="Helvetica Neue"/>
                <a:cs typeface="Helvetica Neue"/>
                <a:sym typeface="Helvetica Neue"/>
              </a:rPr>
              <a:t>pick</a:t>
            </a:r>
            <a:endParaRPr lang="fr-CA" sz="2100" dirty="0" smtClean="0">
              <a:solidFill>
                <a:schemeClr val="tx1"/>
              </a:solidFill>
              <a:latin typeface="Helvetica Neue"/>
              <a:ea typeface="Helvetica Neue"/>
              <a:cs typeface="Helvetica Neue"/>
              <a:sym typeface="Helvetica Neue"/>
            </a:endParaRPr>
          </a:p>
          <a:p>
            <a:pPr marL="1000773" lvl="3" indent="-342900">
              <a:buClr>
                <a:srgbClr val="558AAB"/>
              </a:buClr>
              <a:buFont typeface="Wingdings" panose="05000000000000000000" pitchFamily="2" charset="2"/>
              <a:buChar char="ü"/>
            </a:pPr>
            <a:r>
              <a:rPr lang="fr-CA" sz="2100" dirty="0" smtClean="0">
                <a:solidFill>
                  <a:schemeClr val="tx1"/>
                </a:solidFill>
                <a:latin typeface="Helvetica Neue"/>
                <a:ea typeface="Helvetica Neue"/>
                <a:cs typeface="Helvetica Neue"/>
                <a:sym typeface="Helvetica Neue"/>
              </a:rPr>
              <a:t>reset</a:t>
            </a:r>
          </a:p>
          <a:p>
            <a:pPr marL="1000773" lvl="3" indent="-342900">
              <a:buClr>
                <a:srgbClr val="558AAB"/>
              </a:buClr>
              <a:buFont typeface="Wingdings" panose="05000000000000000000" pitchFamily="2" charset="2"/>
              <a:buChar char="ü"/>
            </a:pPr>
            <a:r>
              <a:rPr lang="fr-CA" sz="2100" dirty="0" err="1" smtClean="0">
                <a:solidFill>
                  <a:schemeClr val="tx1"/>
                </a:solidFill>
                <a:latin typeface="Helvetica Neue"/>
                <a:ea typeface="Helvetica Neue"/>
                <a:cs typeface="Helvetica Neue"/>
                <a:sym typeface="Helvetica Neue"/>
              </a:rPr>
              <a:t>merge</a:t>
            </a:r>
            <a:endParaRPr lang="fr-CA" sz="2100" dirty="0" smtClean="0">
              <a:solidFill>
                <a:schemeClr val="tx1"/>
              </a:solidFill>
              <a:latin typeface="Helvetica Neue"/>
              <a:ea typeface="Helvetica Neue"/>
              <a:cs typeface="Helvetica Neue"/>
              <a:sym typeface="Helvetica Neue"/>
            </a:endParaRPr>
          </a:p>
          <a:p>
            <a:pPr marL="1000773" lvl="3" indent="-342900">
              <a:buClr>
                <a:srgbClr val="558AAB"/>
              </a:buClr>
              <a:buFont typeface="Wingdings" panose="05000000000000000000" pitchFamily="2" charset="2"/>
              <a:buChar char="ü"/>
            </a:pPr>
            <a:r>
              <a:rPr lang="fr-CA" sz="2100" dirty="0" err="1" smtClean="0">
                <a:solidFill>
                  <a:schemeClr val="tx1"/>
                </a:solidFill>
                <a:latin typeface="Helvetica Neue"/>
                <a:ea typeface="Helvetica Neue"/>
                <a:cs typeface="Helvetica Neue"/>
                <a:sym typeface="Helvetica Neue"/>
              </a:rPr>
              <a:t>revert</a:t>
            </a:r>
            <a:endParaRPr lang="fr-CA" sz="2100" dirty="0" smtClean="0">
              <a:solidFill>
                <a:schemeClr val="tx1"/>
              </a:solidFill>
              <a:latin typeface="Helvetica Neue"/>
              <a:ea typeface="Helvetica Neue"/>
              <a:cs typeface="Helvetica Neue"/>
              <a:sym typeface="Helvetica Neue"/>
            </a:endParaRPr>
          </a:p>
          <a:p>
            <a:pPr marL="1000773" lvl="3" indent="-342900">
              <a:buClr>
                <a:srgbClr val="558AAB"/>
              </a:buClr>
              <a:buFont typeface="Wingdings" panose="05000000000000000000" pitchFamily="2" charset="2"/>
              <a:buChar char="ü"/>
            </a:pPr>
            <a:r>
              <a:rPr lang="fr-CA" sz="2100" dirty="0" err="1" smtClean="0">
                <a:solidFill>
                  <a:schemeClr val="tx1"/>
                </a:solidFill>
                <a:latin typeface="Helvetica Neue"/>
                <a:ea typeface="Helvetica Neue"/>
                <a:cs typeface="Helvetica Neue"/>
                <a:sym typeface="Helvetica Neue"/>
              </a:rPr>
              <a:t>rebase</a:t>
            </a:r>
            <a:endParaRPr lang="fr-CA" sz="2100" dirty="0" smtClean="0">
              <a:solidFill>
                <a:schemeClr val="tx1"/>
              </a:solidFill>
              <a:latin typeface="Helvetica Neue"/>
              <a:ea typeface="Helvetica Neue"/>
              <a:cs typeface="Helvetica Neue"/>
              <a:sym typeface="Helvetica Neue"/>
            </a:endParaRPr>
          </a:p>
          <a:p>
            <a:pPr marL="1000773" lvl="3" indent="-342900">
              <a:buClr>
                <a:srgbClr val="558AAB"/>
              </a:buClr>
              <a:buFont typeface="Wingdings" panose="05000000000000000000" pitchFamily="2" charset="2"/>
              <a:buChar char="ü"/>
            </a:pPr>
            <a:r>
              <a:rPr lang="fr-CA" sz="2100" dirty="0" err="1" smtClean="0">
                <a:solidFill>
                  <a:schemeClr val="tx1"/>
                </a:solidFill>
                <a:latin typeface="Helvetica Neue"/>
                <a:ea typeface="Helvetica Neue"/>
                <a:cs typeface="Helvetica Neue"/>
                <a:sym typeface="Helvetica Neue"/>
              </a:rPr>
              <a:t>stash</a:t>
            </a:r>
            <a:endParaRPr lang="fr-CA" sz="2100" dirty="0">
              <a:solidFill>
                <a:schemeClr val="tx1"/>
              </a:solidFill>
              <a:latin typeface="Helvetica Neue"/>
              <a:ea typeface="Helvetica Neue"/>
              <a:cs typeface="Helvetica Neue"/>
              <a:sym typeface="Helvetica Neue"/>
            </a:endParaRPr>
          </a:p>
          <a:p>
            <a:pPr marL="1000773" lvl="3" indent="-342900">
              <a:buClr>
                <a:srgbClr val="558AAB"/>
              </a:buClr>
              <a:buFont typeface="Wingdings" panose="05000000000000000000" pitchFamily="2" charset="2"/>
              <a:buChar char="ü"/>
            </a:pPr>
            <a:endParaRPr lang="fr-CA" sz="2100" dirty="0" smtClean="0">
              <a:solidFill>
                <a:schemeClr val="tx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19553020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6" y="819393"/>
            <a:ext cx="12068293" cy="5470571"/>
          </a:xfrm>
        </p:spPr>
        <p:txBody>
          <a:bodyPr>
            <a:noAutofit/>
          </a:bodyPr>
          <a:lstStyle/>
          <a:p>
            <a:pPr marL="635013" lvl="1" indent="-342900">
              <a:buClr>
                <a:srgbClr val="558AAB"/>
              </a:buClr>
              <a:buFont typeface="Arial" panose="020B0604020202020204" pitchFamily="34" charset="0"/>
              <a:buChar char="•"/>
            </a:pPr>
            <a:r>
              <a:rPr lang="fr-CA" dirty="0" smtClean="0">
                <a:ea typeface="Helvetica Neue"/>
                <a:cs typeface="Helvetica Neue"/>
                <a:sym typeface="Helvetica Neue"/>
              </a:rPr>
              <a:t>Git/La synchronisation</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 git push</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Vous permet de transférer vos commits du dépôt local au dépôt à distance</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Peut potentiellement remplacer de modifications faites par d’autres développeurs </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Exemple</a:t>
            </a:r>
          </a:p>
          <a:p>
            <a:pPr marL="1000773" lvl="3" indent="-342900">
              <a:buClr>
                <a:srgbClr val="558AAB"/>
              </a:buClr>
              <a:buFont typeface="Arial" panose="020B0604020202020204" pitchFamily="34" charset="0"/>
              <a:buChar char="•"/>
            </a:pPr>
            <a:r>
              <a:rPr lang="fr-CA" dirty="0" smtClean="0">
                <a:ea typeface="Helvetica Neue"/>
                <a:cs typeface="Helvetica Neue"/>
                <a:sym typeface="Helvetica Neue"/>
              </a:rPr>
              <a:t>$ git push &lt;</a:t>
            </a:r>
            <a:r>
              <a:rPr lang="fr-CA" dirty="0" err="1" smtClean="0">
                <a:ea typeface="Helvetica Neue"/>
                <a:cs typeface="Helvetica Neue"/>
                <a:sym typeface="Helvetica Neue"/>
              </a:rPr>
              <a:t>remote</a:t>
            </a:r>
            <a:r>
              <a:rPr lang="fr-CA" dirty="0" smtClean="0">
                <a:ea typeface="Helvetica Neue"/>
                <a:cs typeface="Helvetica Neue"/>
                <a:sym typeface="Helvetica Neue"/>
              </a:rPr>
              <a:t>&gt; &lt;branche&gt;</a:t>
            </a:r>
          </a:p>
          <a:p>
            <a:pPr marL="1183653" lvl="4" indent="-342900">
              <a:buClr>
                <a:srgbClr val="558AAB"/>
              </a:buClr>
              <a:buFont typeface="Arial" panose="020B0604020202020204" pitchFamily="34" charset="0"/>
              <a:buChar char="•"/>
            </a:pPr>
            <a:r>
              <a:rPr lang="fr-CA" dirty="0" smtClean="0">
                <a:ea typeface="Helvetica Neue"/>
                <a:cs typeface="Helvetica Neue"/>
                <a:sym typeface="Helvetica Neue"/>
              </a:rPr>
              <a:t>Seulement permis lorsque un </a:t>
            </a:r>
            <a:r>
              <a:rPr lang="fr-CA" dirty="0" err="1" smtClean="0">
                <a:ea typeface="Helvetica Neue"/>
                <a:cs typeface="Helvetica Neue"/>
                <a:sym typeface="Helvetica Neue"/>
              </a:rPr>
              <a:t>merge</a:t>
            </a:r>
            <a:r>
              <a:rPr lang="fr-CA" dirty="0" smtClean="0">
                <a:ea typeface="Helvetica Neue"/>
                <a:cs typeface="Helvetica Neue"/>
                <a:sym typeface="Helvetica Neue"/>
              </a:rPr>
              <a:t> est du type </a:t>
            </a:r>
            <a:r>
              <a:rPr lang="fr-CA" dirty="0" err="1" smtClean="0">
                <a:ea typeface="Helvetica Neue"/>
                <a:cs typeface="Helvetica Neue"/>
                <a:sym typeface="Helvetica Neue"/>
              </a:rPr>
              <a:t>fast-forward</a:t>
            </a:r>
            <a:endParaRPr lang="fr-CA" dirty="0" smtClean="0">
              <a:ea typeface="Helvetica Neue"/>
              <a:cs typeface="Helvetica Neue"/>
              <a:sym typeface="Helvetica Neue"/>
            </a:endParaRPr>
          </a:p>
          <a:p>
            <a:pPr marL="1000773" lvl="3" indent="-342900">
              <a:buClr>
                <a:srgbClr val="558AAB"/>
              </a:buClr>
              <a:buFont typeface="Arial" panose="020B0604020202020204" pitchFamily="34" charset="0"/>
              <a:buChar char="•"/>
            </a:pPr>
            <a:r>
              <a:rPr lang="fr-CA" dirty="0">
                <a:solidFill>
                  <a:srgbClr val="FF0000"/>
                </a:solidFill>
                <a:ea typeface="Helvetica Neue"/>
                <a:cs typeface="Helvetica Neue"/>
                <a:sym typeface="Helvetica Neue"/>
              </a:rPr>
              <a:t>$ git push &lt;</a:t>
            </a:r>
            <a:r>
              <a:rPr lang="fr-CA" dirty="0" err="1">
                <a:solidFill>
                  <a:srgbClr val="FF0000"/>
                </a:solidFill>
                <a:ea typeface="Helvetica Neue"/>
                <a:cs typeface="Helvetica Neue"/>
                <a:sym typeface="Helvetica Neue"/>
              </a:rPr>
              <a:t>remote</a:t>
            </a:r>
            <a:r>
              <a:rPr lang="fr-CA" dirty="0">
                <a:solidFill>
                  <a:srgbClr val="FF0000"/>
                </a:solidFill>
                <a:ea typeface="Helvetica Neue"/>
                <a:cs typeface="Helvetica Neue"/>
                <a:sym typeface="Helvetica Neue"/>
              </a:rPr>
              <a:t>&gt; --</a:t>
            </a:r>
            <a:r>
              <a:rPr lang="fr-CA" dirty="0" smtClean="0">
                <a:solidFill>
                  <a:srgbClr val="FF0000"/>
                </a:solidFill>
                <a:ea typeface="Helvetica Neue"/>
                <a:cs typeface="Helvetica Neue"/>
                <a:sym typeface="Helvetica Neue"/>
              </a:rPr>
              <a:t>force </a:t>
            </a:r>
          </a:p>
          <a:p>
            <a:pPr marL="1183653" lvl="4" indent="-342900">
              <a:buClr>
                <a:srgbClr val="558AAB"/>
              </a:buClr>
              <a:buFont typeface="Arial" panose="020B0604020202020204" pitchFamily="34" charset="0"/>
              <a:buChar char="•"/>
            </a:pPr>
            <a:r>
              <a:rPr lang="fr-CA" dirty="0">
                <a:ea typeface="Helvetica Neue"/>
                <a:cs typeface="Helvetica Neue"/>
                <a:sym typeface="Helvetica Neue"/>
              </a:rPr>
              <a:t>Identique à la commande </a:t>
            </a:r>
            <a:r>
              <a:rPr lang="fr-CA" dirty="0" smtClean="0">
                <a:ea typeface="Helvetica Neue"/>
                <a:cs typeface="Helvetica Neue"/>
                <a:sym typeface="Helvetica Neue"/>
              </a:rPr>
              <a:t>ci-dessus </a:t>
            </a:r>
            <a:r>
              <a:rPr lang="fr-CA" dirty="0">
                <a:ea typeface="Helvetica Neue"/>
                <a:cs typeface="Helvetica Neue"/>
                <a:sym typeface="Helvetica Neue"/>
              </a:rPr>
              <a:t>mais </a:t>
            </a:r>
            <a:r>
              <a:rPr lang="fr-CA" dirty="0" smtClean="0">
                <a:ea typeface="Helvetica Neue"/>
                <a:cs typeface="Helvetica Neue"/>
                <a:sym typeface="Helvetica Neue"/>
              </a:rPr>
              <a:t>force le « push » même </a:t>
            </a:r>
            <a:r>
              <a:rPr lang="fr-CA" dirty="0">
                <a:ea typeface="Helvetica Neue"/>
                <a:cs typeface="Helvetica Neue"/>
                <a:sym typeface="Helvetica Neue"/>
              </a:rPr>
              <a:t>si elle aboutit à </a:t>
            </a:r>
            <a:r>
              <a:rPr lang="fr-CA" dirty="0" smtClean="0">
                <a:ea typeface="Helvetica Neue"/>
                <a:cs typeface="Helvetica Neue"/>
                <a:sym typeface="Helvetica Neue"/>
              </a:rPr>
              <a:t>un  </a:t>
            </a:r>
            <a:r>
              <a:rPr lang="fr-CA" dirty="0" err="1" smtClean="0">
                <a:ea typeface="Helvetica Neue"/>
                <a:cs typeface="Helvetica Neue"/>
                <a:sym typeface="Helvetica Neue"/>
              </a:rPr>
              <a:t>merge</a:t>
            </a:r>
            <a:r>
              <a:rPr lang="fr-CA" dirty="0" smtClean="0">
                <a:ea typeface="Helvetica Neue"/>
                <a:cs typeface="Helvetica Neue"/>
                <a:sym typeface="Helvetica Neue"/>
              </a:rPr>
              <a:t> qui n’est pas du type </a:t>
            </a:r>
            <a:r>
              <a:rPr lang="fr-CA" dirty="0" err="1" smtClean="0">
                <a:ea typeface="Helvetica Neue"/>
                <a:cs typeface="Helvetica Neue"/>
                <a:sym typeface="Helvetica Neue"/>
              </a:rPr>
              <a:t>fast-forward</a:t>
            </a:r>
            <a:endParaRPr lang="fr-CA" dirty="0" smtClean="0">
              <a:ea typeface="Helvetica Neue"/>
              <a:cs typeface="Helvetica Neue"/>
              <a:sym typeface="Helvetica Neue"/>
            </a:endParaRPr>
          </a:p>
          <a:p>
            <a:pPr marL="1000773" lvl="3" indent="-342900">
              <a:buClr>
                <a:srgbClr val="558AAB"/>
              </a:buClr>
              <a:buFont typeface="Arial" panose="020B0604020202020204" pitchFamily="34" charset="0"/>
              <a:buChar char="•"/>
            </a:pPr>
            <a:r>
              <a:rPr lang="fr-CA" dirty="0" smtClean="0">
                <a:ea typeface="Helvetica Neue"/>
                <a:cs typeface="Helvetica Neue"/>
                <a:sym typeface="Helvetica Neue"/>
              </a:rPr>
              <a:t>$ git push &lt;</a:t>
            </a:r>
            <a:r>
              <a:rPr lang="fr-CA" dirty="0" err="1" smtClean="0">
                <a:ea typeface="Helvetica Neue"/>
                <a:cs typeface="Helvetica Neue"/>
                <a:sym typeface="Helvetica Neue"/>
              </a:rPr>
              <a:t>remote</a:t>
            </a:r>
            <a:r>
              <a:rPr lang="fr-CA" dirty="0" smtClean="0">
                <a:ea typeface="Helvetica Neue"/>
                <a:cs typeface="Helvetica Neue"/>
                <a:sym typeface="Helvetica Neue"/>
              </a:rPr>
              <a:t>&gt; --all</a:t>
            </a:r>
          </a:p>
          <a:p>
            <a:pPr marL="1183653" lvl="4" indent="-342900">
              <a:buClr>
                <a:srgbClr val="558AAB"/>
              </a:buClr>
              <a:buFont typeface="Arial" panose="020B0604020202020204" pitchFamily="34" charset="0"/>
              <a:buChar char="•"/>
            </a:pPr>
            <a:r>
              <a:rPr lang="fr-CA" dirty="0" smtClean="0">
                <a:ea typeface="Helvetica Neue"/>
                <a:cs typeface="Helvetica Neue"/>
                <a:sym typeface="Helvetica Neue"/>
              </a:rPr>
              <a:t>Inclus toutes vos branches locales</a:t>
            </a:r>
          </a:p>
          <a:p>
            <a:pPr marL="1000773" lvl="3" indent="-342900">
              <a:buClr>
                <a:srgbClr val="558AAB"/>
              </a:buClr>
              <a:buFont typeface="Arial" panose="020B0604020202020204" pitchFamily="34" charset="0"/>
              <a:buChar char="•"/>
            </a:pPr>
            <a:r>
              <a:rPr lang="fr-CA" dirty="0" smtClean="0">
                <a:ea typeface="Helvetica Neue"/>
                <a:cs typeface="Helvetica Neue"/>
                <a:sym typeface="Helvetica Neue"/>
              </a:rPr>
              <a:t>$ git push &lt;</a:t>
            </a:r>
            <a:r>
              <a:rPr lang="fr-CA" dirty="0" err="1" smtClean="0">
                <a:ea typeface="Helvetica Neue"/>
                <a:cs typeface="Helvetica Neue"/>
                <a:sym typeface="Helvetica Neue"/>
              </a:rPr>
              <a:t>remote</a:t>
            </a:r>
            <a:r>
              <a:rPr lang="fr-CA" dirty="0" smtClean="0">
                <a:ea typeface="Helvetica Neue"/>
                <a:cs typeface="Helvetica Neue"/>
                <a:sym typeface="Helvetica Neue"/>
              </a:rPr>
              <a:t>&gt; --tags</a:t>
            </a:r>
          </a:p>
          <a:p>
            <a:pPr marL="1183653" lvl="4" indent="-342900">
              <a:buClr>
                <a:srgbClr val="558AAB"/>
              </a:buClr>
              <a:buFont typeface="Arial" panose="020B0604020202020204" pitchFamily="34" charset="0"/>
              <a:buChar char="•"/>
            </a:pPr>
            <a:r>
              <a:rPr lang="fr-CA" dirty="0" smtClean="0">
                <a:ea typeface="Helvetica Neue"/>
                <a:cs typeface="Helvetica Neue"/>
                <a:sym typeface="Helvetica Neue"/>
              </a:rPr>
              <a:t>Inclus tous les « tags » locaux</a:t>
            </a:r>
          </a:p>
          <a:p>
            <a:pPr marL="1000773" lvl="3" indent="-342900">
              <a:buClr>
                <a:srgbClr val="558AAB"/>
              </a:buClr>
              <a:buFont typeface="Arial" panose="020B0604020202020204" pitchFamily="34" charset="0"/>
              <a:buChar char="•"/>
            </a:pPr>
            <a:endParaRPr lang="fr-CA" dirty="0" smtClean="0">
              <a:ea typeface="Helvetica Neue"/>
              <a:cs typeface="Helvetica Neue"/>
              <a:sym typeface="Helvetica Neue"/>
            </a:endParaRPr>
          </a:p>
          <a:p>
            <a:pPr marL="1000773" lvl="3" indent="-342900">
              <a:buClr>
                <a:srgbClr val="558AAB"/>
              </a:buClr>
              <a:buFont typeface="Arial" panose="020B0604020202020204" pitchFamily="34" charset="0"/>
              <a:buChar char="•"/>
            </a:pPr>
            <a:endParaRPr lang="fr-CA" dirty="0" smtClean="0">
              <a:ea typeface="Helvetica Neue"/>
              <a:cs typeface="Helvetica Neue"/>
              <a:sym typeface="Helvetica Neue"/>
            </a:endParaRP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80</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97978" y="3598718"/>
            <a:ext cx="472786" cy="416052"/>
          </a:xfrm>
          <a:prstGeom prst="rect">
            <a:avLst/>
          </a:prstGeom>
        </p:spPr>
      </p:pic>
    </p:spTree>
    <p:extLst>
      <p:ext uri="{BB962C8B-B14F-4D97-AF65-F5344CB8AC3E}">
        <p14:creationId xmlns:p14="http://schemas.microsoft.com/office/powerpoint/2010/main" val="272821079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6" y="1262737"/>
            <a:ext cx="12068293" cy="3808027"/>
          </a:xfrm>
        </p:spPr>
        <p:txBody>
          <a:bodyPr>
            <a:noAutofit/>
          </a:bodyPr>
          <a:lstStyle/>
          <a:p>
            <a:pPr marL="635013" lvl="1" indent="-342900">
              <a:buClr>
                <a:srgbClr val="558AAB"/>
              </a:buClr>
              <a:buFont typeface="Arial" panose="020B0604020202020204" pitchFamily="34" charset="0"/>
              <a:buChar char="•"/>
            </a:pPr>
            <a:r>
              <a:rPr lang="fr-CA" dirty="0" smtClean="0">
                <a:ea typeface="Helvetica Neue"/>
                <a:cs typeface="Helvetica Neue"/>
                <a:sym typeface="Helvetica Neue"/>
              </a:rPr>
              <a:t>Git/La synchronisation</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 git push</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Sommaire</a:t>
            </a:r>
          </a:p>
          <a:p>
            <a:pPr marL="1000773" lvl="3" indent="-342900">
              <a:buClr>
                <a:srgbClr val="558AAB"/>
              </a:buClr>
              <a:buFont typeface="Arial" panose="020B0604020202020204" pitchFamily="34" charset="0"/>
              <a:buChar char="•"/>
            </a:pPr>
            <a:r>
              <a:rPr lang="fr-CA" dirty="0" smtClean="0">
                <a:ea typeface="Helvetica Neue"/>
                <a:cs typeface="Helvetica Neue"/>
                <a:sym typeface="Helvetica Neue"/>
              </a:rPr>
              <a:t>Pour </a:t>
            </a:r>
            <a:r>
              <a:rPr lang="fr-CA" dirty="0">
                <a:ea typeface="Helvetica Neue"/>
                <a:cs typeface="Helvetica Neue"/>
                <a:sym typeface="Helvetica Neue"/>
              </a:rPr>
              <a:t>publier vos changements locaux à un référentiel </a:t>
            </a:r>
            <a:r>
              <a:rPr lang="fr-CA" dirty="0" smtClean="0">
                <a:ea typeface="Helvetica Neue"/>
                <a:cs typeface="Helvetica Neue"/>
                <a:sym typeface="Helvetica Neue"/>
              </a:rPr>
              <a:t>central</a:t>
            </a:r>
          </a:p>
          <a:p>
            <a:pPr marL="1000773" lvl="3" indent="-342900">
              <a:buClr>
                <a:srgbClr val="558AAB"/>
              </a:buClr>
              <a:buFont typeface="Arial" panose="020B0604020202020204" pitchFamily="34" charset="0"/>
              <a:buChar char="•"/>
            </a:pPr>
            <a:r>
              <a:rPr lang="fr-FR" dirty="0"/>
              <a:t>Après </a:t>
            </a:r>
            <a:r>
              <a:rPr lang="fr-FR" dirty="0" smtClean="0"/>
              <a:t>des </a:t>
            </a:r>
            <a:r>
              <a:rPr lang="fr-FR" dirty="0" err="1" smtClean="0"/>
              <a:t>commits</a:t>
            </a:r>
            <a:r>
              <a:rPr lang="fr-FR" dirty="0" smtClean="0"/>
              <a:t> </a:t>
            </a:r>
            <a:r>
              <a:rPr lang="fr-FR" dirty="0"/>
              <a:t>locaux </a:t>
            </a:r>
            <a:r>
              <a:rPr lang="fr-FR" dirty="0" smtClean="0"/>
              <a:t>et que vous êtes </a:t>
            </a:r>
            <a:r>
              <a:rPr lang="fr-FR" dirty="0"/>
              <a:t>prêt à les partager </a:t>
            </a:r>
            <a:r>
              <a:rPr lang="fr-FR" dirty="0" smtClean="0"/>
              <a:t>avec </a:t>
            </a:r>
            <a:r>
              <a:rPr lang="fr-FR" dirty="0"/>
              <a:t>l'équipe</a:t>
            </a:r>
            <a:endParaRPr lang="fr-CA" dirty="0" smtClean="0">
              <a:ea typeface="Helvetica Neue"/>
              <a:cs typeface="Helvetica Neue"/>
              <a:sym typeface="Helvetica Neue"/>
            </a:endParaRPr>
          </a:p>
          <a:p>
            <a:pPr marL="1000773" lvl="3" indent="-342900">
              <a:buClr>
                <a:srgbClr val="558AAB"/>
              </a:buClr>
              <a:buFont typeface="Arial" panose="020B0604020202020204" pitchFamily="34" charset="0"/>
              <a:buChar char="•"/>
            </a:pPr>
            <a:endParaRPr lang="fr-CA" dirty="0" smtClean="0">
              <a:ea typeface="Helvetica Neue"/>
              <a:cs typeface="Helvetica Neue"/>
              <a:sym typeface="Helvetica Neue"/>
            </a:endParaRPr>
          </a:p>
          <a:p>
            <a:pPr marL="1000773" lvl="3" indent="-342900">
              <a:buClr>
                <a:srgbClr val="558AAB"/>
              </a:buClr>
              <a:buFont typeface="Arial" panose="020B0604020202020204" pitchFamily="34" charset="0"/>
              <a:buChar char="•"/>
            </a:pPr>
            <a:endParaRPr lang="fr-CA" dirty="0" smtClean="0">
              <a:ea typeface="Helvetica Neue"/>
              <a:cs typeface="Helvetica Neue"/>
              <a:sym typeface="Helvetica Neue"/>
            </a:endParaRP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81</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293211459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6" y="957943"/>
            <a:ext cx="12068293" cy="5221184"/>
          </a:xfrm>
        </p:spPr>
        <p:txBody>
          <a:bodyPr>
            <a:noAutofit/>
          </a:bodyPr>
          <a:lstStyle/>
          <a:p>
            <a:pPr marL="635013" lvl="1" indent="-342900">
              <a:buClr>
                <a:srgbClr val="558AAB"/>
              </a:buClr>
              <a:buFont typeface="Arial" panose="020B0604020202020204" pitchFamily="34" charset="0"/>
              <a:buChar char="•"/>
            </a:pPr>
            <a:r>
              <a:rPr lang="fr-CA" dirty="0" smtClean="0">
                <a:ea typeface="Helvetica Neue"/>
                <a:cs typeface="Helvetica Neue"/>
                <a:sym typeface="Helvetica Neue"/>
              </a:rPr>
              <a:t>Git/Créer un dépôt pour la synchronisation</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Créer un nouveau dépôt à partir du serveur</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Initialiser un répertoire local avec $ git </a:t>
            </a:r>
            <a:r>
              <a:rPr lang="fr-CA" dirty="0" err="1" smtClean="0">
                <a:ea typeface="Helvetica Neue"/>
                <a:cs typeface="Helvetica Neue"/>
                <a:sym typeface="Helvetica Neue"/>
              </a:rPr>
              <a:t>init</a:t>
            </a:r>
            <a:endParaRPr lang="fr-CA" dirty="0" smtClean="0">
              <a:ea typeface="Helvetica Neue"/>
              <a:cs typeface="Helvetica Neue"/>
              <a:sym typeface="Helvetica Neue"/>
            </a:endParaRP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Ajouter des éléments à votre zone d’index ($ git </a:t>
            </a:r>
            <a:r>
              <a:rPr lang="fr-CA" dirty="0" err="1" smtClean="0">
                <a:ea typeface="Helvetica Neue"/>
                <a:cs typeface="Helvetica Neue"/>
                <a:sym typeface="Helvetica Neue"/>
              </a:rPr>
              <a:t>add</a:t>
            </a:r>
            <a:r>
              <a:rPr lang="fr-CA" dirty="0" smtClean="0">
                <a:ea typeface="Helvetica Neue"/>
                <a:cs typeface="Helvetica Neue"/>
                <a:sym typeface="Helvetica Neue"/>
              </a:rPr>
              <a:t>)</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Valider ces éléments ($ git commit)</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Ajouter le nouveau dépôt ($ git </a:t>
            </a:r>
            <a:r>
              <a:rPr lang="fr-CA" dirty="0" err="1" smtClean="0">
                <a:ea typeface="Helvetica Neue"/>
                <a:cs typeface="Helvetica Neue"/>
                <a:sym typeface="Helvetica Neue"/>
              </a:rPr>
              <a:t>remote</a:t>
            </a:r>
            <a:r>
              <a:rPr lang="fr-CA" dirty="0" smtClean="0">
                <a:ea typeface="Helvetica Neue"/>
                <a:cs typeface="Helvetica Neue"/>
                <a:sym typeface="Helvetica Neue"/>
              </a:rPr>
              <a:t> </a:t>
            </a:r>
            <a:r>
              <a:rPr lang="fr-CA" dirty="0" err="1" smtClean="0">
                <a:ea typeface="Helvetica Neue"/>
                <a:cs typeface="Helvetica Neue"/>
                <a:sym typeface="Helvetica Neue"/>
              </a:rPr>
              <a:t>add</a:t>
            </a:r>
            <a:r>
              <a:rPr lang="fr-CA" dirty="0" smtClean="0">
                <a:ea typeface="Helvetica Neue"/>
                <a:cs typeface="Helvetica Neue"/>
                <a:sym typeface="Helvetica Neue"/>
              </a:rPr>
              <a:t> </a:t>
            </a:r>
            <a:r>
              <a:rPr lang="fr-CA" dirty="0" err="1" smtClean="0">
                <a:ea typeface="Helvetica Neue"/>
                <a:cs typeface="Helvetica Neue"/>
                <a:sym typeface="Helvetica Neue"/>
              </a:rPr>
              <a:t>origin</a:t>
            </a:r>
            <a:r>
              <a:rPr lang="fr-CA" dirty="0" smtClean="0">
                <a:ea typeface="Helvetica Neue"/>
                <a:cs typeface="Helvetica Neue"/>
                <a:sym typeface="Helvetica Neue"/>
              </a:rPr>
              <a:t> https://)</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Pousser vos éléments vers le nouveau dépôt ($ </a:t>
            </a:r>
            <a:r>
              <a:rPr lang="en-CA" dirty="0" smtClean="0">
                <a:ea typeface="Helvetica Neue"/>
                <a:cs typeface="Helvetica Neue"/>
                <a:sym typeface="Helvetica Neue"/>
              </a:rPr>
              <a:t>git </a:t>
            </a:r>
            <a:r>
              <a:rPr lang="en-CA" dirty="0">
                <a:ea typeface="Helvetica Neue"/>
                <a:cs typeface="Helvetica Neue"/>
                <a:sym typeface="Helvetica Neue"/>
              </a:rPr>
              <a:t>push --set-upstream </a:t>
            </a:r>
            <a:r>
              <a:rPr lang="en-CA" dirty="0" smtClean="0">
                <a:ea typeface="Helvetica Neue"/>
                <a:cs typeface="Helvetica Neue"/>
                <a:sym typeface="Helvetica Neue"/>
              </a:rPr>
              <a:t>origin master)</a:t>
            </a:r>
          </a:p>
          <a:p>
            <a:pPr marL="474993" lvl="2" indent="0">
              <a:buClr>
                <a:srgbClr val="558AAB"/>
              </a:buClr>
              <a:buNone/>
            </a:pPr>
            <a:endParaRPr lang="en-CA" dirty="0" smtClean="0">
              <a:ea typeface="Helvetica Neue"/>
              <a:cs typeface="Helvetica Neue"/>
              <a:sym typeface="Helvetica Neue"/>
            </a:endParaRPr>
          </a:p>
          <a:p>
            <a:pPr marL="474993" lvl="2" indent="0">
              <a:buClr>
                <a:srgbClr val="558AAB"/>
              </a:buClr>
              <a:buNone/>
            </a:pPr>
            <a:endParaRPr lang="en-CA" dirty="0">
              <a:ea typeface="Helvetica Neue"/>
              <a:cs typeface="Helvetica Neue"/>
              <a:sym typeface="Helvetica Neue"/>
            </a:endParaRPr>
          </a:p>
          <a:p>
            <a:pPr marL="474993" lvl="2" indent="0">
              <a:buClr>
                <a:srgbClr val="558AAB"/>
              </a:buClr>
              <a:buNone/>
            </a:pPr>
            <a:r>
              <a:rPr lang="en-CA" dirty="0" smtClean="0">
                <a:ea typeface="Helvetica Neue"/>
                <a:cs typeface="Helvetica Neue"/>
                <a:sym typeface="Helvetica Neue"/>
              </a:rPr>
              <a:t>*</a:t>
            </a:r>
            <a:r>
              <a:rPr lang="en-CA" dirty="0">
                <a:ea typeface="Helvetica Neue"/>
                <a:cs typeface="Helvetica Neue"/>
                <a:sym typeface="Helvetica Neue"/>
              </a:rPr>
              <a:t>Branch master set up to track remote branch master from </a:t>
            </a:r>
            <a:r>
              <a:rPr lang="en-CA" dirty="0" smtClean="0">
                <a:ea typeface="Helvetica Neue"/>
                <a:cs typeface="Helvetica Neue"/>
                <a:sym typeface="Helvetica Neue"/>
              </a:rPr>
              <a:t>origin.</a:t>
            </a:r>
            <a:endParaRPr lang="fr-CA" dirty="0" smtClean="0">
              <a:ea typeface="Helvetica Neue"/>
              <a:cs typeface="Helvetica Neue"/>
              <a:sym typeface="Helvetica Neue"/>
            </a:endParaRPr>
          </a:p>
          <a:p>
            <a:pPr marL="635013" lvl="1" indent="-342900">
              <a:buClr>
                <a:srgbClr val="558AAB"/>
              </a:buClr>
              <a:buFont typeface="Arial" panose="020B0604020202020204" pitchFamily="34" charset="0"/>
              <a:buChar char="•"/>
            </a:pPr>
            <a:endParaRPr lang="fr-FR" dirty="0" smtClean="0">
              <a:ea typeface="Helvetica Neue"/>
              <a:cs typeface="Helvetica Neue"/>
              <a:sym typeface="Helvetica Neue"/>
            </a:endParaRP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82</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156991310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6" y="957943"/>
            <a:ext cx="12068293" cy="5221184"/>
          </a:xfrm>
        </p:spPr>
        <p:txBody>
          <a:bodyPr>
            <a:noAutofit/>
          </a:bodyPr>
          <a:lstStyle/>
          <a:p>
            <a:pPr marL="635013" lvl="1" indent="-342900">
              <a:buClr>
                <a:srgbClr val="558AAB"/>
              </a:buClr>
              <a:buFont typeface="Arial" panose="020B0604020202020204" pitchFamily="34" charset="0"/>
              <a:buChar char="•"/>
            </a:pPr>
            <a:r>
              <a:rPr lang="fr-CA" dirty="0" smtClean="0">
                <a:ea typeface="Helvetica Neue"/>
                <a:cs typeface="Helvetica Neue"/>
                <a:sym typeface="Helvetica Neue"/>
              </a:rPr>
              <a:t>Git/Cloner </a:t>
            </a:r>
            <a:r>
              <a:rPr lang="fr-CA" dirty="0">
                <a:ea typeface="Helvetica Neue"/>
                <a:cs typeface="Helvetica Neue"/>
                <a:sym typeface="Helvetica Neue"/>
              </a:rPr>
              <a:t>un dépôt </a:t>
            </a:r>
            <a:endParaRPr lang="fr-CA" dirty="0" smtClean="0">
              <a:ea typeface="Helvetica Neue"/>
              <a:cs typeface="Helvetica Neue"/>
              <a:sym typeface="Helvetica Neue"/>
            </a:endParaRP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Pourquoi est nécessaire? </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Comme un </a:t>
            </a:r>
            <a:r>
              <a:rPr lang="fr-CA" dirty="0" err="1" smtClean="0">
                <a:ea typeface="Helvetica Neue"/>
                <a:cs typeface="Helvetica Neue"/>
                <a:sym typeface="Helvetica Neue"/>
              </a:rPr>
              <a:t>svn</a:t>
            </a:r>
            <a:r>
              <a:rPr lang="fr-CA" dirty="0" smtClean="0">
                <a:ea typeface="Helvetica Neue"/>
                <a:cs typeface="Helvetica Neue"/>
                <a:sym typeface="Helvetica Neue"/>
              </a:rPr>
              <a:t> checkout, mais un peu plus</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La </a:t>
            </a:r>
            <a:r>
              <a:rPr lang="fr-CA" dirty="0">
                <a:ea typeface="Helvetica Neue"/>
                <a:cs typeface="Helvetica Neue"/>
                <a:sym typeface="Helvetica Neue"/>
              </a:rPr>
              <a:t>«copie de travail» est un véritable dépôt </a:t>
            </a:r>
            <a:r>
              <a:rPr lang="fr-CA" dirty="0" err="1" smtClean="0">
                <a:ea typeface="Helvetica Neue"/>
                <a:cs typeface="Helvetica Neue"/>
                <a:sym typeface="Helvetica Neue"/>
              </a:rPr>
              <a:t>Git-il</a:t>
            </a:r>
            <a:endParaRPr lang="fr-CA" dirty="0" smtClean="0">
              <a:ea typeface="Helvetica Neue"/>
              <a:cs typeface="Helvetica Neue"/>
              <a:sym typeface="Helvetica Neue"/>
            </a:endParaRP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Contient son </a:t>
            </a:r>
            <a:r>
              <a:rPr lang="fr-CA" dirty="0">
                <a:ea typeface="Helvetica Neue"/>
                <a:cs typeface="Helvetica Neue"/>
                <a:sym typeface="Helvetica Neue"/>
              </a:rPr>
              <a:t>propre </a:t>
            </a:r>
            <a:r>
              <a:rPr lang="fr-CA" dirty="0" smtClean="0">
                <a:ea typeface="Helvetica Neue"/>
                <a:cs typeface="Helvetica Neue"/>
                <a:sym typeface="Helvetica Neue"/>
              </a:rPr>
              <a:t>historique, </a:t>
            </a:r>
            <a:r>
              <a:rPr lang="fr-CA" dirty="0">
                <a:ea typeface="Helvetica Neue"/>
                <a:cs typeface="Helvetica Neue"/>
                <a:sym typeface="Helvetica Neue"/>
              </a:rPr>
              <a:t>gère ses propres </a:t>
            </a:r>
            <a:r>
              <a:rPr lang="fr-CA" dirty="0" smtClean="0">
                <a:ea typeface="Helvetica Neue"/>
                <a:cs typeface="Helvetica Neue"/>
                <a:sym typeface="Helvetica Neue"/>
              </a:rPr>
              <a:t>fichiers et </a:t>
            </a:r>
            <a:r>
              <a:rPr lang="fr-CA" dirty="0">
                <a:ea typeface="Helvetica Neue"/>
                <a:cs typeface="Helvetica Neue"/>
                <a:sym typeface="Helvetica Neue"/>
              </a:rPr>
              <a:t>est un environnement complètement isolé </a:t>
            </a:r>
            <a:r>
              <a:rPr lang="fr-CA" dirty="0" smtClean="0">
                <a:ea typeface="Helvetica Neue"/>
                <a:cs typeface="Helvetica Neue"/>
                <a:sym typeface="Helvetica Neue"/>
              </a:rPr>
              <a:t>du </a:t>
            </a:r>
            <a:r>
              <a:rPr lang="fr-CA" dirty="0">
                <a:ea typeface="Helvetica Neue"/>
                <a:cs typeface="Helvetica Neue"/>
                <a:sym typeface="Helvetica Neue"/>
              </a:rPr>
              <a:t>dépôt </a:t>
            </a:r>
            <a:r>
              <a:rPr lang="fr-CA" dirty="0" smtClean="0">
                <a:ea typeface="Helvetica Neue"/>
                <a:cs typeface="Helvetica Neue"/>
                <a:sym typeface="Helvetica Neue"/>
              </a:rPr>
              <a:t>initial</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Crée </a:t>
            </a:r>
            <a:r>
              <a:rPr lang="fr-CA" dirty="0">
                <a:ea typeface="Helvetica Neue"/>
                <a:cs typeface="Helvetica Neue"/>
                <a:sym typeface="Helvetica Neue"/>
              </a:rPr>
              <a:t>automatiquement une connexion à distance </a:t>
            </a:r>
            <a:r>
              <a:rPr lang="fr-CA" dirty="0" smtClean="0">
                <a:ea typeface="Helvetica Neue"/>
                <a:cs typeface="Helvetica Neue"/>
                <a:sym typeface="Helvetica Neue"/>
              </a:rPr>
              <a:t>appelée </a:t>
            </a:r>
            <a:r>
              <a:rPr lang="fr-CA" dirty="0" err="1" smtClean="0">
                <a:ea typeface="Helvetica Neue"/>
                <a:cs typeface="Helvetica Neue"/>
                <a:sym typeface="Helvetica Neue"/>
              </a:rPr>
              <a:t>origin</a:t>
            </a:r>
            <a:r>
              <a:rPr lang="fr-CA" dirty="0" smtClean="0">
                <a:ea typeface="Helvetica Neue"/>
                <a:cs typeface="Helvetica Neue"/>
                <a:sym typeface="Helvetica Neue"/>
              </a:rPr>
              <a:t> </a:t>
            </a:r>
            <a:r>
              <a:rPr lang="fr-CA" dirty="0">
                <a:ea typeface="Helvetica Neue"/>
                <a:cs typeface="Helvetica Neue"/>
                <a:sym typeface="Helvetica Neue"/>
              </a:rPr>
              <a:t>pointant vers le référentiel </a:t>
            </a:r>
            <a:r>
              <a:rPr lang="fr-CA" dirty="0" smtClean="0">
                <a:ea typeface="Helvetica Neue"/>
                <a:cs typeface="Helvetica Neue"/>
                <a:sym typeface="Helvetica Neue"/>
              </a:rPr>
              <a:t>d'origine</a:t>
            </a:r>
          </a:p>
          <a:p>
            <a:pPr marL="817893" lvl="2" indent="-342900">
              <a:buClr>
                <a:srgbClr val="558AAB"/>
              </a:buClr>
              <a:buFont typeface="Arial" panose="020B0604020202020204" pitchFamily="34" charset="0"/>
              <a:buChar char="•"/>
            </a:pPr>
            <a:r>
              <a:rPr lang="fr-CA" dirty="0">
                <a:ea typeface="Helvetica Neue"/>
                <a:cs typeface="Helvetica Neue"/>
                <a:sym typeface="Helvetica Neue"/>
              </a:rPr>
              <a:t>$ git clone </a:t>
            </a:r>
            <a:r>
              <a:rPr lang="fr-CA" dirty="0" smtClean="0">
                <a:ea typeface="Helvetica Neue"/>
                <a:cs typeface="Helvetica Neue"/>
                <a:sym typeface="Helvetica Neue"/>
              </a:rPr>
              <a:t>&lt;dépôt&gt;</a:t>
            </a:r>
          </a:p>
          <a:p>
            <a:pPr marL="1000773" lvl="3" indent="-342900">
              <a:buClr>
                <a:srgbClr val="558AAB"/>
              </a:buClr>
              <a:buFont typeface="Arial" panose="020B0604020202020204" pitchFamily="34" charset="0"/>
              <a:buChar char="•"/>
            </a:pPr>
            <a:r>
              <a:rPr lang="fr-CA" dirty="0">
                <a:ea typeface="Helvetica Neue"/>
                <a:cs typeface="Helvetica Neue"/>
                <a:sym typeface="Helvetica Neue"/>
              </a:rPr>
              <a:t>Cloner le dépôt situé à &lt;repo&gt; sur la machine </a:t>
            </a:r>
            <a:r>
              <a:rPr lang="fr-CA" dirty="0" smtClean="0">
                <a:ea typeface="Helvetica Neue"/>
                <a:cs typeface="Helvetica Neue"/>
                <a:sym typeface="Helvetica Neue"/>
              </a:rPr>
              <a:t>locale</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 git clone </a:t>
            </a:r>
            <a:r>
              <a:rPr lang="fr-CA" dirty="0">
                <a:ea typeface="Helvetica Neue"/>
                <a:cs typeface="Helvetica Neue"/>
                <a:sym typeface="Helvetica Neue"/>
              </a:rPr>
              <a:t>&lt;dépôt</a:t>
            </a:r>
            <a:r>
              <a:rPr lang="fr-CA" dirty="0" smtClean="0">
                <a:ea typeface="Helvetica Neue"/>
                <a:cs typeface="Helvetica Neue"/>
                <a:sym typeface="Helvetica Neue"/>
              </a:rPr>
              <a:t>&gt; &lt;dossier&gt;</a:t>
            </a:r>
          </a:p>
          <a:p>
            <a:pPr marL="1000773" lvl="3" indent="-342900">
              <a:buClr>
                <a:srgbClr val="558AAB"/>
              </a:buClr>
              <a:buFont typeface="Arial" panose="020B0604020202020204" pitchFamily="34" charset="0"/>
              <a:buChar char="•"/>
            </a:pPr>
            <a:r>
              <a:rPr lang="fr-CA" dirty="0" smtClean="0">
                <a:ea typeface="Helvetica Neue"/>
                <a:cs typeface="Helvetica Neue"/>
                <a:sym typeface="Helvetica Neue"/>
              </a:rPr>
              <a:t>Cloner </a:t>
            </a:r>
            <a:r>
              <a:rPr lang="fr-CA" dirty="0">
                <a:ea typeface="Helvetica Neue"/>
                <a:cs typeface="Helvetica Neue"/>
                <a:sym typeface="Helvetica Neue"/>
              </a:rPr>
              <a:t>le dépôt situé à </a:t>
            </a:r>
            <a:r>
              <a:rPr lang="fr-CA" dirty="0" smtClean="0">
                <a:ea typeface="Helvetica Neue"/>
                <a:cs typeface="Helvetica Neue"/>
                <a:sym typeface="Helvetica Neue"/>
              </a:rPr>
              <a:t>&lt;dépôt&gt; </a:t>
            </a:r>
            <a:r>
              <a:rPr lang="fr-CA" dirty="0">
                <a:ea typeface="Helvetica Neue"/>
                <a:cs typeface="Helvetica Neue"/>
                <a:sym typeface="Helvetica Neue"/>
              </a:rPr>
              <a:t>dans le dossier appelé </a:t>
            </a:r>
            <a:r>
              <a:rPr lang="fr-CA" dirty="0" smtClean="0">
                <a:ea typeface="Helvetica Neue"/>
                <a:cs typeface="Helvetica Neue"/>
                <a:sym typeface="Helvetica Neue"/>
              </a:rPr>
              <a:t>&lt;dossier&gt; </a:t>
            </a:r>
            <a:r>
              <a:rPr lang="fr-CA" dirty="0">
                <a:ea typeface="Helvetica Neue"/>
                <a:cs typeface="Helvetica Neue"/>
                <a:sym typeface="Helvetica Neue"/>
              </a:rPr>
              <a:t>sur la machine </a:t>
            </a:r>
            <a:r>
              <a:rPr lang="fr-CA" dirty="0" smtClean="0">
                <a:ea typeface="Helvetica Neue"/>
                <a:cs typeface="Helvetica Neue"/>
                <a:sym typeface="Helvetica Neue"/>
              </a:rPr>
              <a:t>locale</a:t>
            </a:r>
            <a:endParaRPr lang="fr-CA" dirty="0">
              <a:ea typeface="Helvetica Neue"/>
              <a:cs typeface="Helvetica Neue"/>
              <a:sym typeface="Helvetica Neue"/>
            </a:endParaRPr>
          </a:p>
          <a:p>
            <a:pPr marL="817893" lvl="2" indent="-342900">
              <a:buClr>
                <a:srgbClr val="558AAB"/>
              </a:buClr>
              <a:buFont typeface="Arial" panose="020B0604020202020204" pitchFamily="34" charset="0"/>
              <a:buChar char="•"/>
            </a:pPr>
            <a:endParaRPr lang="fr-CA" dirty="0" smtClean="0">
              <a:ea typeface="Helvetica Neue"/>
              <a:cs typeface="Helvetica Neue"/>
              <a:sym typeface="Helvetica Neue"/>
            </a:endParaRP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83</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4363478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6" y="957943"/>
            <a:ext cx="12068293" cy="5221184"/>
          </a:xfrm>
        </p:spPr>
        <p:txBody>
          <a:bodyPr>
            <a:noAutofit/>
          </a:bodyPr>
          <a:lstStyle/>
          <a:p>
            <a:pPr marL="635013" lvl="1" indent="-342900">
              <a:buClr>
                <a:srgbClr val="558AAB"/>
              </a:buClr>
              <a:buFont typeface="Arial" panose="020B0604020202020204" pitchFamily="34" charset="0"/>
              <a:buChar char="•"/>
            </a:pPr>
            <a:r>
              <a:rPr lang="fr-CA" dirty="0" smtClean="0">
                <a:ea typeface="Helvetica Neue"/>
                <a:cs typeface="Helvetica Neue"/>
                <a:sym typeface="Helvetica Neue"/>
              </a:rPr>
              <a:t>Git/Effacer les objets inutilisés</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Pourquoi est nécessaire? </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Clone télécharge toute l'histoire du projet et les versions de chaque fichier</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Quelqu'un éventuellement ajoutera des fichiers autres de code source </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Ces fichiers peuvent être énormes</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Chaque git clone va télécharger ces fichiers de grande taille</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git-</a:t>
            </a:r>
            <a:r>
              <a:rPr lang="fr-CA" dirty="0" err="1" smtClean="0">
                <a:ea typeface="Helvetica Neue"/>
                <a:cs typeface="Helvetica Neue"/>
                <a:sym typeface="Helvetica Neue"/>
              </a:rPr>
              <a:t>rm</a:t>
            </a:r>
            <a:r>
              <a:rPr lang="fr-CA" dirty="0" smtClean="0">
                <a:ea typeface="Helvetica Neue"/>
                <a:cs typeface="Helvetica Neue"/>
                <a:sym typeface="Helvetica Neue"/>
              </a:rPr>
              <a:t> - Supprime les fichiers du répertoire de travail et la zone d’index </a:t>
            </a:r>
          </a:p>
          <a:p>
            <a:pPr marL="1000773" lvl="3" indent="-342900">
              <a:buClr>
                <a:srgbClr val="558AAB"/>
              </a:buClr>
              <a:buFont typeface="Arial" panose="020B0604020202020204" pitchFamily="34" charset="0"/>
              <a:buChar char="•"/>
            </a:pPr>
            <a:r>
              <a:rPr lang="fr-CA" dirty="0" smtClean="0">
                <a:ea typeface="Helvetica Neue"/>
                <a:cs typeface="Helvetica Neue"/>
                <a:sym typeface="Helvetica Neue"/>
              </a:rPr>
              <a:t>Pas l’historique et il sera ajouté </a:t>
            </a:r>
            <a:r>
              <a:rPr lang="fr-CA" dirty="0">
                <a:ea typeface="Helvetica Neue"/>
                <a:cs typeface="Helvetica Neue"/>
                <a:sym typeface="Helvetica Neue"/>
              </a:rPr>
              <a:t>à</a:t>
            </a:r>
            <a:r>
              <a:rPr lang="fr-CA" dirty="0" smtClean="0">
                <a:ea typeface="Helvetica Neue"/>
                <a:cs typeface="Helvetica Neue"/>
                <a:sym typeface="Helvetica Neue"/>
              </a:rPr>
              <a:t> chaque clone subséquent</a:t>
            </a: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84</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101121800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6" y="957943"/>
            <a:ext cx="12068293" cy="5221184"/>
          </a:xfrm>
        </p:spPr>
        <p:txBody>
          <a:bodyPr>
            <a:noAutofit/>
          </a:bodyPr>
          <a:lstStyle/>
          <a:p>
            <a:pPr marL="635013" lvl="1" indent="-342900">
              <a:buClr>
                <a:srgbClr val="558AAB"/>
              </a:buClr>
              <a:buFont typeface="Arial" panose="020B0604020202020204" pitchFamily="34" charset="0"/>
              <a:buChar char="•"/>
            </a:pPr>
            <a:r>
              <a:rPr lang="fr-CA" dirty="0">
                <a:ea typeface="Helvetica Neue"/>
                <a:cs typeface="Helvetica Neue"/>
                <a:sym typeface="Helvetica Neue"/>
              </a:rPr>
              <a:t>Git/Effacer les objets inutilisés</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 git </a:t>
            </a:r>
            <a:r>
              <a:rPr lang="fr-CA" dirty="0" err="1" smtClean="0">
                <a:ea typeface="Helvetica Neue"/>
                <a:cs typeface="Helvetica Neue"/>
                <a:sym typeface="Helvetica Neue"/>
              </a:rPr>
              <a:t>gc</a:t>
            </a:r>
            <a:endParaRPr lang="fr-CA" dirty="0" smtClean="0">
              <a:ea typeface="Helvetica Neue"/>
              <a:cs typeface="Helvetica Neue"/>
              <a:sym typeface="Helvetica Neue"/>
            </a:endParaRPr>
          </a:p>
          <a:p>
            <a:pPr marL="1000773" lvl="3" indent="-342900">
              <a:buClr>
                <a:srgbClr val="558AAB"/>
              </a:buClr>
              <a:buFont typeface="Arial" panose="020B0604020202020204" pitchFamily="34" charset="0"/>
              <a:buChar char="•"/>
            </a:pPr>
            <a:r>
              <a:rPr lang="fr-CA" dirty="0" smtClean="0">
                <a:ea typeface="Helvetica Neue"/>
                <a:cs typeface="Helvetica Neue"/>
                <a:sym typeface="Helvetica Neue"/>
              </a:rPr>
              <a:t>Exécute </a:t>
            </a:r>
            <a:r>
              <a:rPr lang="fr-CA" dirty="0">
                <a:ea typeface="Helvetica Neue"/>
                <a:cs typeface="Helvetica Neue"/>
                <a:sym typeface="Helvetica Neue"/>
              </a:rPr>
              <a:t>un certain nombre de tâches ménagères au sein du dépôt courant, comme la compression de </a:t>
            </a:r>
            <a:r>
              <a:rPr lang="fr-CA" dirty="0" smtClean="0">
                <a:ea typeface="Helvetica Neue"/>
                <a:cs typeface="Helvetica Neue"/>
                <a:sym typeface="Helvetica Neue"/>
              </a:rPr>
              <a:t>révision </a:t>
            </a:r>
            <a:r>
              <a:rPr lang="fr-CA" dirty="0">
                <a:ea typeface="Helvetica Neue"/>
                <a:cs typeface="Helvetica Neue"/>
                <a:sym typeface="Helvetica Neue"/>
              </a:rPr>
              <a:t>de fichiers (pour réduire l'espace disque et </a:t>
            </a:r>
            <a:r>
              <a:rPr lang="fr-CA" dirty="0" smtClean="0">
                <a:ea typeface="Helvetica Neue"/>
                <a:cs typeface="Helvetica Neue"/>
                <a:sym typeface="Helvetica Neue"/>
              </a:rPr>
              <a:t>augmenter la performance)</a:t>
            </a:r>
          </a:p>
          <a:p>
            <a:pPr marL="1000773" lvl="3" indent="-342900">
              <a:buClr>
                <a:srgbClr val="558AAB"/>
              </a:buClr>
              <a:buFont typeface="Arial" panose="020B0604020202020204" pitchFamily="34" charset="0"/>
              <a:buChar char="•"/>
            </a:pPr>
            <a:r>
              <a:rPr lang="fr-CA" dirty="0" smtClean="0">
                <a:ea typeface="Helvetica Neue"/>
                <a:cs typeface="Helvetica Neue"/>
                <a:sym typeface="Helvetica Neue"/>
              </a:rPr>
              <a:t>Exécuter régulièrement pour </a:t>
            </a:r>
            <a:r>
              <a:rPr lang="fr-CA" dirty="0">
                <a:ea typeface="Helvetica Neue"/>
                <a:cs typeface="Helvetica Neue"/>
                <a:sym typeface="Helvetica Neue"/>
              </a:rPr>
              <a:t>maintenir </a:t>
            </a:r>
            <a:r>
              <a:rPr lang="fr-CA" dirty="0" smtClean="0">
                <a:ea typeface="Helvetica Neue"/>
                <a:cs typeface="Helvetica Neue"/>
                <a:sym typeface="Helvetica Neue"/>
              </a:rPr>
              <a:t>l'espace </a:t>
            </a:r>
            <a:r>
              <a:rPr lang="fr-CA" dirty="0">
                <a:ea typeface="Helvetica Neue"/>
                <a:cs typeface="Helvetica Neue"/>
                <a:sym typeface="Helvetica Neue"/>
              </a:rPr>
              <a:t>disque et </a:t>
            </a:r>
            <a:r>
              <a:rPr lang="fr-CA" dirty="0" smtClean="0">
                <a:ea typeface="Helvetica Neue"/>
                <a:cs typeface="Helvetica Neue"/>
                <a:sym typeface="Helvetica Neue"/>
              </a:rPr>
              <a:t>la performance optimale</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 git count-</a:t>
            </a:r>
            <a:r>
              <a:rPr lang="fr-CA" dirty="0" err="1" smtClean="0">
                <a:ea typeface="Helvetica Neue"/>
                <a:cs typeface="Helvetica Neue"/>
                <a:sym typeface="Helvetica Neue"/>
              </a:rPr>
              <a:t>ojects</a:t>
            </a:r>
            <a:r>
              <a:rPr lang="fr-CA" dirty="0" smtClean="0">
                <a:ea typeface="Helvetica Neue"/>
                <a:cs typeface="Helvetica Neue"/>
                <a:sym typeface="Helvetica Neue"/>
              </a:rPr>
              <a:t> –v</a:t>
            </a:r>
          </a:p>
          <a:p>
            <a:pPr marL="1000773" lvl="3" indent="-342900">
              <a:buClr>
                <a:srgbClr val="558AAB"/>
              </a:buClr>
              <a:buFont typeface="Arial" panose="020B0604020202020204" pitchFamily="34" charset="0"/>
              <a:buChar char="•"/>
            </a:pPr>
            <a:r>
              <a:rPr lang="fr-CA" dirty="0" smtClean="0">
                <a:ea typeface="Helvetica Neue"/>
                <a:cs typeface="Helvetica Neue"/>
                <a:sym typeface="Helvetica Neue"/>
              </a:rPr>
              <a:t>Démontre la taille de l’espace utilisé</a:t>
            </a: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85</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109717154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6" y="957943"/>
            <a:ext cx="12068293" cy="5221184"/>
          </a:xfrm>
        </p:spPr>
        <p:txBody>
          <a:bodyPr>
            <a:noAutofit/>
          </a:bodyPr>
          <a:lstStyle/>
          <a:p>
            <a:pPr marL="635013" lvl="1" indent="-342900">
              <a:buClr>
                <a:srgbClr val="558AAB"/>
              </a:buClr>
              <a:buFont typeface="Arial" panose="020B0604020202020204" pitchFamily="34" charset="0"/>
              <a:buChar char="•"/>
            </a:pPr>
            <a:r>
              <a:rPr lang="fr-CA" dirty="0">
                <a:ea typeface="Helvetica Neue"/>
                <a:cs typeface="Helvetica Neue"/>
                <a:sym typeface="Helvetica Neue"/>
              </a:rPr>
              <a:t>Git/Effacer les objets inutilisés</a:t>
            </a:r>
          </a:p>
          <a:p>
            <a:pPr marL="817893" lvl="2" indent="-342900">
              <a:buClr>
                <a:srgbClr val="558AAB"/>
              </a:buClr>
              <a:buFont typeface="Arial" panose="020B0604020202020204" pitchFamily="34" charset="0"/>
              <a:buChar char="•"/>
            </a:pPr>
            <a:endParaRPr lang="en-CA" dirty="0">
              <a:ea typeface="Helvetica Neue"/>
              <a:cs typeface="Helvetica Neue"/>
              <a:sym typeface="Helvetica Neue"/>
            </a:endParaRP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86</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graphicFrame>
        <p:nvGraphicFramePr>
          <p:cNvPr id="5" name="Table 4"/>
          <p:cNvGraphicFramePr>
            <a:graphicFrameLocks noGrp="1"/>
          </p:cNvGraphicFramePr>
          <p:nvPr>
            <p:extLst>
              <p:ext uri="{D42A27DB-BD31-4B8C-83A1-F6EECF244321}">
                <p14:modId xmlns:p14="http://schemas.microsoft.com/office/powerpoint/2010/main" val="4196996414"/>
              </p:ext>
            </p:extLst>
          </p:nvPr>
        </p:nvGraphicFramePr>
        <p:xfrm>
          <a:off x="1772458" y="1578649"/>
          <a:ext cx="8128000" cy="4150360"/>
        </p:xfrm>
        <a:graphic>
          <a:graphicData uri="http://schemas.openxmlformats.org/drawingml/2006/table">
            <a:tbl>
              <a:tblPr firstRow="1" bandRow="1">
                <a:tableStyleId>{5C22544A-7EE6-4342-B048-85BDC9FD1C3A}</a:tableStyleId>
              </a:tblPr>
              <a:tblGrid>
                <a:gridCol w="2664691"/>
                <a:gridCol w="5463309"/>
              </a:tblGrid>
              <a:tr h="370840">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CA" dirty="0" smtClean="0">
                          <a:ea typeface="Helvetica Neue"/>
                          <a:cs typeface="Helvetica Neue"/>
                          <a:sym typeface="Helvetica Neue"/>
                        </a:rPr>
                        <a:t>$ git count-objects -v</a:t>
                      </a:r>
                    </a:p>
                  </a:txBody>
                  <a:tcPr/>
                </a:tc>
                <a:tc>
                  <a:txBody>
                    <a:bodyPr/>
                    <a:lstStyle/>
                    <a:p>
                      <a:endParaRPr lang="fr-CA" dirty="0"/>
                    </a:p>
                  </a:txBody>
                  <a:tcPr/>
                </a:tc>
              </a:tr>
              <a:tr h="370840">
                <a:tc>
                  <a:txBody>
                    <a:bodyPr/>
                    <a:lstStyle/>
                    <a:p>
                      <a:pPr marL="0" marR="0" lvl="4" indent="0" algn="l" defTabSz="914400" rtl="0" eaLnBrk="1" fontAlgn="auto" latinLnBrk="0" hangingPunct="1">
                        <a:lnSpc>
                          <a:spcPct val="100000"/>
                        </a:lnSpc>
                        <a:spcBef>
                          <a:spcPts val="0"/>
                        </a:spcBef>
                        <a:spcAft>
                          <a:spcPts val="0"/>
                        </a:spcAft>
                        <a:buClrTx/>
                        <a:buSzTx/>
                        <a:buFontTx/>
                        <a:buNone/>
                        <a:tabLst/>
                        <a:defRPr/>
                      </a:pPr>
                      <a:r>
                        <a:rPr lang="en-CA" dirty="0" smtClean="0">
                          <a:ea typeface="Helvetica Neue"/>
                          <a:cs typeface="Helvetica Neue"/>
                          <a:sym typeface="Helvetica Neue"/>
                        </a:rPr>
                        <a:t>count: 0</a:t>
                      </a:r>
                    </a:p>
                  </a:txBody>
                  <a:tcPr/>
                </a:tc>
                <a:tc>
                  <a:txBody>
                    <a:bodyPr/>
                    <a:lstStyle/>
                    <a:p>
                      <a:r>
                        <a:rPr lang="en-CA" dirty="0" smtClean="0"/>
                        <a:t>the number of loose objects</a:t>
                      </a:r>
                      <a:endParaRPr lang="fr-CA" dirty="0"/>
                    </a:p>
                  </a:txBody>
                  <a:tcPr/>
                </a:tc>
              </a:tr>
              <a:tr h="370840">
                <a:tc>
                  <a:txBody>
                    <a:bodyPr/>
                    <a:lstStyle/>
                    <a:p>
                      <a:pPr marL="0" marR="0" lvl="4" indent="0" algn="l" defTabSz="914400" rtl="0" eaLnBrk="1" fontAlgn="auto" latinLnBrk="0" hangingPunct="1">
                        <a:lnSpc>
                          <a:spcPct val="100000"/>
                        </a:lnSpc>
                        <a:spcBef>
                          <a:spcPts val="0"/>
                        </a:spcBef>
                        <a:spcAft>
                          <a:spcPts val="0"/>
                        </a:spcAft>
                        <a:buClrTx/>
                        <a:buSzTx/>
                        <a:buFontTx/>
                        <a:buNone/>
                        <a:tabLst/>
                        <a:defRPr/>
                      </a:pPr>
                      <a:r>
                        <a:rPr lang="en-CA" dirty="0" smtClean="0">
                          <a:ea typeface="Helvetica Neue"/>
                          <a:cs typeface="Helvetica Neue"/>
                          <a:sym typeface="Helvetica Neue"/>
                        </a:rPr>
                        <a:t>size: 0</a:t>
                      </a:r>
                    </a:p>
                  </a:txBody>
                  <a:tcPr/>
                </a:tc>
                <a:tc>
                  <a:txBody>
                    <a:bodyPr/>
                    <a:lstStyle/>
                    <a:p>
                      <a:r>
                        <a:rPr lang="en-CA" dirty="0" smtClean="0"/>
                        <a:t>disk space consumed by loose objects, in </a:t>
                      </a:r>
                      <a:r>
                        <a:rPr lang="en-CA" dirty="0" err="1" smtClean="0"/>
                        <a:t>KiB</a:t>
                      </a:r>
                      <a:endParaRPr lang="fr-CA" dirty="0"/>
                    </a:p>
                  </a:txBody>
                  <a:tcPr/>
                </a:tc>
              </a:tr>
              <a:tr h="370840">
                <a:tc>
                  <a:txBody>
                    <a:bodyPr/>
                    <a:lstStyle/>
                    <a:p>
                      <a:r>
                        <a:rPr lang="fr-CA" dirty="0" err="1" smtClean="0"/>
                        <a:t>in-pack</a:t>
                      </a:r>
                      <a:r>
                        <a:rPr lang="fr-CA" dirty="0" smtClean="0"/>
                        <a:t>: 0</a:t>
                      </a:r>
                    </a:p>
                  </a:txBody>
                  <a:tcPr/>
                </a:tc>
                <a:tc>
                  <a:txBody>
                    <a:bodyPr/>
                    <a:lstStyle/>
                    <a:p>
                      <a:r>
                        <a:rPr lang="en-CA" dirty="0" smtClean="0"/>
                        <a:t>the number of in-pack objects</a:t>
                      </a:r>
                      <a:endParaRPr lang="fr-CA" dirty="0"/>
                    </a:p>
                  </a:txBody>
                  <a:tcPr/>
                </a:tc>
              </a:tr>
              <a:tr h="370840">
                <a:tc>
                  <a:txBody>
                    <a:bodyPr/>
                    <a:lstStyle/>
                    <a:p>
                      <a:r>
                        <a:rPr lang="fr-CA" dirty="0" smtClean="0"/>
                        <a:t>packs: 0</a:t>
                      </a:r>
                    </a:p>
                  </a:txBody>
                  <a:tcPr/>
                </a:tc>
                <a:tc>
                  <a:txBody>
                    <a:bodyPr/>
                    <a:lstStyle/>
                    <a:p>
                      <a:endParaRPr lang="fr-CA" dirty="0"/>
                    </a:p>
                  </a:txBody>
                  <a:tcPr/>
                </a:tc>
              </a:tr>
              <a:tr h="370840">
                <a:tc>
                  <a:txBody>
                    <a:bodyPr/>
                    <a:lstStyle/>
                    <a:p>
                      <a:pPr marL="0" marR="0" lvl="4" indent="0" algn="l" defTabSz="914400" rtl="0" eaLnBrk="1" fontAlgn="auto" latinLnBrk="0" hangingPunct="1">
                        <a:lnSpc>
                          <a:spcPct val="100000"/>
                        </a:lnSpc>
                        <a:spcBef>
                          <a:spcPts val="0"/>
                        </a:spcBef>
                        <a:spcAft>
                          <a:spcPts val="0"/>
                        </a:spcAft>
                        <a:buClrTx/>
                        <a:buSzTx/>
                        <a:buFontTx/>
                        <a:buNone/>
                        <a:tabLst/>
                        <a:defRPr/>
                      </a:pPr>
                      <a:r>
                        <a:rPr lang="en-CA" dirty="0" smtClean="0">
                          <a:ea typeface="Helvetica Neue"/>
                          <a:cs typeface="Helvetica Neue"/>
                          <a:sym typeface="Helvetica Neue"/>
                        </a:rPr>
                        <a:t>size-pack: 0</a:t>
                      </a:r>
                    </a:p>
                  </a:txBody>
                  <a:tcPr/>
                </a:tc>
                <a:tc>
                  <a:txBody>
                    <a:bodyPr/>
                    <a:lstStyle/>
                    <a:p>
                      <a:r>
                        <a:rPr lang="en-CA" dirty="0" smtClean="0"/>
                        <a:t>disk space consumed by the packs, in </a:t>
                      </a:r>
                      <a:r>
                        <a:rPr lang="en-CA" dirty="0" err="1" smtClean="0"/>
                        <a:t>KiB</a:t>
                      </a:r>
                      <a:endParaRPr lang="en-CA" dirty="0" smtClean="0"/>
                    </a:p>
                  </a:txBody>
                  <a:tcPr/>
                </a:tc>
              </a:tr>
              <a:tr h="370840">
                <a:tc>
                  <a:txBody>
                    <a:bodyPr/>
                    <a:lstStyle/>
                    <a:p>
                      <a:pPr marL="0" marR="0" lvl="4" indent="0" algn="l" defTabSz="914400" rtl="0" eaLnBrk="1" fontAlgn="auto" latinLnBrk="0" hangingPunct="1">
                        <a:lnSpc>
                          <a:spcPct val="100000"/>
                        </a:lnSpc>
                        <a:spcBef>
                          <a:spcPts val="0"/>
                        </a:spcBef>
                        <a:spcAft>
                          <a:spcPts val="0"/>
                        </a:spcAft>
                        <a:buClrTx/>
                        <a:buSzTx/>
                        <a:buFontTx/>
                        <a:buNone/>
                        <a:tabLst/>
                        <a:defRPr/>
                      </a:pPr>
                      <a:r>
                        <a:rPr lang="en-CA" dirty="0" smtClean="0">
                          <a:ea typeface="Helvetica Neue"/>
                          <a:cs typeface="Helvetica Neue"/>
                          <a:sym typeface="Helvetica Neue"/>
                        </a:rPr>
                        <a:t>prune-packable: 0</a:t>
                      </a:r>
                    </a:p>
                  </a:txBody>
                  <a:tcPr/>
                </a:tc>
                <a:tc>
                  <a:txBody>
                    <a:bodyPr/>
                    <a:lstStyle/>
                    <a:p>
                      <a:r>
                        <a:rPr lang="en-CA" dirty="0" smtClean="0"/>
                        <a:t>the number of loose objects that are also present in the packs. These objects could be pruned using git prune-packed.</a:t>
                      </a:r>
                      <a:endParaRPr lang="fr-CA" dirty="0"/>
                    </a:p>
                  </a:txBody>
                  <a:tcPr/>
                </a:tc>
              </a:tr>
              <a:tr h="370840">
                <a:tc>
                  <a:txBody>
                    <a:bodyPr/>
                    <a:lstStyle/>
                    <a:p>
                      <a:pPr marL="0" marR="0" lvl="4" indent="0" algn="l" defTabSz="914400" rtl="0" eaLnBrk="1" fontAlgn="auto" latinLnBrk="0" hangingPunct="1">
                        <a:lnSpc>
                          <a:spcPct val="100000"/>
                        </a:lnSpc>
                        <a:spcBef>
                          <a:spcPts val="0"/>
                        </a:spcBef>
                        <a:spcAft>
                          <a:spcPts val="0"/>
                        </a:spcAft>
                        <a:buClrTx/>
                        <a:buSzTx/>
                        <a:buFontTx/>
                        <a:buNone/>
                        <a:tabLst/>
                        <a:defRPr/>
                      </a:pPr>
                      <a:r>
                        <a:rPr lang="en-CA" dirty="0" smtClean="0">
                          <a:ea typeface="Helvetica Neue"/>
                          <a:cs typeface="Helvetica Neue"/>
                          <a:sym typeface="Helvetica Neue"/>
                        </a:rPr>
                        <a:t>garbage: 0</a:t>
                      </a:r>
                    </a:p>
                  </a:txBody>
                  <a:tcPr/>
                </a:tc>
                <a:tc>
                  <a:txBody>
                    <a:bodyPr/>
                    <a:lstStyle/>
                    <a:p>
                      <a:r>
                        <a:rPr lang="en-CA" dirty="0" smtClean="0"/>
                        <a:t>the number of files in object database that are neither valid loose objects nor valid packs</a:t>
                      </a:r>
                      <a:endParaRPr lang="fr-CA" dirty="0"/>
                    </a:p>
                  </a:txBody>
                  <a:tcPr/>
                </a:tc>
              </a:tr>
              <a:tr h="370840">
                <a:tc>
                  <a:txBody>
                    <a:bodyPr/>
                    <a:lstStyle/>
                    <a:p>
                      <a:pPr marL="0" marR="0" lvl="4" indent="0" algn="l" defTabSz="914400" rtl="0" eaLnBrk="1" fontAlgn="auto" latinLnBrk="0" hangingPunct="1">
                        <a:lnSpc>
                          <a:spcPct val="100000"/>
                        </a:lnSpc>
                        <a:spcBef>
                          <a:spcPts val="0"/>
                        </a:spcBef>
                        <a:spcAft>
                          <a:spcPts val="0"/>
                        </a:spcAft>
                        <a:buClrTx/>
                        <a:buSzTx/>
                        <a:buFontTx/>
                        <a:buNone/>
                        <a:tabLst/>
                        <a:defRPr/>
                      </a:pPr>
                      <a:r>
                        <a:rPr lang="en-CA" dirty="0" smtClean="0">
                          <a:ea typeface="Helvetica Neue"/>
                          <a:cs typeface="Helvetica Neue"/>
                          <a:sym typeface="Helvetica Neue"/>
                        </a:rPr>
                        <a:t>size-garbage: 0</a:t>
                      </a:r>
                      <a:endParaRPr lang="fr-CA" dirty="0" smtClean="0">
                        <a:ea typeface="Helvetica Neue"/>
                        <a:cs typeface="Helvetica Neue"/>
                        <a:sym typeface="Helvetica Neue"/>
                      </a:endParaRPr>
                    </a:p>
                  </a:txBody>
                  <a:tcPr/>
                </a:tc>
                <a:tc>
                  <a:txBody>
                    <a:bodyPr/>
                    <a:lstStyle/>
                    <a:p>
                      <a:r>
                        <a:rPr lang="en-CA" dirty="0" smtClean="0"/>
                        <a:t>disk space consumed by garbage files, in </a:t>
                      </a:r>
                      <a:r>
                        <a:rPr lang="en-CA" dirty="0" err="1" smtClean="0"/>
                        <a:t>KiB</a:t>
                      </a:r>
                      <a:endParaRPr lang="fr-CA" dirty="0"/>
                    </a:p>
                  </a:txBody>
                  <a:tcPr/>
                </a:tc>
              </a:tr>
            </a:tbl>
          </a:graphicData>
        </a:graphic>
      </p:graphicFrame>
    </p:spTree>
    <p:extLst>
      <p:ext uri="{BB962C8B-B14F-4D97-AF65-F5344CB8AC3E}">
        <p14:creationId xmlns:p14="http://schemas.microsoft.com/office/powerpoint/2010/main" val="115899329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6" y="819393"/>
            <a:ext cx="12068293" cy="5221184"/>
          </a:xfrm>
        </p:spPr>
        <p:txBody>
          <a:bodyPr>
            <a:noAutofit/>
          </a:bodyPr>
          <a:lstStyle/>
          <a:p>
            <a:pPr marL="635013" lvl="1" indent="-342900">
              <a:buClr>
                <a:srgbClr val="558AAB"/>
              </a:buClr>
              <a:buFont typeface="Arial" panose="020B0604020202020204" pitchFamily="34" charset="0"/>
              <a:buChar char="•"/>
            </a:pPr>
            <a:r>
              <a:rPr lang="fr-CA" dirty="0">
                <a:ea typeface="Helvetica Neue"/>
                <a:cs typeface="Helvetica Neue"/>
                <a:sym typeface="Helvetica Neue"/>
              </a:rPr>
              <a:t>Git/Effacer les objets inutilisés</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Exemple:</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La taille après avoir exécuté $ git </a:t>
            </a:r>
            <a:r>
              <a:rPr lang="fr-CA" dirty="0" err="1" smtClean="0">
                <a:ea typeface="Helvetica Neue"/>
                <a:cs typeface="Helvetica Neue"/>
                <a:sym typeface="Helvetica Neue"/>
              </a:rPr>
              <a:t>init</a:t>
            </a:r>
            <a:endParaRPr lang="fr-CA" dirty="0" smtClean="0">
              <a:ea typeface="Helvetica Neue"/>
              <a:cs typeface="Helvetica Neue"/>
              <a:sym typeface="Helvetica Neue"/>
            </a:endParaRPr>
          </a:p>
          <a:p>
            <a:pPr marL="817893" lvl="2" indent="-342900">
              <a:buClr>
                <a:srgbClr val="558AAB"/>
              </a:buClr>
              <a:buFont typeface="Arial" panose="020B0604020202020204" pitchFamily="34" charset="0"/>
              <a:buChar char="•"/>
            </a:pPr>
            <a:r>
              <a:rPr lang="en-CA" dirty="0">
                <a:ea typeface="Helvetica Neue"/>
                <a:cs typeface="Helvetica Neue"/>
                <a:sym typeface="Helvetica Neue"/>
              </a:rPr>
              <a:t>$ git count-objects -v</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count: </a:t>
            </a:r>
            <a:r>
              <a:rPr lang="en-CA" dirty="0" smtClean="0">
                <a:ea typeface="Helvetica Neue"/>
                <a:cs typeface="Helvetica Neue"/>
                <a:sym typeface="Helvetica Neue"/>
              </a:rPr>
              <a:t>0</a:t>
            </a:r>
            <a:endParaRPr lang="en-CA" dirty="0">
              <a:ea typeface="Helvetica Neue"/>
              <a:cs typeface="Helvetica Neue"/>
              <a:sym typeface="Helvetica Neue"/>
            </a:endParaRP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size: 0</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in-pack: 0</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packs: 0</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size-pack: 0</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prune-packable: 0</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garbage: 0</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size-garbage: 0</a:t>
            </a:r>
            <a:endParaRPr lang="fr-CA" dirty="0" smtClean="0">
              <a:ea typeface="Helvetica Neue"/>
              <a:cs typeface="Helvetica Neue"/>
              <a:sym typeface="Helvetica Neue"/>
            </a:endParaRPr>
          </a:p>
          <a:p>
            <a:pPr marL="474993" lvl="2" indent="0">
              <a:buClr>
                <a:srgbClr val="558AAB"/>
              </a:buClr>
              <a:buNone/>
            </a:pPr>
            <a:endParaRPr lang="fr-CA" dirty="0" smtClean="0">
              <a:ea typeface="Helvetica Neue"/>
              <a:cs typeface="Helvetica Neue"/>
              <a:sym typeface="Helvetica Neue"/>
            </a:endParaRP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87</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18946688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6" y="819393"/>
            <a:ext cx="12068293" cy="5221184"/>
          </a:xfrm>
        </p:spPr>
        <p:txBody>
          <a:bodyPr>
            <a:noAutofit/>
          </a:bodyPr>
          <a:lstStyle/>
          <a:p>
            <a:pPr marL="635013" lvl="1" indent="-342900">
              <a:buClr>
                <a:srgbClr val="558AAB"/>
              </a:buClr>
              <a:buFont typeface="Arial" panose="020B0604020202020204" pitchFamily="34" charset="0"/>
              <a:buChar char="•"/>
            </a:pPr>
            <a:r>
              <a:rPr lang="fr-CA" dirty="0">
                <a:ea typeface="Helvetica Neue"/>
                <a:cs typeface="Helvetica Neue"/>
                <a:sym typeface="Helvetica Neue"/>
              </a:rPr>
              <a:t>Git/Effacer les objets inutilisés</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Exemple:</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Ajouter deux fichiers (1-8.6MO, 2-5.5MO)</a:t>
            </a:r>
          </a:p>
          <a:p>
            <a:pPr marL="817893" lvl="2" indent="-342900">
              <a:buClr>
                <a:srgbClr val="558AAB"/>
              </a:buClr>
              <a:buFont typeface="Arial" panose="020B0604020202020204" pitchFamily="34" charset="0"/>
              <a:buChar char="•"/>
            </a:pPr>
            <a:r>
              <a:rPr lang="en-CA" dirty="0">
                <a:ea typeface="Helvetica Neue"/>
                <a:cs typeface="Helvetica Neue"/>
                <a:sym typeface="Helvetica Neue"/>
              </a:rPr>
              <a:t>$ git count-objects -v</a:t>
            </a:r>
          </a:p>
          <a:p>
            <a:pPr marL="840753" lvl="4" indent="0">
              <a:lnSpc>
                <a:spcPct val="70000"/>
              </a:lnSpc>
              <a:spcBef>
                <a:spcPts val="0"/>
              </a:spcBef>
              <a:spcAft>
                <a:spcPts val="0"/>
              </a:spcAft>
              <a:buClr>
                <a:srgbClr val="558AAB"/>
              </a:buClr>
              <a:buNone/>
            </a:pPr>
            <a:r>
              <a:rPr lang="en-CA" b="1" dirty="0" smtClean="0">
                <a:solidFill>
                  <a:srgbClr val="FF0000"/>
                </a:solidFill>
                <a:ea typeface="Helvetica Neue"/>
                <a:cs typeface="Helvetica Neue"/>
                <a:sym typeface="Helvetica Neue"/>
              </a:rPr>
              <a:t>count: 5</a:t>
            </a:r>
          </a:p>
          <a:p>
            <a:pPr marL="840753" lvl="4" indent="0">
              <a:lnSpc>
                <a:spcPct val="70000"/>
              </a:lnSpc>
              <a:spcBef>
                <a:spcPts val="0"/>
              </a:spcBef>
              <a:spcAft>
                <a:spcPts val="0"/>
              </a:spcAft>
              <a:buClr>
                <a:srgbClr val="558AAB"/>
              </a:buClr>
              <a:buNone/>
            </a:pPr>
            <a:r>
              <a:rPr lang="en-CA" b="1" dirty="0" smtClean="0">
                <a:solidFill>
                  <a:srgbClr val="FF0000"/>
                </a:solidFill>
                <a:ea typeface="Helvetica Neue"/>
                <a:cs typeface="Helvetica Neue"/>
                <a:sym typeface="Helvetica Neue"/>
              </a:rPr>
              <a:t>size: 12779</a:t>
            </a:r>
          </a:p>
          <a:p>
            <a:pPr marL="840753" lvl="4" indent="0">
              <a:lnSpc>
                <a:spcPct val="70000"/>
              </a:lnSpc>
              <a:spcBef>
                <a:spcPts val="0"/>
              </a:spcBef>
              <a:spcAft>
                <a:spcPts val="0"/>
              </a:spcAft>
              <a:buClr>
                <a:srgbClr val="558AAB"/>
              </a:buClr>
              <a:buNone/>
            </a:pPr>
            <a:r>
              <a:rPr lang="en-CA" dirty="0" smtClean="0">
                <a:ea typeface="Helvetica Neue"/>
                <a:cs typeface="Helvetica Neue"/>
                <a:sym typeface="Helvetica Neue"/>
              </a:rPr>
              <a:t>in-pack</a:t>
            </a:r>
            <a:r>
              <a:rPr lang="en-CA" dirty="0">
                <a:ea typeface="Helvetica Neue"/>
                <a:cs typeface="Helvetica Neue"/>
                <a:sym typeface="Helvetica Neue"/>
              </a:rPr>
              <a:t>: 0</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packs: 0</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size-pack: 0</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prune-packable: 0</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garbage: 0</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size-garbage: 0</a:t>
            </a:r>
            <a:endParaRPr lang="fr-CA" dirty="0" smtClean="0">
              <a:ea typeface="Helvetica Neue"/>
              <a:cs typeface="Helvetica Neue"/>
              <a:sym typeface="Helvetica Neue"/>
            </a:endParaRPr>
          </a:p>
          <a:p>
            <a:pPr marL="474993" lvl="2" indent="0">
              <a:buClr>
                <a:srgbClr val="558AAB"/>
              </a:buClr>
              <a:buNone/>
            </a:pPr>
            <a:endParaRPr lang="fr-CA" dirty="0" smtClean="0">
              <a:ea typeface="Helvetica Neue"/>
              <a:cs typeface="Helvetica Neue"/>
              <a:sym typeface="Helvetica Neue"/>
            </a:endParaRP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88</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419731510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6" y="819393"/>
            <a:ext cx="12068293" cy="5221184"/>
          </a:xfrm>
        </p:spPr>
        <p:txBody>
          <a:bodyPr>
            <a:noAutofit/>
          </a:bodyPr>
          <a:lstStyle/>
          <a:p>
            <a:pPr marL="635013" lvl="1" indent="-342900">
              <a:buClr>
                <a:srgbClr val="558AAB"/>
              </a:buClr>
              <a:buFont typeface="Arial" panose="020B0604020202020204" pitchFamily="34" charset="0"/>
              <a:buChar char="•"/>
            </a:pPr>
            <a:r>
              <a:rPr lang="fr-CA" dirty="0">
                <a:ea typeface="Helvetica Neue"/>
                <a:cs typeface="Helvetica Neue"/>
                <a:sym typeface="Helvetica Neue"/>
              </a:rPr>
              <a:t>Git/Effacer les objets inutilisés</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Exemple:</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Après un $ git </a:t>
            </a:r>
            <a:r>
              <a:rPr lang="fr-CA" dirty="0" err="1" smtClean="0">
                <a:ea typeface="Helvetica Neue"/>
                <a:cs typeface="Helvetica Neue"/>
                <a:sym typeface="Helvetica Neue"/>
              </a:rPr>
              <a:t>gc</a:t>
            </a:r>
            <a:endParaRPr lang="fr-CA" dirty="0" smtClean="0">
              <a:ea typeface="Helvetica Neue"/>
              <a:cs typeface="Helvetica Neue"/>
              <a:sym typeface="Helvetica Neue"/>
            </a:endParaRPr>
          </a:p>
          <a:p>
            <a:pPr marL="817893" lvl="2" indent="-342900">
              <a:buClr>
                <a:srgbClr val="558AAB"/>
              </a:buClr>
              <a:buFont typeface="Arial" panose="020B0604020202020204" pitchFamily="34" charset="0"/>
              <a:buChar char="•"/>
            </a:pPr>
            <a:r>
              <a:rPr lang="en-CA" dirty="0">
                <a:ea typeface="Helvetica Neue"/>
                <a:cs typeface="Helvetica Neue"/>
                <a:sym typeface="Helvetica Neue"/>
              </a:rPr>
              <a:t>$ git count-objects -v</a:t>
            </a:r>
          </a:p>
          <a:p>
            <a:pPr marL="840753" lvl="4" indent="0">
              <a:lnSpc>
                <a:spcPct val="70000"/>
              </a:lnSpc>
              <a:spcBef>
                <a:spcPts val="0"/>
              </a:spcBef>
              <a:spcAft>
                <a:spcPts val="0"/>
              </a:spcAft>
              <a:buClr>
                <a:srgbClr val="558AAB"/>
              </a:buClr>
              <a:buNone/>
            </a:pPr>
            <a:r>
              <a:rPr lang="en-CA" b="1" dirty="0">
                <a:solidFill>
                  <a:srgbClr val="FF0000"/>
                </a:solidFill>
                <a:ea typeface="Helvetica Neue"/>
                <a:cs typeface="Helvetica Neue"/>
                <a:sym typeface="Helvetica Neue"/>
              </a:rPr>
              <a:t>count: </a:t>
            </a:r>
            <a:r>
              <a:rPr lang="en-CA" b="1" dirty="0" smtClean="0">
                <a:solidFill>
                  <a:srgbClr val="FF0000"/>
                </a:solidFill>
                <a:ea typeface="Helvetica Neue"/>
                <a:cs typeface="Helvetica Neue"/>
                <a:sym typeface="Helvetica Neue"/>
              </a:rPr>
              <a:t>1</a:t>
            </a:r>
            <a:endParaRPr lang="en-CA" b="1" dirty="0">
              <a:solidFill>
                <a:srgbClr val="FF0000"/>
              </a:solidFill>
              <a:ea typeface="Helvetica Neue"/>
              <a:cs typeface="Helvetica Neue"/>
              <a:sym typeface="Helvetica Neue"/>
            </a:endParaRPr>
          </a:p>
          <a:p>
            <a:pPr marL="840753" lvl="4" indent="0">
              <a:lnSpc>
                <a:spcPct val="70000"/>
              </a:lnSpc>
              <a:spcBef>
                <a:spcPts val="0"/>
              </a:spcBef>
              <a:spcAft>
                <a:spcPts val="0"/>
              </a:spcAft>
              <a:buClr>
                <a:srgbClr val="558AAB"/>
              </a:buClr>
              <a:buNone/>
            </a:pPr>
            <a:r>
              <a:rPr lang="en-CA" b="1" dirty="0">
                <a:solidFill>
                  <a:srgbClr val="FF0000"/>
                </a:solidFill>
                <a:ea typeface="Helvetica Neue"/>
                <a:cs typeface="Helvetica Neue"/>
                <a:sym typeface="Helvetica Neue"/>
              </a:rPr>
              <a:t>size: </a:t>
            </a:r>
            <a:r>
              <a:rPr lang="en-CA" b="1" dirty="0" smtClean="0">
                <a:solidFill>
                  <a:srgbClr val="FF0000"/>
                </a:solidFill>
                <a:ea typeface="Helvetica Neue"/>
                <a:cs typeface="Helvetica Neue"/>
                <a:sym typeface="Helvetica Neue"/>
              </a:rPr>
              <a:t>0</a:t>
            </a:r>
            <a:endParaRPr lang="en-CA" b="1" dirty="0">
              <a:solidFill>
                <a:srgbClr val="FF0000"/>
              </a:solidFill>
              <a:ea typeface="Helvetica Neue"/>
              <a:cs typeface="Helvetica Neue"/>
              <a:sym typeface="Helvetica Neue"/>
            </a:endParaRPr>
          </a:p>
          <a:p>
            <a:pPr marL="840753" lvl="4" indent="0">
              <a:lnSpc>
                <a:spcPct val="70000"/>
              </a:lnSpc>
              <a:spcBef>
                <a:spcPts val="0"/>
              </a:spcBef>
              <a:spcAft>
                <a:spcPts val="0"/>
              </a:spcAft>
              <a:buClr>
                <a:srgbClr val="558AAB"/>
              </a:buClr>
              <a:buNone/>
            </a:pPr>
            <a:r>
              <a:rPr lang="en-CA" b="1" dirty="0">
                <a:solidFill>
                  <a:srgbClr val="FF0000"/>
                </a:solidFill>
                <a:ea typeface="Helvetica Neue"/>
                <a:cs typeface="Helvetica Neue"/>
                <a:sym typeface="Helvetica Neue"/>
              </a:rPr>
              <a:t>in-pack: </a:t>
            </a:r>
            <a:r>
              <a:rPr lang="en-CA" b="1" dirty="0" smtClean="0">
                <a:solidFill>
                  <a:srgbClr val="FF0000"/>
                </a:solidFill>
                <a:ea typeface="Helvetica Neue"/>
                <a:cs typeface="Helvetica Neue"/>
                <a:sym typeface="Helvetica Neue"/>
              </a:rPr>
              <a:t>4</a:t>
            </a:r>
            <a:endParaRPr lang="en-CA" b="1" dirty="0">
              <a:solidFill>
                <a:srgbClr val="FF0000"/>
              </a:solidFill>
              <a:ea typeface="Helvetica Neue"/>
              <a:cs typeface="Helvetica Neue"/>
              <a:sym typeface="Helvetica Neue"/>
            </a:endParaRPr>
          </a:p>
          <a:p>
            <a:pPr marL="840753" lvl="4" indent="0">
              <a:lnSpc>
                <a:spcPct val="70000"/>
              </a:lnSpc>
              <a:spcBef>
                <a:spcPts val="0"/>
              </a:spcBef>
              <a:spcAft>
                <a:spcPts val="0"/>
              </a:spcAft>
              <a:buClr>
                <a:srgbClr val="558AAB"/>
              </a:buClr>
              <a:buNone/>
            </a:pPr>
            <a:r>
              <a:rPr lang="en-CA" b="1" dirty="0">
                <a:solidFill>
                  <a:srgbClr val="FF0000"/>
                </a:solidFill>
                <a:ea typeface="Helvetica Neue"/>
                <a:cs typeface="Helvetica Neue"/>
                <a:sym typeface="Helvetica Neue"/>
              </a:rPr>
              <a:t>packs: </a:t>
            </a:r>
            <a:r>
              <a:rPr lang="en-CA" b="1" dirty="0" smtClean="0">
                <a:solidFill>
                  <a:srgbClr val="FF0000"/>
                </a:solidFill>
                <a:ea typeface="Helvetica Neue"/>
                <a:cs typeface="Helvetica Neue"/>
                <a:sym typeface="Helvetica Neue"/>
              </a:rPr>
              <a:t>1</a:t>
            </a:r>
            <a:endParaRPr lang="en-CA" b="1" dirty="0">
              <a:solidFill>
                <a:srgbClr val="FF0000"/>
              </a:solidFill>
              <a:ea typeface="Helvetica Neue"/>
              <a:cs typeface="Helvetica Neue"/>
              <a:sym typeface="Helvetica Neue"/>
            </a:endParaRPr>
          </a:p>
          <a:p>
            <a:pPr marL="840753" lvl="4" indent="0">
              <a:lnSpc>
                <a:spcPct val="70000"/>
              </a:lnSpc>
              <a:spcBef>
                <a:spcPts val="0"/>
              </a:spcBef>
              <a:spcAft>
                <a:spcPts val="0"/>
              </a:spcAft>
              <a:buClr>
                <a:srgbClr val="558AAB"/>
              </a:buClr>
              <a:buNone/>
            </a:pPr>
            <a:r>
              <a:rPr lang="en-CA" b="1" dirty="0">
                <a:solidFill>
                  <a:srgbClr val="FF0000"/>
                </a:solidFill>
                <a:ea typeface="Helvetica Neue"/>
                <a:cs typeface="Helvetica Neue"/>
                <a:sym typeface="Helvetica Neue"/>
              </a:rPr>
              <a:t>size-pack: </a:t>
            </a:r>
            <a:r>
              <a:rPr lang="en-CA" b="1" dirty="0" smtClean="0">
                <a:solidFill>
                  <a:srgbClr val="FF0000"/>
                </a:solidFill>
                <a:ea typeface="Helvetica Neue"/>
                <a:cs typeface="Helvetica Neue"/>
                <a:sym typeface="Helvetica Neue"/>
              </a:rPr>
              <a:t>12747</a:t>
            </a:r>
            <a:endParaRPr lang="en-CA" b="1" dirty="0">
              <a:solidFill>
                <a:srgbClr val="FF0000"/>
              </a:solidFill>
              <a:ea typeface="Helvetica Neue"/>
              <a:cs typeface="Helvetica Neue"/>
              <a:sym typeface="Helvetica Neue"/>
            </a:endParaRP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prune-packable: 0</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garbage: 0</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size-garbage: 0</a:t>
            </a:r>
            <a:endParaRPr lang="fr-CA" dirty="0">
              <a:ea typeface="Helvetica Neue"/>
              <a:cs typeface="Helvetica Neue"/>
              <a:sym typeface="Helvetica Neue"/>
            </a:endParaRPr>
          </a:p>
          <a:p>
            <a:pPr marL="474993" lvl="2" indent="0">
              <a:buClr>
                <a:srgbClr val="558AAB"/>
              </a:buClr>
              <a:buNone/>
            </a:pPr>
            <a:endParaRPr lang="fr-CA" dirty="0" smtClean="0">
              <a:ea typeface="Helvetica Neue"/>
              <a:cs typeface="Helvetica Neue"/>
              <a:sym typeface="Helvetica Neue"/>
            </a:endParaRP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89</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21809670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693518" y="1158789"/>
            <a:ext cx="11498481" cy="4023359"/>
          </a:xfrm>
        </p:spPr>
        <p:txBody>
          <a:bodyPr>
            <a:normAutofit/>
          </a:bodyPr>
          <a:lstStyle/>
          <a:p>
            <a:pPr marL="635013" lvl="1" indent="-342900">
              <a:buClr>
                <a:srgbClr val="558AAB"/>
              </a:buClr>
              <a:buFont typeface="Arial" panose="020B0604020202020204" pitchFamily="34" charset="0"/>
              <a:buChar char="•"/>
            </a:pPr>
            <a:r>
              <a:rPr lang="fr-FR" dirty="0" smtClean="0">
                <a:ea typeface="Helvetica Neue"/>
                <a:cs typeface="Helvetica Neue"/>
                <a:sym typeface="Helvetica Neue"/>
              </a:rPr>
              <a:t>Opérations GIT</a:t>
            </a:r>
            <a:endParaRPr lang="fr-CA" dirty="0" smtClean="0">
              <a:ea typeface="Helvetica Neue"/>
              <a:cs typeface="Helvetica Neue"/>
              <a:sym typeface="Helvetica Neue"/>
            </a:endParaRPr>
          </a:p>
          <a:p>
            <a:pPr marL="817893" lvl="2" indent="-342900">
              <a:buClr>
                <a:schemeClr val="accent2"/>
              </a:buClr>
              <a:buFont typeface="Arial" panose="020B0604020202020204" pitchFamily="34" charset="0"/>
              <a:buChar char="•"/>
            </a:pPr>
            <a:r>
              <a:rPr lang="fr-CA" dirty="0">
                <a:ea typeface="Helvetica Neue"/>
                <a:cs typeface="Helvetica Neue"/>
                <a:sym typeface="Helvetica Neue"/>
              </a:rPr>
              <a:t>C</a:t>
            </a:r>
            <a:r>
              <a:rPr lang="fr-CA" dirty="0" smtClean="0">
                <a:ea typeface="Helvetica Neue"/>
                <a:cs typeface="Helvetica Neue"/>
                <a:sym typeface="Helvetica Neue"/>
              </a:rPr>
              <a:t>ommit</a:t>
            </a:r>
          </a:p>
          <a:p>
            <a:pPr marL="817893" lvl="2" indent="-342900">
              <a:buClr>
                <a:schemeClr val="accent2"/>
              </a:buClr>
              <a:buFont typeface="Arial" panose="020B0604020202020204" pitchFamily="34" charset="0"/>
              <a:buChar char="•"/>
            </a:pPr>
            <a:r>
              <a:rPr lang="fr-FR" dirty="0" smtClean="0">
                <a:ea typeface="Helvetica Neue"/>
                <a:cs typeface="Helvetica Neue"/>
                <a:sym typeface="Helvetica Neue"/>
              </a:rPr>
              <a:t>L'exécution </a:t>
            </a:r>
            <a:r>
              <a:rPr lang="fr-FR" dirty="0">
                <a:ea typeface="Helvetica Neue"/>
                <a:cs typeface="Helvetica Neue"/>
                <a:sym typeface="Helvetica Neue"/>
              </a:rPr>
              <a:t>de la commande commit dans un dépôt </a:t>
            </a:r>
            <a:r>
              <a:rPr lang="fr-FR" dirty="0" smtClean="0">
                <a:ea typeface="Helvetica Neue"/>
                <a:cs typeface="Helvetica Neue"/>
                <a:sym typeface="Helvetica Neue"/>
              </a:rPr>
              <a:t>Git </a:t>
            </a:r>
            <a:r>
              <a:rPr lang="fr-FR" dirty="0">
                <a:ea typeface="Helvetica Neue"/>
                <a:cs typeface="Helvetica Neue"/>
                <a:sym typeface="Helvetica Neue"/>
              </a:rPr>
              <a:t>enregistre une image (</a:t>
            </a:r>
            <a:r>
              <a:rPr lang="fr-FR" dirty="0" err="1">
                <a:ea typeface="Helvetica Neue"/>
                <a:cs typeface="Helvetica Neue"/>
                <a:sym typeface="Helvetica Neue"/>
              </a:rPr>
              <a:t>snapshot</a:t>
            </a:r>
            <a:r>
              <a:rPr lang="fr-FR" dirty="0">
                <a:ea typeface="Helvetica Neue"/>
                <a:cs typeface="Helvetica Neue"/>
                <a:sym typeface="Helvetica Neue"/>
              </a:rPr>
              <a:t>) de tous les fichiers du répertoire</a:t>
            </a:r>
          </a:p>
          <a:p>
            <a:pPr marL="817893" lvl="2" indent="-342900">
              <a:buClr>
                <a:schemeClr val="accent2"/>
              </a:buClr>
              <a:buFont typeface="Arial" panose="020B0604020202020204" pitchFamily="34" charset="0"/>
              <a:buChar char="•"/>
            </a:pPr>
            <a:r>
              <a:rPr lang="fr-FR" dirty="0">
                <a:ea typeface="Helvetica Neue"/>
                <a:cs typeface="Helvetica Neue"/>
                <a:sym typeface="Helvetica Neue"/>
              </a:rPr>
              <a:t>Git ne recopie pas tout le répertoire à chaque commit</a:t>
            </a:r>
          </a:p>
          <a:p>
            <a:pPr marL="817893" lvl="2" indent="-342900">
              <a:buClr>
                <a:schemeClr val="accent2"/>
              </a:buClr>
              <a:buFont typeface="Arial" panose="020B0604020202020204" pitchFamily="34" charset="0"/>
              <a:buChar char="•"/>
            </a:pPr>
            <a:r>
              <a:rPr lang="fr-FR" dirty="0">
                <a:ea typeface="Helvetica Neue"/>
                <a:cs typeface="Helvetica Neue"/>
                <a:sym typeface="Helvetica Neue"/>
              </a:rPr>
              <a:t>I</a:t>
            </a:r>
            <a:r>
              <a:rPr lang="fr-FR" dirty="0" smtClean="0">
                <a:ea typeface="Helvetica Neue"/>
                <a:cs typeface="Helvetica Neue"/>
                <a:sym typeface="Helvetica Neue"/>
              </a:rPr>
              <a:t>l </a:t>
            </a:r>
            <a:r>
              <a:rPr lang="fr-FR" dirty="0">
                <a:ea typeface="Helvetica Neue"/>
                <a:cs typeface="Helvetica Neue"/>
                <a:sym typeface="Helvetica Neue"/>
              </a:rPr>
              <a:t>n'enregistre que l'ensemble des changements (deltas) depuis la version précédente du dépôt</a:t>
            </a:r>
          </a:p>
          <a:p>
            <a:pPr marL="817893" lvl="2" indent="-342900">
              <a:buClr>
                <a:schemeClr val="accent2"/>
              </a:buClr>
              <a:buFont typeface="Arial" panose="020B0604020202020204" pitchFamily="34" charset="0"/>
              <a:buChar char="•"/>
            </a:pPr>
            <a:r>
              <a:rPr lang="fr-FR" dirty="0" smtClean="0">
                <a:ea typeface="Helvetica Neue"/>
                <a:cs typeface="Helvetica Neue"/>
                <a:sym typeface="Helvetica Neue"/>
              </a:rPr>
              <a:t>C'est </a:t>
            </a:r>
            <a:r>
              <a:rPr lang="fr-FR" dirty="0">
                <a:ea typeface="Helvetica Neue"/>
                <a:cs typeface="Helvetica Neue"/>
                <a:sym typeface="Helvetica Neue"/>
              </a:rPr>
              <a:t>la raison pour laquelle la plupart des </a:t>
            </a:r>
            <a:r>
              <a:rPr lang="fr-FR" dirty="0" err="1" smtClean="0">
                <a:ea typeface="Helvetica Neue"/>
                <a:cs typeface="Helvetica Neue"/>
                <a:sym typeface="Helvetica Neue"/>
              </a:rPr>
              <a:t>commits</a:t>
            </a:r>
            <a:r>
              <a:rPr lang="fr-FR" dirty="0" smtClean="0">
                <a:ea typeface="Helvetica Neue"/>
                <a:cs typeface="Helvetica Neue"/>
                <a:sym typeface="Helvetica Neue"/>
              </a:rPr>
              <a:t> </a:t>
            </a:r>
            <a:r>
              <a:rPr lang="fr-FR" dirty="0">
                <a:ea typeface="Helvetica Neue"/>
                <a:cs typeface="Helvetica Neue"/>
                <a:sym typeface="Helvetica Neue"/>
              </a:rPr>
              <a:t>ont un commit parent</a:t>
            </a:r>
          </a:p>
          <a:p>
            <a:pPr marL="817893" lvl="2" indent="-342900">
              <a:buClr>
                <a:schemeClr val="accent2"/>
              </a:buClr>
              <a:buFont typeface="Arial" panose="020B0604020202020204" pitchFamily="34" charset="0"/>
              <a:buChar char="•"/>
            </a:pPr>
            <a:r>
              <a:rPr lang="fr-FR" dirty="0" smtClean="0">
                <a:ea typeface="Helvetica Neue"/>
                <a:cs typeface="Helvetica Neue"/>
                <a:sym typeface="Helvetica Neue"/>
              </a:rPr>
              <a:t>Les </a:t>
            </a:r>
            <a:r>
              <a:rPr lang="fr-FR" dirty="0" err="1" smtClean="0">
                <a:ea typeface="Helvetica Neue"/>
                <a:cs typeface="Helvetica Neue"/>
                <a:sym typeface="Helvetica Neue"/>
              </a:rPr>
              <a:t>commits</a:t>
            </a:r>
            <a:r>
              <a:rPr lang="fr-FR" dirty="0" smtClean="0">
                <a:ea typeface="Helvetica Neue"/>
                <a:cs typeface="Helvetica Neue"/>
                <a:sym typeface="Helvetica Neue"/>
              </a:rPr>
              <a:t> sont </a:t>
            </a:r>
            <a:r>
              <a:rPr lang="fr-FR" dirty="0">
                <a:ea typeface="Helvetica Neue"/>
                <a:cs typeface="Helvetica Neue"/>
                <a:sym typeface="Helvetica Neue"/>
              </a:rPr>
              <a:t>très légers et </a:t>
            </a:r>
            <a:r>
              <a:rPr lang="fr-FR" dirty="0" smtClean="0">
                <a:ea typeface="Helvetica Neue"/>
                <a:cs typeface="Helvetica Neue"/>
                <a:sym typeface="Helvetica Neue"/>
              </a:rPr>
              <a:t>passer de </a:t>
            </a:r>
            <a:r>
              <a:rPr lang="fr-FR" dirty="0">
                <a:ea typeface="Helvetica Neue"/>
                <a:cs typeface="Helvetica Neue"/>
                <a:sym typeface="Helvetica Neue"/>
              </a:rPr>
              <a:t>l'un à l'autre est très rapide</a:t>
            </a:r>
          </a:p>
          <a:p>
            <a:pPr marL="817893" lvl="2" indent="-342900">
              <a:buClr>
                <a:schemeClr val="accent2"/>
              </a:buClr>
              <a:buFont typeface="Arial" panose="020B0604020202020204" pitchFamily="34" charset="0"/>
              <a:buChar char="•"/>
            </a:pPr>
            <a:endParaRPr lang="fr-CA" dirty="0" smtClean="0">
              <a:ea typeface="Helvetica Neue"/>
              <a:cs typeface="Helvetica Neue"/>
              <a:sym typeface="Helvetica Neue"/>
            </a:endParaRPr>
          </a:p>
          <a:p>
            <a:endParaRPr lang="fr-CA" dirty="0" smtClean="0">
              <a:ea typeface="Helvetica Neue"/>
              <a:cs typeface="Helvetica Neue"/>
              <a:sym typeface="Helvetica Neue"/>
            </a:endParaRPr>
          </a:p>
          <a:p>
            <a:endParaRPr lang="fr-CA" dirty="0" smtClean="0">
              <a:ea typeface="Helvetica Neue"/>
              <a:cs typeface="Helvetica Neue"/>
              <a:sym typeface="Helvetica Neue"/>
            </a:endParaRPr>
          </a:p>
          <a:p>
            <a:endParaRPr lang="fr-CA" dirty="0"/>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9</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413012719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6" y="819393"/>
            <a:ext cx="12068293" cy="5221184"/>
          </a:xfrm>
        </p:spPr>
        <p:txBody>
          <a:bodyPr>
            <a:noAutofit/>
          </a:bodyPr>
          <a:lstStyle/>
          <a:p>
            <a:pPr marL="635013" lvl="1" indent="-342900">
              <a:buClr>
                <a:srgbClr val="558AAB"/>
              </a:buClr>
              <a:buFont typeface="Arial" panose="020B0604020202020204" pitchFamily="34" charset="0"/>
              <a:buChar char="•"/>
            </a:pPr>
            <a:r>
              <a:rPr lang="fr-CA" dirty="0">
                <a:ea typeface="Helvetica Neue"/>
                <a:cs typeface="Helvetica Neue"/>
                <a:sym typeface="Helvetica Neue"/>
              </a:rPr>
              <a:t>Git/Effacer les objets inutilisés</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Exemple:</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 git </a:t>
            </a:r>
            <a:r>
              <a:rPr lang="fr-CA" dirty="0" err="1" smtClean="0">
                <a:ea typeface="Helvetica Neue"/>
                <a:cs typeface="Helvetica Neue"/>
                <a:sym typeface="Helvetica Neue"/>
              </a:rPr>
              <a:t>rm</a:t>
            </a:r>
            <a:r>
              <a:rPr lang="fr-CA" dirty="0" smtClean="0">
                <a:ea typeface="Helvetica Neue"/>
                <a:cs typeface="Helvetica Neue"/>
                <a:sym typeface="Helvetica Neue"/>
              </a:rPr>
              <a:t> « nom du fichier 8MO »</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 git commit «</a:t>
            </a:r>
            <a:r>
              <a:rPr lang="fr-CA" dirty="0">
                <a:ea typeface="Helvetica Neue"/>
                <a:cs typeface="Helvetica Neue"/>
                <a:sym typeface="Helvetica Neue"/>
              </a:rPr>
              <a:t> nom du </a:t>
            </a:r>
            <a:r>
              <a:rPr lang="fr-CA" dirty="0" smtClean="0">
                <a:ea typeface="Helvetica Neue"/>
                <a:cs typeface="Helvetica Neue"/>
                <a:sym typeface="Helvetica Neue"/>
              </a:rPr>
              <a:t>fichier</a:t>
            </a:r>
            <a:r>
              <a:rPr lang="fr-CA" dirty="0">
                <a:ea typeface="Helvetica Neue"/>
                <a:cs typeface="Helvetica Neue"/>
                <a:sym typeface="Helvetica Neue"/>
              </a:rPr>
              <a:t> »</a:t>
            </a:r>
          </a:p>
          <a:p>
            <a:pPr marL="817893" lvl="2" indent="-342900">
              <a:buClr>
                <a:srgbClr val="558AAB"/>
              </a:buClr>
              <a:buFont typeface="Arial" panose="020B0604020202020204" pitchFamily="34" charset="0"/>
              <a:buChar char="•"/>
            </a:pPr>
            <a:r>
              <a:rPr lang="en-CA" dirty="0" smtClean="0">
                <a:ea typeface="Helvetica Neue"/>
                <a:cs typeface="Helvetica Neue"/>
                <a:sym typeface="Helvetica Neue"/>
              </a:rPr>
              <a:t>$ </a:t>
            </a:r>
            <a:r>
              <a:rPr lang="en-CA" dirty="0">
                <a:ea typeface="Helvetica Neue"/>
                <a:cs typeface="Helvetica Neue"/>
                <a:sym typeface="Helvetica Neue"/>
              </a:rPr>
              <a:t>git count-objects -v</a:t>
            </a:r>
          </a:p>
          <a:p>
            <a:pPr marL="840753" lvl="4" indent="0">
              <a:lnSpc>
                <a:spcPct val="70000"/>
              </a:lnSpc>
              <a:spcBef>
                <a:spcPts val="0"/>
              </a:spcBef>
              <a:spcAft>
                <a:spcPts val="0"/>
              </a:spcAft>
              <a:buClr>
                <a:srgbClr val="558AAB"/>
              </a:buClr>
              <a:buNone/>
            </a:pPr>
            <a:r>
              <a:rPr lang="en-CA" b="1" dirty="0">
                <a:solidFill>
                  <a:srgbClr val="FF0000"/>
                </a:solidFill>
                <a:ea typeface="Helvetica Neue"/>
                <a:cs typeface="Helvetica Neue"/>
                <a:sym typeface="Helvetica Neue"/>
              </a:rPr>
              <a:t>count: </a:t>
            </a:r>
            <a:r>
              <a:rPr lang="en-CA" b="1" dirty="0" smtClean="0">
                <a:solidFill>
                  <a:srgbClr val="FF0000"/>
                </a:solidFill>
                <a:ea typeface="Helvetica Neue"/>
                <a:cs typeface="Helvetica Neue"/>
                <a:sym typeface="Helvetica Neue"/>
              </a:rPr>
              <a:t>3</a:t>
            </a:r>
            <a:endParaRPr lang="en-CA" b="1" dirty="0">
              <a:solidFill>
                <a:srgbClr val="FF0000"/>
              </a:solidFill>
              <a:ea typeface="Helvetica Neue"/>
              <a:cs typeface="Helvetica Neue"/>
              <a:sym typeface="Helvetica Neue"/>
            </a:endParaRP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size: 0</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in-pack: 4</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packs: 1</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size-pack: 12747</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prune-packable: 0</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garbage: 0</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size-garbage: 0</a:t>
            </a:r>
            <a:endParaRPr lang="fr-CA" dirty="0">
              <a:ea typeface="Helvetica Neue"/>
              <a:cs typeface="Helvetica Neue"/>
              <a:sym typeface="Helvetica Neue"/>
            </a:endParaRPr>
          </a:p>
          <a:p>
            <a:pPr marL="474993" lvl="2" indent="0">
              <a:buClr>
                <a:srgbClr val="558AAB"/>
              </a:buClr>
              <a:buNone/>
            </a:pPr>
            <a:endParaRPr lang="fr-CA" dirty="0" smtClean="0">
              <a:ea typeface="Helvetica Neue"/>
              <a:cs typeface="Helvetica Neue"/>
              <a:sym typeface="Helvetica Neue"/>
            </a:endParaRP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90</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245089790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6" y="819393"/>
            <a:ext cx="11523797" cy="5221184"/>
          </a:xfrm>
        </p:spPr>
        <p:txBody>
          <a:bodyPr>
            <a:noAutofit/>
          </a:bodyPr>
          <a:lstStyle/>
          <a:p>
            <a:pPr marL="635013" lvl="1" indent="-342900">
              <a:buClr>
                <a:srgbClr val="558AAB"/>
              </a:buClr>
              <a:buFont typeface="Arial" panose="020B0604020202020204" pitchFamily="34" charset="0"/>
              <a:buChar char="•"/>
            </a:pPr>
            <a:r>
              <a:rPr lang="fr-CA" dirty="0">
                <a:ea typeface="Helvetica Neue"/>
                <a:cs typeface="Helvetica Neue"/>
                <a:sym typeface="Helvetica Neue"/>
              </a:rPr>
              <a:t>Git/Effacer les objets inutilisés</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Exemple:</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Supposons que le nom du fichier de grande taille est inconnu</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Vous devez obtenir le nom du fichier .</a:t>
            </a:r>
            <a:r>
              <a:rPr lang="fr-CA" dirty="0" err="1" smtClean="0">
                <a:ea typeface="Helvetica Neue"/>
                <a:cs typeface="Helvetica Neue"/>
                <a:sym typeface="Helvetica Neue"/>
              </a:rPr>
              <a:t>idx</a:t>
            </a:r>
            <a:r>
              <a:rPr lang="fr-CA" dirty="0" smtClean="0">
                <a:ea typeface="Helvetica Neue"/>
                <a:cs typeface="Helvetica Neue"/>
                <a:sym typeface="Helvetica Neue"/>
              </a:rPr>
              <a:t> et </a:t>
            </a:r>
            <a:r>
              <a:rPr lang="fr-CA" dirty="0" err="1" smtClean="0">
                <a:ea typeface="Helvetica Neue"/>
                <a:cs typeface="Helvetica Neue"/>
                <a:sym typeface="Helvetica Neue"/>
              </a:rPr>
              <a:t>executer</a:t>
            </a:r>
            <a:r>
              <a:rPr lang="fr-CA" dirty="0" smtClean="0">
                <a:ea typeface="Helvetica Neue"/>
                <a:cs typeface="Helvetica Neue"/>
                <a:sym typeface="Helvetica Neue"/>
              </a:rPr>
              <a:t> $ git </a:t>
            </a:r>
            <a:r>
              <a:rPr lang="fr-CA" dirty="0" err="1" smtClean="0">
                <a:ea typeface="Helvetica Neue"/>
                <a:cs typeface="Helvetica Neue"/>
                <a:sym typeface="Helvetica Neue"/>
              </a:rPr>
              <a:t>verify</a:t>
            </a:r>
            <a:r>
              <a:rPr lang="fr-CA" dirty="0" smtClean="0">
                <a:ea typeface="Helvetica Neue"/>
                <a:cs typeface="Helvetica Neue"/>
                <a:sym typeface="Helvetica Neue"/>
              </a:rPr>
              <a:t>-pack</a:t>
            </a:r>
          </a:p>
          <a:p>
            <a:pPr marL="817893" lvl="2" indent="-342900">
              <a:buClr>
                <a:srgbClr val="558AAB"/>
              </a:buClr>
              <a:buFont typeface="Arial" panose="020B0604020202020204" pitchFamily="34" charset="0"/>
              <a:buChar char="•"/>
            </a:pPr>
            <a:r>
              <a:rPr lang="fr-CA" dirty="0">
                <a:ea typeface="Helvetica Neue"/>
                <a:cs typeface="Helvetica Neue"/>
                <a:sym typeface="Helvetica Neue"/>
              </a:rPr>
              <a:t>$ git </a:t>
            </a:r>
            <a:r>
              <a:rPr lang="fr-CA" dirty="0" err="1">
                <a:ea typeface="Helvetica Neue"/>
                <a:cs typeface="Helvetica Neue"/>
                <a:sym typeface="Helvetica Neue"/>
              </a:rPr>
              <a:t>verify</a:t>
            </a:r>
            <a:r>
              <a:rPr lang="fr-CA" dirty="0">
                <a:ea typeface="Helvetica Neue"/>
                <a:cs typeface="Helvetica Neue"/>
                <a:sym typeface="Helvetica Neue"/>
              </a:rPr>
              <a:t>-pack -v .git/</a:t>
            </a:r>
            <a:r>
              <a:rPr lang="fr-CA" dirty="0" err="1">
                <a:ea typeface="Helvetica Neue"/>
                <a:cs typeface="Helvetica Neue"/>
                <a:sym typeface="Helvetica Neue"/>
              </a:rPr>
              <a:t>objects</a:t>
            </a:r>
            <a:r>
              <a:rPr lang="fr-CA" dirty="0">
                <a:ea typeface="Helvetica Neue"/>
                <a:cs typeface="Helvetica Neue"/>
                <a:sym typeface="Helvetica Neue"/>
              </a:rPr>
              <a:t>/pack/pack-ecde57bb5dad887db1e64f947ad9b8c92842f776.idx | sort -k 3 -n | </a:t>
            </a:r>
            <a:r>
              <a:rPr lang="fr-CA" dirty="0" err="1">
                <a:ea typeface="Helvetica Neue"/>
                <a:cs typeface="Helvetica Neue"/>
                <a:sym typeface="Helvetica Neue"/>
              </a:rPr>
              <a:t>tail</a:t>
            </a:r>
            <a:r>
              <a:rPr lang="fr-CA" dirty="0">
                <a:ea typeface="Helvetica Neue"/>
                <a:cs typeface="Helvetica Neue"/>
                <a:sym typeface="Helvetica Neue"/>
              </a:rPr>
              <a:t> -3</a:t>
            </a:r>
          </a:p>
          <a:p>
            <a:pPr marL="840753" lvl="4" indent="0">
              <a:lnSpc>
                <a:spcPct val="70000"/>
              </a:lnSpc>
              <a:spcBef>
                <a:spcPts val="0"/>
              </a:spcBef>
              <a:spcAft>
                <a:spcPts val="0"/>
              </a:spcAft>
              <a:buClr>
                <a:srgbClr val="558AAB"/>
              </a:buClr>
              <a:buNone/>
            </a:pPr>
            <a:r>
              <a:rPr lang="fr-CA" dirty="0">
                <a:ea typeface="Helvetica Neue"/>
                <a:cs typeface="Helvetica Neue"/>
                <a:sym typeface="Helvetica Neue"/>
              </a:rPr>
              <a:t>6abd410bceb86223c674b9f52cb2ff4b5af7643c commit 214 155 12</a:t>
            </a:r>
          </a:p>
          <a:p>
            <a:pPr marL="840753" lvl="4" indent="0">
              <a:lnSpc>
                <a:spcPct val="70000"/>
              </a:lnSpc>
              <a:spcBef>
                <a:spcPts val="0"/>
              </a:spcBef>
              <a:spcAft>
                <a:spcPts val="0"/>
              </a:spcAft>
              <a:buClr>
                <a:srgbClr val="558AAB"/>
              </a:buClr>
              <a:buNone/>
            </a:pPr>
            <a:r>
              <a:rPr lang="fr-CA" b="1" dirty="0">
                <a:solidFill>
                  <a:srgbClr val="FF0000"/>
                </a:solidFill>
                <a:ea typeface="Helvetica Neue"/>
                <a:cs typeface="Helvetica Neue"/>
                <a:sym typeface="Helvetica Neue"/>
              </a:rPr>
              <a:t>221f096eabab21c17b417f465ad592f1534c5556 blob   22611 </a:t>
            </a:r>
            <a:r>
              <a:rPr lang="fr-CA" dirty="0">
                <a:ea typeface="Helvetica Neue"/>
                <a:cs typeface="Helvetica Neue"/>
                <a:sym typeface="Helvetica Neue"/>
              </a:rPr>
              <a:t>2978 7986103</a:t>
            </a:r>
          </a:p>
          <a:p>
            <a:pPr marL="840753" lvl="4" indent="0">
              <a:lnSpc>
                <a:spcPct val="70000"/>
              </a:lnSpc>
              <a:spcBef>
                <a:spcPts val="0"/>
              </a:spcBef>
              <a:spcAft>
                <a:spcPts val="0"/>
              </a:spcAft>
              <a:buClr>
                <a:srgbClr val="558AAB"/>
              </a:buClr>
              <a:buNone/>
            </a:pPr>
            <a:r>
              <a:rPr lang="fr-CA" b="1" dirty="0">
                <a:solidFill>
                  <a:srgbClr val="FF0000"/>
                </a:solidFill>
                <a:ea typeface="Helvetica Neue"/>
                <a:cs typeface="Helvetica Neue"/>
                <a:sym typeface="Helvetica Neue"/>
              </a:rPr>
              <a:t>a6cd32992143be507c35de33d7a3f8a5bd76c513 blob   8811658 </a:t>
            </a:r>
            <a:r>
              <a:rPr lang="fr-CA" dirty="0">
                <a:ea typeface="Helvetica Neue"/>
                <a:cs typeface="Helvetica Neue"/>
                <a:sym typeface="Helvetica Neue"/>
              </a:rPr>
              <a:t>7985735 </a:t>
            </a:r>
            <a:r>
              <a:rPr lang="fr-CA" dirty="0" smtClean="0">
                <a:ea typeface="Helvetica Neue"/>
                <a:cs typeface="Helvetica Neue"/>
                <a:sym typeface="Helvetica Neue"/>
              </a:rPr>
              <a:t>368</a:t>
            </a:r>
          </a:p>
          <a:p>
            <a:pPr marL="635013" lvl="1" indent="-342900">
              <a:lnSpc>
                <a:spcPct val="70000"/>
              </a:lnSpc>
              <a:spcBef>
                <a:spcPts val="0"/>
              </a:spcBef>
              <a:spcAft>
                <a:spcPts val="0"/>
              </a:spcAft>
              <a:buClr>
                <a:srgbClr val="558AAB"/>
              </a:buClr>
              <a:buFont typeface="Arial" panose="020B0604020202020204" pitchFamily="34" charset="0"/>
              <a:buChar char="•"/>
            </a:pPr>
            <a:r>
              <a:rPr lang="en-CA" dirty="0">
                <a:ea typeface="Helvetica Neue"/>
                <a:cs typeface="Helvetica Neue"/>
                <a:sym typeface="Helvetica Neue"/>
              </a:rPr>
              <a:t>$ git rev-list --objects --all | </a:t>
            </a:r>
            <a:r>
              <a:rPr lang="en-CA" dirty="0" err="1">
                <a:ea typeface="Helvetica Neue"/>
                <a:cs typeface="Helvetica Neue"/>
                <a:sym typeface="Helvetica Neue"/>
              </a:rPr>
              <a:t>grep</a:t>
            </a:r>
            <a:r>
              <a:rPr lang="en-CA" dirty="0">
                <a:ea typeface="Helvetica Neue"/>
                <a:cs typeface="Helvetica Neue"/>
                <a:sym typeface="Helvetica Neue"/>
              </a:rPr>
              <a:t> a6c</a:t>
            </a:r>
          </a:p>
          <a:p>
            <a:pPr marL="292113" lvl="1" indent="0">
              <a:lnSpc>
                <a:spcPct val="70000"/>
              </a:lnSpc>
              <a:spcBef>
                <a:spcPts val="0"/>
              </a:spcBef>
              <a:spcAft>
                <a:spcPts val="0"/>
              </a:spcAft>
              <a:buClr>
                <a:srgbClr val="558AAB"/>
              </a:buClr>
              <a:buNone/>
            </a:pPr>
            <a:r>
              <a:rPr lang="en-CA" dirty="0">
                <a:ea typeface="Helvetica Neue"/>
                <a:cs typeface="Helvetica Neue"/>
                <a:sym typeface="Helvetica Neue"/>
              </a:rPr>
              <a:t> </a:t>
            </a:r>
            <a:r>
              <a:rPr lang="en-CA" dirty="0" smtClean="0">
                <a:ea typeface="Helvetica Neue"/>
                <a:cs typeface="Helvetica Neue"/>
                <a:sym typeface="Helvetica Neue"/>
              </a:rPr>
              <a:t>    a6cd32992143be507c35de33d7a3f8a5bd76c513 </a:t>
            </a:r>
            <a:r>
              <a:rPr lang="en-CA" b="1" dirty="0">
                <a:solidFill>
                  <a:srgbClr val="FF0000"/>
                </a:solidFill>
                <a:ea typeface="Helvetica Neue"/>
                <a:cs typeface="Helvetica Neue"/>
                <a:sym typeface="Helvetica Neue"/>
              </a:rPr>
              <a:t>copy.pptx</a:t>
            </a:r>
          </a:p>
          <a:p>
            <a:pPr marL="635013" lvl="1" indent="-342900">
              <a:lnSpc>
                <a:spcPct val="70000"/>
              </a:lnSpc>
              <a:spcBef>
                <a:spcPts val="0"/>
              </a:spcBef>
              <a:spcAft>
                <a:spcPts val="0"/>
              </a:spcAft>
              <a:buClr>
                <a:srgbClr val="558AAB"/>
              </a:buClr>
              <a:buFont typeface="Arial" panose="020B0604020202020204" pitchFamily="34" charset="0"/>
              <a:buChar char="•"/>
            </a:pPr>
            <a:endParaRPr lang="fr-CA" dirty="0">
              <a:ea typeface="Helvetica Neue"/>
              <a:cs typeface="Helvetica Neue"/>
              <a:sym typeface="Helvetica Neue"/>
            </a:endParaRPr>
          </a:p>
          <a:p>
            <a:pPr marL="474993" lvl="2" indent="0">
              <a:buClr>
                <a:srgbClr val="558AAB"/>
              </a:buClr>
              <a:buNone/>
            </a:pPr>
            <a:endParaRPr lang="fr-CA" dirty="0" smtClean="0">
              <a:ea typeface="Helvetica Neue"/>
              <a:cs typeface="Helvetica Neue"/>
              <a:sym typeface="Helvetica Neue"/>
            </a:endParaRPr>
          </a:p>
          <a:p>
            <a:pPr marL="817893" lvl="2" indent="-342900">
              <a:buClr>
                <a:srgbClr val="558AAB"/>
              </a:buClr>
              <a:buFont typeface="Arial" panose="020B0604020202020204" pitchFamily="34" charset="0"/>
              <a:buChar char="•"/>
            </a:pPr>
            <a:endParaRPr lang="en-CA" dirty="0" smtClean="0">
              <a:ea typeface="Helvetica Neue"/>
              <a:cs typeface="Helvetica Neue"/>
              <a:sym typeface="Helvetica Neue"/>
            </a:endParaRPr>
          </a:p>
          <a:p>
            <a:pPr marL="474993" lvl="2" indent="0">
              <a:buClr>
                <a:srgbClr val="558AAB"/>
              </a:buClr>
              <a:buNone/>
            </a:pPr>
            <a:endParaRPr lang="fr-CA" dirty="0" smtClean="0">
              <a:ea typeface="Helvetica Neue"/>
              <a:cs typeface="Helvetica Neue"/>
              <a:sym typeface="Helvetica Neue"/>
            </a:endParaRP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91</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377948803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6" y="819393"/>
            <a:ext cx="12068293" cy="5221184"/>
          </a:xfrm>
        </p:spPr>
        <p:txBody>
          <a:bodyPr>
            <a:noAutofit/>
          </a:bodyPr>
          <a:lstStyle/>
          <a:p>
            <a:pPr marL="635013" lvl="1" indent="-342900">
              <a:buClr>
                <a:srgbClr val="558AAB"/>
              </a:buClr>
              <a:buFont typeface="Arial" panose="020B0604020202020204" pitchFamily="34" charset="0"/>
              <a:buChar char="•"/>
            </a:pPr>
            <a:r>
              <a:rPr lang="fr-CA" dirty="0">
                <a:ea typeface="Helvetica Neue"/>
                <a:cs typeface="Helvetica Neue"/>
                <a:sym typeface="Helvetica Neue"/>
              </a:rPr>
              <a:t>Git/Effacer les objets inutilisés</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Exemple:</a:t>
            </a:r>
          </a:p>
          <a:p>
            <a:pPr marL="817893" lvl="2" indent="-342900">
              <a:lnSpc>
                <a:spcPct val="70000"/>
              </a:lnSpc>
              <a:spcBef>
                <a:spcPts val="0"/>
              </a:spcBef>
              <a:spcAft>
                <a:spcPts val="0"/>
              </a:spcAft>
              <a:buClr>
                <a:srgbClr val="558AAB"/>
              </a:buClr>
              <a:buFont typeface="Arial" panose="020B0604020202020204" pitchFamily="34" charset="0"/>
              <a:buChar char="•"/>
            </a:pPr>
            <a:r>
              <a:rPr lang="fr-CA" dirty="0">
                <a:ea typeface="Helvetica Neue"/>
                <a:cs typeface="Helvetica Neue"/>
                <a:sym typeface="Helvetica Neue"/>
              </a:rPr>
              <a:t>$ git log -- copy.pptx</a:t>
            </a:r>
          </a:p>
          <a:p>
            <a:pPr marL="840753" lvl="4" indent="0">
              <a:lnSpc>
                <a:spcPct val="70000"/>
              </a:lnSpc>
              <a:spcBef>
                <a:spcPts val="0"/>
              </a:spcBef>
              <a:spcAft>
                <a:spcPts val="0"/>
              </a:spcAft>
              <a:buClr>
                <a:srgbClr val="558AAB"/>
              </a:buClr>
              <a:buNone/>
            </a:pPr>
            <a:r>
              <a:rPr lang="fr-CA" dirty="0">
                <a:ea typeface="Helvetica Neue"/>
                <a:cs typeface="Helvetica Neue"/>
                <a:sym typeface="Helvetica Neue"/>
              </a:rPr>
              <a:t>commit 4410778aab4fd19912604d559ffb474654acc8cd</a:t>
            </a:r>
          </a:p>
          <a:p>
            <a:pPr marL="840753" lvl="4" indent="0">
              <a:lnSpc>
                <a:spcPct val="70000"/>
              </a:lnSpc>
              <a:spcBef>
                <a:spcPts val="0"/>
              </a:spcBef>
              <a:spcAft>
                <a:spcPts val="0"/>
              </a:spcAft>
              <a:buClr>
                <a:srgbClr val="558AAB"/>
              </a:buClr>
              <a:buNone/>
            </a:pPr>
            <a:r>
              <a:rPr lang="fr-CA" dirty="0" err="1">
                <a:ea typeface="Helvetica Neue"/>
                <a:cs typeface="Helvetica Neue"/>
                <a:sym typeface="Helvetica Neue"/>
              </a:rPr>
              <a:t>Author</a:t>
            </a:r>
            <a:r>
              <a:rPr lang="fr-CA" dirty="0">
                <a:ea typeface="Helvetica Neue"/>
                <a:cs typeface="Helvetica Neue"/>
                <a:sym typeface="Helvetica Neue"/>
              </a:rPr>
              <a:t>: Joey &lt;77ilogin@gmai.com&gt;</a:t>
            </a:r>
          </a:p>
          <a:p>
            <a:pPr marL="840753" lvl="4" indent="0">
              <a:lnSpc>
                <a:spcPct val="70000"/>
              </a:lnSpc>
              <a:spcBef>
                <a:spcPts val="0"/>
              </a:spcBef>
              <a:spcAft>
                <a:spcPts val="0"/>
              </a:spcAft>
              <a:buClr>
                <a:srgbClr val="558AAB"/>
              </a:buClr>
              <a:buNone/>
            </a:pPr>
            <a:r>
              <a:rPr lang="fr-CA" dirty="0">
                <a:ea typeface="Helvetica Neue"/>
                <a:cs typeface="Helvetica Neue"/>
                <a:sym typeface="Helvetica Neue"/>
              </a:rPr>
              <a:t>Date:   </a:t>
            </a:r>
            <a:r>
              <a:rPr lang="fr-CA" dirty="0" err="1">
                <a:ea typeface="Helvetica Neue"/>
                <a:cs typeface="Helvetica Neue"/>
                <a:sym typeface="Helvetica Neue"/>
              </a:rPr>
              <a:t>Wed</a:t>
            </a:r>
            <a:r>
              <a:rPr lang="fr-CA" dirty="0">
                <a:ea typeface="Helvetica Neue"/>
                <a:cs typeface="Helvetica Neue"/>
                <a:sym typeface="Helvetica Neue"/>
              </a:rPr>
              <a:t> Mar 18 16:09:16 2015 +0100</a:t>
            </a:r>
          </a:p>
          <a:p>
            <a:pPr marL="840753" lvl="4" indent="0">
              <a:lnSpc>
                <a:spcPct val="70000"/>
              </a:lnSpc>
              <a:spcBef>
                <a:spcPts val="0"/>
              </a:spcBef>
              <a:spcAft>
                <a:spcPts val="0"/>
              </a:spcAft>
              <a:buClr>
                <a:srgbClr val="558AAB"/>
              </a:buClr>
              <a:buNone/>
            </a:pPr>
            <a:endParaRPr lang="fr-CA" dirty="0">
              <a:ea typeface="Helvetica Neue"/>
              <a:cs typeface="Helvetica Neue"/>
              <a:sym typeface="Helvetica Neue"/>
            </a:endParaRPr>
          </a:p>
          <a:p>
            <a:pPr marL="840753" lvl="4" indent="0">
              <a:lnSpc>
                <a:spcPct val="70000"/>
              </a:lnSpc>
              <a:spcBef>
                <a:spcPts val="0"/>
              </a:spcBef>
              <a:spcAft>
                <a:spcPts val="0"/>
              </a:spcAft>
              <a:buClr>
                <a:srgbClr val="558AAB"/>
              </a:buClr>
              <a:buNone/>
            </a:pPr>
            <a:r>
              <a:rPr lang="fr-CA" dirty="0">
                <a:ea typeface="Helvetica Neue"/>
                <a:cs typeface="Helvetica Neue"/>
                <a:sym typeface="Helvetica Neue"/>
              </a:rPr>
              <a:t>    </a:t>
            </a:r>
            <a:r>
              <a:rPr lang="fr-CA" dirty="0" err="1">
                <a:ea typeface="Helvetica Neue"/>
                <a:cs typeface="Helvetica Neue"/>
                <a:sym typeface="Helvetica Neue"/>
              </a:rPr>
              <a:t>removed</a:t>
            </a:r>
            <a:r>
              <a:rPr lang="fr-CA" dirty="0">
                <a:ea typeface="Helvetica Neue"/>
                <a:cs typeface="Helvetica Neue"/>
                <a:sym typeface="Helvetica Neue"/>
              </a:rPr>
              <a:t> large file</a:t>
            </a:r>
          </a:p>
          <a:p>
            <a:pPr marL="840753" lvl="4" indent="0">
              <a:lnSpc>
                <a:spcPct val="70000"/>
              </a:lnSpc>
              <a:spcBef>
                <a:spcPts val="0"/>
              </a:spcBef>
              <a:spcAft>
                <a:spcPts val="0"/>
              </a:spcAft>
              <a:buClr>
                <a:srgbClr val="558AAB"/>
              </a:buClr>
              <a:buNone/>
            </a:pPr>
            <a:endParaRPr lang="fr-CA" dirty="0">
              <a:ea typeface="Helvetica Neue"/>
              <a:cs typeface="Helvetica Neue"/>
              <a:sym typeface="Helvetica Neue"/>
            </a:endParaRPr>
          </a:p>
          <a:p>
            <a:pPr marL="840753" lvl="4" indent="0">
              <a:lnSpc>
                <a:spcPct val="70000"/>
              </a:lnSpc>
              <a:spcBef>
                <a:spcPts val="0"/>
              </a:spcBef>
              <a:spcAft>
                <a:spcPts val="0"/>
              </a:spcAft>
              <a:buClr>
                <a:srgbClr val="558AAB"/>
              </a:buClr>
              <a:buNone/>
            </a:pPr>
            <a:r>
              <a:rPr lang="fr-CA" dirty="0">
                <a:ea typeface="Helvetica Neue"/>
                <a:cs typeface="Helvetica Neue"/>
                <a:sym typeface="Helvetica Neue"/>
              </a:rPr>
              <a:t>commit 6abd410bceb86223c674b9f52cb2ff4b5af7643c</a:t>
            </a:r>
          </a:p>
          <a:p>
            <a:pPr marL="840753" lvl="4" indent="0">
              <a:lnSpc>
                <a:spcPct val="70000"/>
              </a:lnSpc>
              <a:spcBef>
                <a:spcPts val="0"/>
              </a:spcBef>
              <a:spcAft>
                <a:spcPts val="0"/>
              </a:spcAft>
              <a:buClr>
                <a:srgbClr val="558AAB"/>
              </a:buClr>
              <a:buNone/>
            </a:pPr>
            <a:r>
              <a:rPr lang="fr-CA" dirty="0" err="1">
                <a:ea typeface="Helvetica Neue"/>
                <a:cs typeface="Helvetica Neue"/>
                <a:sym typeface="Helvetica Neue"/>
              </a:rPr>
              <a:t>Author</a:t>
            </a:r>
            <a:r>
              <a:rPr lang="fr-CA" dirty="0">
                <a:ea typeface="Helvetica Neue"/>
                <a:cs typeface="Helvetica Neue"/>
                <a:sym typeface="Helvetica Neue"/>
              </a:rPr>
              <a:t>: Joey &lt;77ilogin@gmai.com&gt;</a:t>
            </a:r>
          </a:p>
          <a:p>
            <a:pPr marL="840753" lvl="4" indent="0">
              <a:lnSpc>
                <a:spcPct val="70000"/>
              </a:lnSpc>
              <a:spcBef>
                <a:spcPts val="0"/>
              </a:spcBef>
              <a:spcAft>
                <a:spcPts val="0"/>
              </a:spcAft>
              <a:buClr>
                <a:srgbClr val="558AAB"/>
              </a:buClr>
              <a:buNone/>
            </a:pPr>
            <a:r>
              <a:rPr lang="fr-CA" dirty="0">
                <a:ea typeface="Helvetica Neue"/>
                <a:cs typeface="Helvetica Neue"/>
                <a:sym typeface="Helvetica Neue"/>
              </a:rPr>
              <a:t>Date:   </a:t>
            </a:r>
            <a:r>
              <a:rPr lang="fr-CA" dirty="0" err="1">
                <a:ea typeface="Helvetica Neue"/>
                <a:cs typeface="Helvetica Neue"/>
                <a:sym typeface="Helvetica Neue"/>
              </a:rPr>
              <a:t>Wed</a:t>
            </a:r>
            <a:r>
              <a:rPr lang="fr-CA" dirty="0">
                <a:ea typeface="Helvetica Neue"/>
                <a:cs typeface="Helvetica Neue"/>
                <a:sym typeface="Helvetica Neue"/>
              </a:rPr>
              <a:t> Mar 18 16:01:42 2015 +0100</a:t>
            </a:r>
          </a:p>
          <a:p>
            <a:pPr marL="840753" lvl="4" indent="0">
              <a:lnSpc>
                <a:spcPct val="70000"/>
              </a:lnSpc>
              <a:spcBef>
                <a:spcPts val="0"/>
              </a:spcBef>
              <a:spcAft>
                <a:spcPts val="0"/>
              </a:spcAft>
              <a:buClr>
                <a:srgbClr val="558AAB"/>
              </a:buClr>
              <a:buNone/>
            </a:pPr>
            <a:endParaRPr lang="fr-CA" dirty="0">
              <a:ea typeface="Helvetica Neue"/>
              <a:cs typeface="Helvetica Neue"/>
              <a:sym typeface="Helvetica Neue"/>
            </a:endParaRPr>
          </a:p>
          <a:p>
            <a:pPr marL="840753" lvl="4" indent="0">
              <a:lnSpc>
                <a:spcPct val="70000"/>
              </a:lnSpc>
              <a:spcBef>
                <a:spcPts val="0"/>
              </a:spcBef>
              <a:spcAft>
                <a:spcPts val="0"/>
              </a:spcAft>
              <a:buClr>
                <a:srgbClr val="558AAB"/>
              </a:buClr>
              <a:buNone/>
            </a:pPr>
            <a:r>
              <a:rPr lang="fr-CA" dirty="0">
                <a:ea typeface="Helvetica Neue"/>
                <a:cs typeface="Helvetica Neue"/>
                <a:sym typeface="Helvetica Neue"/>
              </a:rPr>
              <a:t>    </a:t>
            </a:r>
            <a:r>
              <a:rPr lang="fr-CA" dirty="0" err="1">
                <a:ea typeface="Helvetica Neue"/>
                <a:cs typeface="Helvetica Neue"/>
                <a:sym typeface="Helvetica Neue"/>
              </a:rPr>
              <a:t>added</a:t>
            </a:r>
            <a:r>
              <a:rPr lang="fr-CA" dirty="0">
                <a:ea typeface="Helvetica Neue"/>
                <a:cs typeface="Helvetica Neue"/>
                <a:sym typeface="Helvetica Neue"/>
              </a:rPr>
              <a:t> an 8MB file</a:t>
            </a:r>
          </a:p>
          <a:p>
            <a:pPr marL="817893" lvl="2" indent="-342900">
              <a:lnSpc>
                <a:spcPct val="70000"/>
              </a:lnSpc>
              <a:spcBef>
                <a:spcPts val="0"/>
              </a:spcBef>
              <a:spcAft>
                <a:spcPts val="0"/>
              </a:spcAft>
              <a:buClr>
                <a:srgbClr val="558AAB"/>
              </a:buClr>
              <a:buFont typeface="Arial" panose="020B0604020202020204" pitchFamily="34" charset="0"/>
              <a:buChar char="•"/>
            </a:pPr>
            <a:endParaRPr lang="fr-CA" dirty="0">
              <a:ea typeface="Helvetica Neue"/>
              <a:cs typeface="Helvetica Neue"/>
              <a:sym typeface="Helvetica Neue"/>
            </a:endParaRPr>
          </a:p>
          <a:p>
            <a:pPr marL="474993" lvl="2" indent="0">
              <a:buClr>
                <a:srgbClr val="558AAB"/>
              </a:buClr>
              <a:buNone/>
            </a:pPr>
            <a:endParaRPr lang="fr-CA" dirty="0" smtClean="0">
              <a:ea typeface="Helvetica Neue"/>
              <a:cs typeface="Helvetica Neue"/>
              <a:sym typeface="Helvetica Neue"/>
            </a:endParaRPr>
          </a:p>
          <a:p>
            <a:pPr marL="817893" lvl="2" indent="-342900">
              <a:buClr>
                <a:srgbClr val="558AAB"/>
              </a:buClr>
              <a:buFont typeface="Arial" panose="020B0604020202020204" pitchFamily="34" charset="0"/>
              <a:buChar char="•"/>
            </a:pPr>
            <a:endParaRPr lang="en-CA" dirty="0" smtClean="0">
              <a:ea typeface="Helvetica Neue"/>
              <a:cs typeface="Helvetica Neue"/>
              <a:sym typeface="Helvetica Neue"/>
            </a:endParaRPr>
          </a:p>
          <a:p>
            <a:pPr marL="474993" lvl="2" indent="0">
              <a:buClr>
                <a:srgbClr val="558AAB"/>
              </a:buClr>
              <a:buNone/>
            </a:pPr>
            <a:endParaRPr lang="fr-CA" dirty="0" smtClean="0">
              <a:ea typeface="Helvetica Neue"/>
              <a:cs typeface="Helvetica Neue"/>
              <a:sym typeface="Helvetica Neue"/>
            </a:endParaRP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92</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172166155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6" y="819393"/>
            <a:ext cx="12068293" cy="5221184"/>
          </a:xfrm>
        </p:spPr>
        <p:txBody>
          <a:bodyPr>
            <a:noAutofit/>
          </a:bodyPr>
          <a:lstStyle/>
          <a:p>
            <a:pPr marL="635013" lvl="1" indent="-342900">
              <a:buClr>
                <a:srgbClr val="558AAB"/>
              </a:buClr>
              <a:buFont typeface="Arial" panose="020B0604020202020204" pitchFamily="34" charset="0"/>
              <a:buChar char="•"/>
            </a:pPr>
            <a:r>
              <a:rPr lang="fr-CA" dirty="0" smtClean="0">
                <a:ea typeface="Helvetica Neue"/>
                <a:cs typeface="Helvetica Neue"/>
                <a:sym typeface="Helvetica Neue"/>
              </a:rPr>
              <a:t>Git/Effacer les objets inutilisés</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Exemple:</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Un rappel des objets et leur taille</a:t>
            </a:r>
          </a:p>
          <a:p>
            <a:pPr marL="817893" lvl="2" indent="-342900">
              <a:buClr>
                <a:srgbClr val="558AAB"/>
              </a:buClr>
              <a:buFont typeface="Arial" panose="020B0604020202020204" pitchFamily="34" charset="0"/>
              <a:buChar char="•"/>
            </a:pPr>
            <a:r>
              <a:rPr lang="en-CA" dirty="0" smtClean="0">
                <a:ea typeface="Helvetica Neue"/>
                <a:cs typeface="Helvetica Neue"/>
                <a:sym typeface="Helvetica Neue"/>
              </a:rPr>
              <a:t>$ </a:t>
            </a:r>
            <a:r>
              <a:rPr lang="en-CA" dirty="0">
                <a:ea typeface="Helvetica Neue"/>
                <a:cs typeface="Helvetica Neue"/>
                <a:sym typeface="Helvetica Neue"/>
              </a:rPr>
              <a:t>git count-objects -v</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count: 1</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size: 0</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in-pack: 4</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packs: 1</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size-pack: 12747</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prune-packable: 0</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garbage: 0</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size-garbage: 0</a:t>
            </a:r>
          </a:p>
          <a:p>
            <a:pPr marL="474993" lvl="2" indent="0">
              <a:buClr>
                <a:srgbClr val="558AAB"/>
              </a:buClr>
              <a:buNone/>
            </a:pPr>
            <a:endParaRPr lang="fr-CA" dirty="0" smtClean="0">
              <a:ea typeface="Helvetica Neue"/>
              <a:cs typeface="Helvetica Neue"/>
              <a:sym typeface="Helvetica Neue"/>
            </a:endParaRP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93</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315562203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6" y="819393"/>
            <a:ext cx="12068293" cy="5221184"/>
          </a:xfrm>
        </p:spPr>
        <p:txBody>
          <a:bodyPr>
            <a:noAutofit/>
          </a:bodyPr>
          <a:lstStyle/>
          <a:p>
            <a:pPr marL="635013" lvl="1" indent="-342900">
              <a:buClr>
                <a:srgbClr val="558AAB"/>
              </a:buClr>
              <a:buFont typeface="Arial" panose="020B0604020202020204" pitchFamily="34" charset="0"/>
              <a:buChar char="•"/>
            </a:pPr>
            <a:r>
              <a:rPr lang="fr-CA" dirty="0" smtClean="0">
                <a:ea typeface="Helvetica Neue"/>
                <a:cs typeface="Helvetica Neue"/>
                <a:sym typeface="Helvetica Neue"/>
              </a:rPr>
              <a:t>Git/Effacer les objets inutilisés</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Exemple:</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Effacer le fichier de façon permanente</a:t>
            </a:r>
          </a:p>
          <a:p>
            <a:pPr marL="817893" lvl="2" indent="-342900">
              <a:buClr>
                <a:srgbClr val="558AAB"/>
              </a:buClr>
              <a:buFont typeface="Arial" panose="020B0604020202020204" pitchFamily="34" charset="0"/>
              <a:buChar char="•"/>
            </a:pPr>
            <a:r>
              <a:rPr lang="en-CA" dirty="0">
                <a:ea typeface="Helvetica Neue"/>
                <a:cs typeface="Helvetica Neue"/>
                <a:sym typeface="Helvetica Neue"/>
              </a:rPr>
              <a:t>$ git filter-branch --index-filter 'git </a:t>
            </a:r>
            <a:r>
              <a:rPr lang="en-CA" dirty="0" err="1">
                <a:ea typeface="Helvetica Neue"/>
                <a:cs typeface="Helvetica Neue"/>
                <a:sym typeface="Helvetica Neue"/>
              </a:rPr>
              <a:t>rm</a:t>
            </a:r>
            <a:r>
              <a:rPr lang="en-CA" dirty="0">
                <a:ea typeface="Helvetica Neue"/>
                <a:cs typeface="Helvetica Neue"/>
                <a:sym typeface="Helvetica Neue"/>
              </a:rPr>
              <a:t> --ignore-</a:t>
            </a:r>
            <a:r>
              <a:rPr lang="en-CA" dirty="0" err="1">
                <a:ea typeface="Helvetica Neue"/>
                <a:cs typeface="Helvetica Neue"/>
                <a:sym typeface="Helvetica Neue"/>
              </a:rPr>
              <a:t>unmatch</a:t>
            </a:r>
            <a:r>
              <a:rPr lang="en-CA" dirty="0">
                <a:ea typeface="Helvetica Neue"/>
                <a:cs typeface="Helvetica Neue"/>
                <a:sym typeface="Helvetica Neue"/>
              </a:rPr>
              <a:t> --cached c</a:t>
            </a:r>
            <a:r>
              <a:rPr lang="en-CA" dirty="0" smtClean="0">
                <a:ea typeface="Helvetica Neue"/>
                <a:cs typeface="Helvetica Neue"/>
                <a:sym typeface="Helvetica Neue"/>
              </a:rPr>
              <a:t>opy.pptx</a:t>
            </a:r>
            <a:r>
              <a:rPr lang="en-CA" dirty="0">
                <a:ea typeface="Helvetica Neue"/>
                <a:cs typeface="Helvetica Neue"/>
                <a:sym typeface="Helvetica Neue"/>
              </a:rPr>
              <a:t>' </a:t>
            </a:r>
            <a:r>
              <a:rPr lang="en-CA" dirty="0" smtClean="0">
                <a:ea typeface="Helvetica Neue"/>
                <a:cs typeface="Helvetica Neue"/>
                <a:sym typeface="Helvetica Neue"/>
              </a:rPr>
              <a:t>-- HEAD</a:t>
            </a:r>
            <a:endParaRPr lang="en-CA" dirty="0">
              <a:ea typeface="Helvetica Neue"/>
              <a:cs typeface="Helvetica Neue"/>
              <a:sym typeface="Helvetica Neue"/>
            </a:endParaRP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Rewrite 6abd410bceb86223c674b9f52cb2ff4b5af7643c (2/3)</a:t>
            </a:r>
            <a:r>
              <a:rPr lang="en-CA" dirty="0" err="1">
                <a:ea typeface="Helvetica Neue"/>
                <a:cs typeface="Helvetica Neue"/>
                <a:sym typeface="Helvetica Neue"/>
              </a:rPr>
              <a:t>rm</a:t>
            </a:r>
            <a:r>
              <a:rPr lang="en-CA" dirty="0">
                <a:ea typeface="Helvetica Neue"/>
                <a:cs typeface="Helvetica Neue"/>
                <a:sym typeface="Helvetica Neue"/>
              </a:rPr>
              <a:t> 'copy.pptx'</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Rewrite 4410778aab4fd19912604d559ffb474654acc8cd (3/3)</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Ref 'refs/heads/master' was </a:t>
            </a:r>
            <a:r>
              <a:rPr lang="en-CA" dirty="0" smtClean="0">
                <a:ea typeface="Helvetica Neue"/>
                <a:cs typeface="Helvetica Neue"/>
                <a:sym typeface="Helvetica Neue"/>
              </a:rPr>
              <a:t>rewritten</a:t>
            </a:r>
          </a:p>
          <a:p>
            <a:pPr marL="817893" lvl="2" indent="-342900">
              <a:lnSpc>
                <a:spcPct val="70000"/>
              </a:lnSpc>
              <a:spcBef>
                <a:spcPts val="0"/>
              </a:spcBef>
              <a:spcAft>
                <a:spcPts val="0"/>
              </a:spcAft>
              <a:buClr>
                <a:srgbClr val="558AAB"/>
              </a:buClr>
              <a:buFont typeface="Arial" panose="020B0604020202020204" pitchFamily="34" charset="0"/>
              <a:buChar char="•"/>
            </a:pPr>
            <a:endParaRPr lang="en-CA" dirty="0" smtClean="0">
              <a:ea typeface="Helvetica Neue"/>
              <a:cs typeface="Helvetica Neue"/>
              <a:sym typeface="Helvetica Neue"/>
            </a:endParaRPr>
          </a:p>
          <a:p>
            <a:pPr marL="817893" lvl="2" indent="-342900">
              <a:lnSpc>
                <a:spcPct val="70000"/>
              </a:lnSpc>
              <a:spcBef>
                <a:spcPts val="0"/>
              </a:spcBef>
              <a:spcAft>
                <a:spcPts val="0"/>
              </a:spcAft>
              <a:buClr>
                <a:srgbClr val="558AAB"/>
              </a:buClr>
              <a:buFont typeface="Arial" panose="020B0604020202020204" pitchFamily="34" charset="0"/>
              <a:buChar char="•"/>
            </a:pPr>
            <a:r>
              <a:rPr lang="en-CA" dirty="0" smtClean="0">
                <a:ea typeface="Helvetica Neue"/>
                <a:cs typeface="Helvetica Neue"/>
                <a:sym typeface="Helvetica Neue"/>
              </a:rPr>
              <a:t>$ </a:t>
            </a:r>
            <a:r>
              <a:rPr lang="en-CA" dirty="0">
                <a:ea typeface="Helvetica Neue"/>
                <a:cs typeface="Helvetica Neue"/>
                <a:sym typeface="Helvetica Neue"/>
              </a:rPr>
              <a:t>git count-objects -v</a:t>
            </a:r>
          </a:p>
          <a:p>
            <a:pPr marL="840753" lvl="4" indent="0">
              <a:lnSpc>
                <a:spcPct val="70000"/>
              </a:lnSpc>
              <a:spcBef>
                <a:spcPts val="0"/>
              </a:spcBef>
              <a:spcAft>
                <a:spcPts val="0"/>
              </a:spcAft>
              <a:buClr>
                <a:srgbClr val="558AAB"/>
              </a:buClr>
              <a:buNone/>
            </a:pPr>
            <a:r>
              <a:rPr lang="en-CA" b="1" dirty="0">
                <a:solidFill>
                  <a:srgbClr val="FF0000"/>
                </a:solidFill>
                <a:ea typeface="Helvetica Neue"/>
                <a:cs typeface="Helvetica Neue"/>
                <a:sym typeface="Helvetica Neue"/>
              </a:rPr>
              <a:t>count: </a:t>
            </a:r>
            <a:r>
              <a:rPr lang="en-CA" b="1" dirty="0" smtClean="0">
                <a:solidFill>
                  <a:srgbClr val="FF0000"/>
                </a:solidFill>
                <a:ea typeface="Helvetica Neue"/>
                <a:cs typeface="Helvetica Neue"/>
                <a:sym typeface="Helvetica Neue"/>
              </a:rPr>
              <a:t>5</a:t>
            </a:r>
            <a:endParaRPr lang="en-CA" b="1" dirty="0">
              <a:solidFill>
                <a:srgbClr val="FF0000"/>
              </a:solidFill>
              <a:ea typeface="Helvetica Neue"/>
              <a:cs typeface="Helvetica Neue"/>
              <a:sym typeface="Helvetica Neue"/>
            </a:endParaRP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size: 0</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in-pack: 4</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packs: 1</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size-pack: 12747</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prune-packable: 0</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garbage: 0</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size-garbage: 0</a:t>
            </a: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94</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114242849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6" y="819393"/>
            <a:ext cx="12068293" cy="5221184"/>
          </a:xfrm>
        </p:spPr>
        <p:txBody>
          <a:bodyPr>
            <a:noAutofit/>
          </a:bodyPr>
          <a:lstStyle/>
          <a:p>
            <a:pPr marL="635013" lvl="1" indent="-342900">
              <a:buClr>
                <a:srgbClr val="558AAB"/>
              </a:buClr>
              <a:buFont typeface="Arial" panose="020B0604020202020204" pitchFamily="34" charset="0"/>
              <a:buChar char="•"/>
            </a:pPr>
            <a:r>
              <a:rPr lang="fr-CA" dirty="0" smtClean="0">
                <a:ea typeface="Helvetica Neue"/>
                <a:cs typeface="Helvetica Neue"/>
                <a:sym typeface="Helvetica Neue"/>
              </a:rPr>
              <a:t>Git/Effacer les objets inutilisés</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Exemple:</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 git </a:t>
            </a:r>
            <a:r>
              <a:rPr lang="fr-CA" dirty="0" err="1" smtClean="0">
                <a:ea typeface="Helvetica Neue"/>
                <a:cs typeface="Helvetica Neue"/>
                <a:sym typeface="Helvetica Neue"/>
              </a:rPr>
              <a:t>gc</a:t>
            </a:r>
            <a:endParaRPr lang="fr-CA" dirty="0" smtClean="0">
              <a:ea typeface="Helvetica Neue"/>
              <a:cs typeface="Helvetica Neue"/>
              <a:sym typeface="Helvetica Neue"/>
            </a:endParaRPr>
          </a:p>
          <a:p>
            <a:pPr marL="817893" lvl="2" indent="-342900">
              <a:lnSpc>
                <a:spcPct val="70000"/>
              </a:lnSpc>
              <a:spcBef>
                <a:spcPts val="0"/>
              </a:spcBef>
              <a:spcAft>
                <a:spcPts val="0"/>
              </a:spcAft>
              <a:buClr>
                <a:srgbClr val="558AAB"/>
              </a:buClr>
              <a:buFont typeface="Arial" panose="020B0604020202020204" pitchFamily="34" charset="0"/>
              <a:buChar char="•"/>
            </a:pPr>
            <a:endParaRPr lang="en-CA" dirty="0" smtClean="0">
              <a:ea typeface="Helvetica Neue"/>
              <a:cs typeface="Helvetica Neue"/>
              <a:sym typeface="Helvetica Neue"/>
            </a:endParaRPr>
          </a:p>
          <a:p>
            <a:pPr marL="817893" lvl="2" indent="-342900">
              <a:lnSpc>
                <a:spcPct val="70000"/>
              </a:lnSpc>
              <a:spcBef>
                <a:spcPts val="0"/>
              </a:spcBef>
              <a:spcAft>
                <a:spcPts val="0"/>
              </a:spcAft>
              <a:buClr>
                <a:srgbClr val="558AAB"/>
              </a:buClr>
              <a:buFont typeface="Arial" panose="020B0604020202020204" pitchFamily="34" charset="0"/>
              <a:buChar char="•"/>
            </a:pPr>
            <a:r>
              <a:rPr lang="en-CA" dirty="0" smtClean="0">
                <a:ea typeface="Helvetica Neue"/>
                <a:cs typeface="Helvetica Neue"/>
                <a:sym typeface="Helvetica Neue"/>
              </a:rPr>
              <a:t>$ </a:t>
            </a:r>
            <a:r>
              <a:rPr lang="en-CA" dirty="0">
                <a:ea typeface="Helvetica Neue"/>
                <a:cs typeface="Helvetica Neue"/>
                <a:sym typeface="Helvetica Neue"/>
              </a:rPr>
              <a:t>git count-objects -v</a:t>
            </a:r>
          </a:p>
          <a:p>
            <a:pPr marL="840753" lvl="4" indent="0">
              <a:lnSpc>
                <a:spcPct val="70000"/>
              </a:lnSpc>
              <a:spcBef>
                <a:spcPts val="0"/>
              </a:spcBef>
              <a:spcAft>
                <a:spcPts val="0"/>
              </a:spcAft>
              <a:buClr>
                <a:srgbClr val="558AAB"/>
              </a:buClr>
              <a:buNone/>
            </a:pPr>
            <a:r>
              <a:rPr lang="en-CA" b="1" dirty="0">
                <a:solidFill>
                  <a:srgbClr val="FF0000"/>
                </a:solidFill>
                <a:ea typeface="Helvetica Neue"/>
                <a:cs typeface="Helvetica Neue"/>
                <a:sym typeface="Helvetica Neue"/>
              </a:rPr>
              <a:t>count: 5</a:t>
            </a:r>
          </a:p>
          <a:p>
            <a:pPr marL="840753" lvl="4" indent="0">
              <a:lnSpc>
                <a:spcPct val="70000"/>
              </a:lnSpc>
              <a:spcBef>
                <a:spcPts val="0"/>
              </a:spcBef>
              <a:spcAft>
                <a:spcPts val="0"/>
              </a:spcAft>
              <a:buClr>
                <a:srgbClr val="558AAB"/>
              </a:buClr>
              <a:buNone/>
            </a:pPr>
            <a:r>
              <a:rPr lang="en-CA" b="1" dirty="0">
                <a:solidFill>
                  <a:srgbClr val="FF0000"/>
                </a:solidFill>
                <a:ea typeface="Helvetica Neue"/>
                <a:cs typeface="Helvetica Neue"/>
                <a:sym typeface="Helvetica Neue"/>
              </a:rPr>
              <a:t>size: </a:t>
            </a:r>
            <a:r>
              <a:rPr lang="en-CA" b="1" dirty="0" smtClean="0">
                <a:solidFill>
                  <a:srgbClr val="FF0000"/>
                </a:solidFill>
                <a:ea typeface="Helvetica Neue"/>
                <a:cs typeface="Helvetica Neue"/>
                <a:sym typeface="Helvetica Neue"/>
              </a:rPr>
              <a:t>12747</a:t>
            </a:r>
            <a:endParaRPr lang="en-CA" b="1" dirty="0">
              <a:solidFill>
                <a:srgbClr val="FF0000"/>
              </a:solidFill>
              <a:ea typeface="Helvetica Neue"/>
              <a:cs typeface="Helvetica Neue"/>
              <a:sym typeface="Helvetica Neue"/>
            </a:endParaRP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in-pack: 4</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packs: 1</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size-pack: </a:t>
            </a:r>
            <a:r>
              <a:rPr lang="en-CA" dirty="0" smtClean="0">
                <a:ea typeface="Helvetica Neue"/>
                <a:cs typeface="Helvetica Neue"/>
                <a:sym typeface="Helvetica Neue"/>
              </a:rPr>
              <a:t>1</a:t>
            </a:r>
            <a:endParaRPr lang="en-CA" dirty="0">
              <a:ea typeface="Helvetica Neue"/>
              <a:cs typeface="Helvetica Neue"/>
              <a:sym typeface="Helvetica Neue"/>
            </a:endParaRP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prune-packable: 0</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garbage: 0</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size-garbage: 0</a:t>
            </a: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95</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151863348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6" y="819393"/>
            <a:ext cx="12068293" cy="5221184"/>
          </a:xfrm>
        </p:spPr>
        <p:txBody>
          <a:bodyPr>
            <a:noAutofit/>
          </a:bodyPr>
          <a:lstStyle/>
          <a:p>
            <a:pPr marL="635013" lvl="1" indent="-342900">
              <a:buClr>
                <a:srgbClr val="558AAB"/>
              </a:buClr>
              <a:buFont typeface="Arial" panose="020B0604020202020204" pitchFamily="34" charset="0"/>
              <a:buChar char="•"/>
            </a:pPr>
            <a:r>
              <a:rPr lang="fr-CA" dirty="0" smtClean="0">
                <a:ea typeface="Helvetica Neue"/>
                <a:cs typeface="Helvetica Neue"/>
                <a:sym typeface="Helvetica Neue"/>
              </a:rPr>
              <a:t>Git/Effacer les objets inutilisés</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Exemple:</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Nettoyer les sous-répertoires ajoutés lors du processus </a:t>
            </a:r>
          </a:p>
          <a:p>
            <a:pPr marL="817893" lvl="2" indent="-342900">
              <a:buClr>
                <a:srgbClr val="558AAB"/>
              </a:buClr>
              <a:buFont typeface="Arial" panose="020B0604020202020204" pitchFamily="34" charset="0"/>
              <a:buChar char="•"/>
            </a:pPr>
            <a:r>
              <a:rPr lang="fr-CA" dirty="0">
                <a:ea typeface="Helvetica Neue"/>
                <a:cs typeface="Helvetica Neue"/>
                <a:sym typeface="Helvetica Neue"/>
              </a:rPr>
              <a:t>$ </a:t>
            </a:r>
            <a:r>
              <a:rPr lang="fr-CA" dirty="0" err="1">
                <a:ea typeface="Helvetica Neue"/>
                <a:cs typeface="Helvetica Neue"/>
                <a:sym typeface="Helvetica Neue"/>
              </a:rPr>
              <a:t>rm</a:t>
            </a:r>
            <a:r>
              <a:rPr lang="fr-CA" dirty="0">
                <a:ea typeface="Helvetica Neue"/>
                <a:cs typeface="Helvetica Neue"/>
                <a:sym typeface="Helvetica Neue"/>
              </a:rPr>
              <a:t> -</a:t>
            </a:r>
            <a:r>
              <a:rPr lang="fr-CA" dirty="0" err="1">
                <a:ea typeface="Helvetica Neue"/>
                <a:cs typeface="Helvetica Neue"/>
                <a:sym typeface="Helvetica Neue"/>
              </a:rPr>
              <a:t>Rf</a:t>
            </a:r>
            <a:r>
              <a:rPr lang="fr-CA" dirty="0">
                <a:ea typeface="Helvetica Neue"/>
                <a:cs typeface="Helvetica Neue"/>
                <a:sym typeface="Helvetica Neue"/>
              </a:rPr>
              <a:t> .git/</a:t>
            </a:r>
            <a:r>
              <a:rPr lang="fr-CA" dirty="0" err="1">
                <a:ea typeface="Helvetica Neue"/>
                <a:cs typeface="Helvetica Neue"/>
                <a:sym typeface="Helvetica Neue"/>
              </a:rPr>
              <a:t>refs</a:t>
            </a:r>
            <a:r>
              <a:rPr lang="fr-CA" dirty="0">
                <a:ea typeface="Helvetica Neue"/>
                <a:cs typeface="Helvetica Neue"/>
                <a:sym typeface="Helvetica Neue"/>
              </a:rPr>
              <a:t>/original</a:t>
            </a:r>
          </a:p>
          <a:p>
            <a:pPr marL="817893" lvl="2" indent="-342900">
              <a:buClr>
                <a:srgbClr val="558AAB"/>
              </a:buClr>
              <a:buFont typeface="Arial" panose="020B0604020202020204" pitchFamily="34" charset="0"/>
              <a:buChar char="•"/>
            </a:pPr>
            <a:r>
              <a:rPr lang="fr-CA" dirty="0">
                <a:ea typeface="Helvetica Neue"/>
                <a:cs typeface="Helvetica Neue"/>
                <a:sym typeface="Helvetica Neue"/>
              </a:rPr>
              <a:t>$ </a:t>
            </a:r>
            <a:r>
              <a:rPr lang="fr-CA" dirty="0" err="1">
                <a:ea typeface="Helvetica Neue"/>
                <a:cs typeface="Helvetica Neue"/>
                <a:sym typeface="Helvetica Neue"/>
              </a:rPr>
              <a:t>rm</a:t>
            </a:r>
            <a:r>
              <a:rPr lang="fr-CA" dirty="0">
                <a:ea typeface="Helvetica Neue"/>
                <a:cs typeface="Helvetica Neue"/>
                <a:sym typeface="Helvetica Neue"/>
              </a:rPr>
              <a:t> -</a:t>
            </a:r>
            <a:r>
              <a:rPr lang="fr-CA" dirty="0" err="1">
                <a:ea typeface="Helvetica Neue"/>
                <a:cs typeface="Helvetica Neue"/>
                <a:sym typeface="Helvetica Neue"/>
              </a:rPr>
              <a:t>Rf</a:t>
            </a:r>
            <a:r>
              <a:rPr lang="fr-CA" dirty="0">
                <a:ea typeface="Helvetica Neue"/>
                <a:cs typeface="Helvetica Neue"/>
                <a:sym typeface="Helvetica Neue"/>
              </a:rPr>
              <a:t> .git/logs</a:t>
            </a:r>
            <a:r>
              <a:rPr lang="fr-CA" dirty="0" smtClean="0">
                <a:ea typeface="Helvetica Neue"/>
                <a:cs typeface="Helvetica Neue"/>
                <a:sym typeface="Helvetica Neue"/>
              </a:rPr>
              <a:t>/</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git prune --expire </a:t>
            </a:r>
            <a:r>
              <a:rPr lang="fr-CA" dirty="0" err="1" smtClean="0">
                <a:ea typeface="Helvetica Neue"/>
                <a:cs typeface="Helvetica Neue"/>
                <a:sym typeface="Helvetica Neue"/>
              </a:rPr>
              <a:t>now</a:t>
            </a:r>
            <a:endParaRPr lang="fr-CA" dirty="0" smtClean="0">
              <a:ea typeface="Helvetica Neue"/>
              <a:cs typeface="Helvetica Neue"/>
              <a:sym typeface="Helvetica Neue"/>
            </a:endParaRPr>
          </a:p>
          <a:p>
            <a:pPr marL="817893" lvl="2" indent="-342900">
              <a:lnSpc>
                <a:spcPct val="70000"/>
              </a:lnSpc>
              <a:spcBef>
                <a:spcPts val="0"/>
              </a:spcBef>
              <a:spcAft>
                <a:spcPts val="0"/>
              </a:spcAft>
              <a:buClr>
                <a:srgbClr val="558AAB"/>
              </a:buClr>
              <a:buFont typeface="Arial" panose="020B0604020202020204" pitchFamily="34" charset="0"/>
              <a:buChar char="•"/>
            </a:pPr>
            <a:r>
              <a:rPr lang="en-CA" dirty="0">
                <a:ea typeface="Helvetica Neue"/>
                <a:cs typeface="Helvetica Neue"/>
                <a:sym typeface="Helvetica Neue"/>
              </a:rPr>
              <a:t>$ git count-objects -v</a:t>
            </a:r>
          </a:p>
          <a:p>
            <a:pPr marL="840753" lvl="4" indent="0">
              <a:lnSpc>
                <a:spcPct val="70000"/>
              </a:lnSpc>
              <a:spcBef>
                <a:spcPts val="0"/>
              </a:spcBef>
              <a:spcAft>
                <a:spcPts val="0"/>
              </a:spcAft>
              <a:buClr>
                <a:srgbClr val="558AAB"/>
              </a:buClr>
              <a:buNone/>
            </a:pPr>
            <a:r>
              <a:rPr lang="en-CA" b="1" dirty="0">
                <a:solidFill>
                  <a:srgbClr val="FF0000"/>
                </a:solidFill>
                <a:ea typeface="Helvetica Neue"/>
                <a:cs typeface="Helvetica Neue"/>
                <a:sym typeface="Helvetica Neue"/>
              </a:rPr>
              <a:t>count: </a:t>
            </a:r>
            <a:r>
              <a:rPr lang="en-CA" b="1" dirty="0" smtClean="0">
                <a:solidFill>
                  <a:srgbClr val="FF0000"/>
                </a:solidFill>
                <a:ea typeface="Helvetica Neue"/>
                <a:cs typeface="Helvetica Neue"/>
                <a:sym typeface="Helvetica Neue"/>
              </a:rPr>
              <a:t>0</a:t>
            </a:r>
            <a:endParaRPr lang="en-CA" b="1" dirty="0">
              <a:solidFill>
                <a:srgbClr val="FF0000"/>
              </a:solidFill>
              <a:ea typeface="Helvetica Neue"/>
              <a:cs typeface="Helvetica Neue"/>
              <a:sym typeface="Helvetica Neue"/>
            </a:endParaRPr>
          </a:p>
          <a:p>
            <a:pPr marL="840753" lvl="4" indent="0">
              <a:lnSpc>
                <a:spcPct val="70000"/>
              </a:lnSpc>
              <a:spcBef>
                <a:spcPts val="0"/>
              </a:spcBef>
              <a:spcAft>
                <a:spcPts val="0"/>
              </a:spcAft>
              <a:buClr>
                <a:srgbClr val="558AAB"/>
              </a:buClr>
              <a:buNone/>
            </a:pPr>
            <a:r>
              <a:rPr lang="en-CA" b="1" dirty="0">
                <a:solidFill>
                  <a:srgbClr val="FF0000"/>
                </a:solidFill>
                <a:ea typeface="Helvetica Neue"/>
                <a:cs typeface="Helvetica Neue"/>
                <a:sym typeface="Helvetica Neue"/>
              </a:rPr>
              <a:t>size: 0</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in-pack: 4</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packs: 1</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size-pack: 1</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prune-packable: 0</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garbage: 0</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size-garbage: 0</a:t>
            </a:r>
          </a:p>
          <a:p>
            <a:pPr marL="817893" lvl="2" indent="-342900">
              <a:buClr>
                <a:srgbClr val="558AAB"/>
              </a:buClr>
              <a:buFont typeface="Arial" panose="020B0604020202020204" pitchFamily="34" charset="0"/>
              <a:buChar char="•"/>
            </a:pPr>
            <a:endParaRPr lang="fr-CA" dirty="0" smtClean="0">
              <a:ea typeface="Helvetica Neue"/>
              <a:cs typeface="Helvetica Neue"/>
              <a:sym typeface="Helvetica Neue"/>
            </a:endParaRP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96</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65297303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6" y="819393"/>
            <a:ext cx="12068293" cy="5221184"/>
          </a:xfrm>
        </p:spPr>
        <p:txBody>
          <a:bodyPr>
            <a:noAutofit/>
          </a:bodyPr>
          <a:lstStyle/>
          <a:p>
            <a:pPr marL="635013" lvl="1" indent="-342900">
              <a:buClr>
                <a:srgbClr val="558AAB"/>
              </a:buClr>
              <a:buFont typeface="Arial" panose="020B0604020202020204" pitchFamily="34" charset="0"/>
              <a:buChar char="•"/>
            </a:pPr>
            <a:r>
              <a:rPr lang="fr-CA" dirty="0" smtClean="0">
                <a:ea typeface="Helvetica Neue"/>
                <a:cs typeface="Helvetica Neue"/>
                <a:sym typeface="Helvetica Neue"/>
              </a:rPr>
              <a:t>Git/</a:t>
            </a:r>
            <a:r>
              <a:rPr lang="fr-CA" dirty="0">
                <a:ea typeface="Helvetica Neue"/>
                <a:cs typeface="Helvetica Neue"/>
                <a:sym typeface="Helvetica Neue"/>
              </a:rPr>
              <a:t>Faire une copie de sauvegarde</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Faites une copie récursive du dossier contenant votre .git</a:t>
            </a:r>
          </a:p>
        </p:txBody>
      </p:sp>
      <p:sp>
        <p:nvSpPr>
          <p:cNvPr id="2" name="Date Placeholder 1"/>
          <p:cNvSpPr>
            <a:spLocks noGrp="1"/>
          </p:cNvSpPr>
          <p:nvPr>
            <p:ph type="dt" sz="half" idx="10"/>
          </p:nvPr>
        </p:nvSpPr>
        <p:spPr/>
        <p:txBody>
          <a:bodyPr/>
          <a:lstStyle/>
          <a:p>
            <a:fld id="{1147B5D3-A259-413F-8B8B-60E59437B178}"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97</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69963663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454257-7B8D-42C0-8DB2-776EFA202679}"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98</a:t>
            </a:fld>
            <a:endParaRPr lang="en-CA"/>
          </a:p>
        </p:txBody>
      </p:sp>
      <p:sp>
        <p:nvSpPr>
          <p:cNvPr id="7" name="Title 6"/>
          <p:cNvSpPr>
            <a:spLocks noGrp="1"/>
          </p:cNvSpPr>
          <p:nvPr>
            <p:ph type="title"/>
          </p:nvPr>
        </p:nvSpPr>
        <p:spPr/>
        <p:txBody>
          <a:bodyPr/>
          <a:lstStyle/>
          <a:p>
            <a:r>
              <a:rPr lang="en-CA" sz="4000" dirty="0" smtClean="0">
                <a:solidFill>
                  <a:srgbClr val="558AAB"/>
                </a:solidFill>
                <a:latin typeface="Helvetica Neue"/>
                <a:ea typeface="Helvetica Neue"/>
                <a:cs typeface="Helvetica Neue"/>
                <a:sym typeface="Helvetica Neue"/>
              </a:rPr>
              <a:t>EXERCICE 2</a:t>
            </a:r>
            <a:endParaRPr lang="en-CA" sz="4000" dirty="0"/>
          </a:p>
        </p:txBody>
      </p:sp>
      <p:sp>
        <p:nvSpPr>
          <p:cNvPr id="8" name="Text Placeholder 7"/>
          <p:cNvSpPr>
            <a:spLocks noGrp="1"/>
          </p:cNvSpPr>
          <p:nvPr>
            <p:ph type="body" idx="1"/>
          </p:nvPr>
        </p:nvSpPr>
        <p:spPr/>
        <p:txBody>
          <a:bodyPr/>
          <a:lstStyle/>
          <a:p>
            <a:pPr>
              <a:spcBef>
                <a:spcPts val="1801"/>
              </a:spcBef>
              <a:buClr>
                <a:srgbClr val="737373"/>
              </a:buClr>
            </a:pPr>
            <a:r>
              <a:rPr lang="fr-CA" sz="1800" dirty="0" smtClean="0">
                <a:solidFill>
                  <a:schemeClr val="tx1"/>
                </a:solidFill>
                <a:latin typeface="Helvetica Neue"/>
                <a:ea typeface="Helvetica Neue"/>
                <a:cs typeface="Helvetica Neue"/>
                <a:sym typeface="Helvetica Neue"/>
              </a:rPr>
              <a:t>Se familiariser avec les opérations pour établir des dépôts distants, effacer les objets inutilisés et faire une copie de sauvegarde de votre répertoire de local</a:t>
            </a:r>
            <a:endParaRPr lang="fr-CA" sz="1800" dirty="0">
              <a:solidFill>
                <a:schemeClr val="tx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68202231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454257-7B8D-42C0-8DB2-776EFA202679}" type="datetime1">
              <a:rPr lang="en-CA" smtClean="0"/>
              <a:pPr/>
              <a:t>2015-03-20</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99</a:t>
            </a:fld>
            <a:endParaRPr lang="en-CA"/>
          </a:p>
        </p:txBody>
      </p:sp>
      <p:sp>
        <p:nvSpPr>
          <p:cNvPr id="9" name="Title 8"/>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
        <p:nvSpPr>
          <p:cNvPr id="11" name="Text Placeholder 10"/>
          <p:cNvSpPr>
            <a:spLocks noGrp="1"/>
          </p:cNvSpPr>
          <p:nvPr>
            <p:ph type="body" idx="4294967295"/>
          </p:nvPr>
        </p:nvSpPr>
        <p:spPr>
          <a:xfrm>
            <a:off x="956600" y="1648942"/>
            <a:ext cx="9381558" cy="4309405"/>
          </a:xfrm>
        </p:spPr>
        <p:txBody>
          <a:bodyPr/>
          <a:lstStyle/>
          <a:p>
            <a:pPr marL="635013" lvl="1" indent="-342900">
              <a:buClr>
                <a:srgbClr val="558AAB"/>
              </a:buClr>
              <a:buFont typeface="Arial" panose="020B0604020202020204" pitchFamily="34" charset="0"/>
              <a:buChar char="•"/>
            </a:pPr>
            <a:r>
              <a:rPr lang="fr-CA" sz="2100" dirty="0">
                <a:solidFill>
                  <a:schemeClr val="tx1"/>
                </a:solidFill>
                <a:latin typeface="Helvetica Neue"/>
                <a:ea typeface="Helvetica Neue"/>
                <a:cs typeface="Helvetica Neue"/>
                <a:sym typeface="Helvetica Neue"/>
              </a:rPr>
              <a:t>Inspecter le contenu d'un dépôt</a:t>
            </a:r>
          </a:p>
          <a:p>
            <a:pPr marL="635013" lvl="1" indent="-342900">
              <a:buClr>
                <a:srgbClr val="558AAB"/>
              </a:buClr>
              <a:buFont typeface="Wingdings" panose="05000000000000000000" pitchFamily="2" charset="2"/>
              <a:buChar char="ü"/>
            </a:pPr>
            <a:r>
              <a:rPr lang="fr-FR" sz="2100" dirty="0" err="1" smtClean="0">
                <a:solidFill>
                  <a:schemeClr val="tx1"/>
                </a:solidFill>
                <a:latin typeface="Helvetica Neue"/>
                <a:ea typeface="Helvetica Neue"/>
                <a:cs typeface="Helvetica Neue"/>
                <a:sym typeface="Helvetica Neue"/>
              </a:rPr>
              <a:t>Gitk</a:t>
            </a:r>
            <a:endParaRPr lang="fr-FR" sz="2100" dirty="0" smtClean="0">
              <a:solidFill>
                <a:schemeClr val="tx1"/>
              </a:solidFill>
              <a:latin typeface="Helvetica Neue"/>
              <a:ea typeface="Helvetica Neue"/>
              <a:cs typeface="Helvetica Neue"/>
              <a:sym typeface="Helvetica Neue"/>
            </a:endParaRPr>
          </a:p>
          <a:p>
            <a:pPr marL="635013" lvl="1" indent="-342900">
              <a:buClr>
                <a:srgbClr val="558AAB"/>
              </a:buClr>
              <a:buFont typeface="Wingdings" panose="05000000000000000000" pitchFamily="2" charset="2"/>
              <a:buChar char="ü"/>
            </a:pPr>
            <a:r>
              <a:rPr lang="fr-FR" sz="2100" dirty="0" smtClean="0">
                <a:solidFill>
                  <a:schemeClr val="tx1"/>
                </a:solidFill>
                <a:latin typeface="Helvetica Neue"/>
                <a:ea typeface="Helvetica Neue"/>
                <a:cs typeface="Helvetica Neue"/>
                <a:sym typeface="Helvetica Neue"/>
              </a:rPr>
              <a:t>Git Gui</a:t>
            </a:r>
          </a:p>
          <a:p>
            <a:pPr marL="635013" lvl="1" indent="-342900">
              <a:buClr>
                <a:srgbClr val="558AAB"/>
              </a:buClr>
              <a:buFont typeface="Wingdings" panose="05000000000000000000" pitchFamily="2" charset="2"/>
              <a:buChar char="ü"/>
            </a:pPr>
            <a:r>
              <a:rPr lang="fr-FR" sz="2100" dirty="0" err="1" smtClean="0">
                <a:solidFill>
                  <a:schemeClr val="tx1"/>
                </a:solidFill>
                <a:latin typeface="Helvetica Neue"/>
                <a:ea typeface="Helvetica Neue"/>
                <a:cs typeface="Helvetica Neue"/>
                <a:sym typeface="Helvetica Neue"/>
              </a:rPr>
              <a:t>Gitweb</a:t>
            </a:r>
            <a:endParaRPr lang="fr-FR" sz="2100" dirty="0">
              <a:solidFill>
                <a:schemeClr val="tx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44536335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NUM" val="2"/>
</p:tagLst>
</file>

<file path=ppt/tags/tag10.xml><?xml version="1.0" encoding="utf-8"?>
<p:tagLst xmlns:a="http://schemas.openxmlformats.org/drawingml/2006/main" xmlns:r="http://schemas.openxmlformats.org/officeDocument/2006/relationships" xmlns:p="http://schemas.openxmlformats.org/presentationml/2006/main">
  <p:tag name="NUM" val="3"/>
</p:tagLst>
</file>

<file path=ppt/tags/tag100.xml><?xml version="1.0" encoding="utf-8"?>
<p:tagLst xmlns:a="http://schemas.openxmlformats.org/drawingml/2006/main" xmlns:r="http://schemas.openxmlformats.org/officeDocument/2006/relationships" xmlns:p="http://schemas.openxmlformats.org/presentationml/2006/main">
  <p:tag name="NUM" val="9"/>
</p:tagLst>
</file>

<file path=ppt/tags/tag101.xml><?xml version="1.0" encoding="utf-8"?>
<p:tagLst xmlns:a="http://schemas.openxmlformats.org/drawingml/2006/main" xmlns:r="http://schemas.openxmlformats.org/officeDocument/2006/relationships" xmlns:p="http://schemas.openxmlformats.org/presentationml/2006/main">
  <p:tag name="NUM" val="10"/>
</p:tagLst>
</file>

<file path=ppt/tags/tag102.xml><?xml version="1.0" encoding="utf-8"?>
<p:tagLst xmlns:a="http://schemas.openxmlformats.org/drawingml/2006/main" xmlns:r="http://schemas.openxmlformats.org/officeDocument/2006/relationships" xmlns:p="http://schemas.openxmlformats.org/presentationml/2006/main">
  <p:tag name="NUM" val="11"/>
</p:tagLst>
</file>

<file path=ppt/tags/tag103.xml><?xml version="1.0" encoding="utf-8"?>
<p:tagLst xmlns:a="http://schemas.openxmlformats.org/drawingml/2006/main" xmlns:r="http://schemas.openxmlformats.org/officeDocument/2006/relationships" xmlns:p="http://schemas.openxmlformats.org/presentationml/2006/main">
  <p:tag name="NUM" val="12"/>
</p:tagLst>
</file>

<file path=ppt/tags/tag104.xml><?xml version="1.0" encoding="utf-8"?>
<p:tagLst xmlns:a="http://schemas.openxmlformats.org/drawingml/2006/main" xmlns:r="http://schemas.openxmlformats.org/officeDocument/2006/relationships" xmlns:p="http://schemas.openxmlformats.org/presentationml/2006/main">
  <p:tag name="NUM" val="13"/>
</p:tagLst>
</file>

<file path=ppt/tags/tag105.xml><?xml version="1.0" encoding="utf-8"?>
<p:tagLst xmlns:a="http://schemas.openxmlformats.org/drawingml/2006/main" xmlns:r="http://schemas.openxmlformats.org/officeDocument/2006/relationships" xmlns:p="http://schemas.openxmlformats.org/presentationml/2006/main">
  <p:tag name="NUM" val="14"/>
</p:tagLst>
</file>

<file path=ppt/tags/tag106.xml><?xml version="1.0" encoding="utf-8"?>
<p:tagLst xmlns:a="http://schemas.openxmlformats.org/drawingml/2006/main" xmlns:r="http://schemas.openxmlformats.org/officeDocument/2006/relationships" xmlns:p="http://schemas.openxmlformats.org/presentationml/2006/main">
  <p:tag name="NUM" val="14"/>
</p:tagLst>
</file>

<file path=ppt/tags/tag107.xml><?xml version="1.0" encoding="utf-8"?>
<p:tagLst xmlns:a="http://schemas.openxmlformats.org/drawingml/2006/main" xmlns:r="http://schemas.openxmlformats.org/officeDocument/2006/relationships" xmlns:p="http://schemas.openxmlformats.org/presentationml/2006/main">
  <p:tag name="NUM" val="14"/>
</p:tagLst>
</file>

<file path=ppt/tags/tag108.xml><?xml version="1.0" encoding="utf-8"?>
<p:tagLst xmlns:a="http://schemas.openxmlformats.org/drawingml/2006/main" xmlns:r="http://schemas.openxmlformats.org/officeDocument/2006/relationships" xmlns:p="http://schemas.openxmlformats.org/presentationml/2006/main">
  <p:tag name="NUM" val="14"/>
</p:tagLst>
</file>

<file path=ppt/tags/tag109.xml><?xml version="1.0" encoding="utf-8"?>
<p:tagLst xmlns:a="http://schemas.openxmlformats.org/drawingml/2006/main" xmlns:r="http://schemas.openxmlformats.org/officeDocument/2006/relationships" xmlns:p="http://schemas.openxmlformats.org/presentationml/2006/main">
  <p:tag name="NUM" val="3"/>
</p:tagLst>
</file>

<file path=ppt/tags/tag11.xml><?xml version="1.0" encoding="utf-8"?>
<p:tagLst xmlns:a="http://schemas.openxmlformats.org/drawingml/2006/main" xmlns:r="http://schemas.openxmlformats.org/officeDocument/2006/relationships" xmlns:p="http://schemas.openxmlformats.org/presentationml/2006/main">
  <p:tag name="NUM" val="4"/>
</p:tagLst>
</file>

<file path=ppt/tags/tag110.xml><?xml version="1.0" encoding="utf-8"?>
<p:tagLst xmlns:a="http://schemas.openxmlformats.org/drawingml/2006/main" xmlns:r="http://schemas.openxmlformats.org/officeDocument/2006/relationships" xmlns:p="http://schemas.openxmlformats.org/presentationml/2006/main">
  <p:tag name="NUM" val="5"/>
</p:tagLst>
</file>

<file path=ppt/tags/tag111.xml><?xml version="1.0" encoding="utf-8"?>
<p:tagLst xmlns:a="http://schemas.openxmlformats.org/drawingml/2006/main" xmlns:r="http://schemas.openxmlformats.org/officeDocument/2006/relationships" xmlns:p="http://schemas.openxmlformats.org/presentationml/2006/main">
  <p:tag name="NUM" val="8"/>
</p:tagLst>
</file>

<file path=ppt/tags/tag112.xml><?xml version="1.0" encoding="utf-8"?>
<p:tagLst xmlns:a="http://schemas.openxmlformats.org/drawingml/2006/main" xmlns:r="http://schemas.openxmlformats.org/officeDocument/2006/relationships" xmlns:p="http://schemas.openxmlformats.org/presentationml/2006/main">
  <p:tag name="NUM" val="9"/>
</p:tagLst>
</file>

<file path=ppt/tags/tag113.xml><?xml version="1.0" encoding="utf-8"?>
<p:tagLst xmlns:a="http://schemas.openxmlformats.org/drawingml/2006/main" xmlns:r="http://schemas.openxmlformats.org/officeDocument/2006/relationships" xmlns:p="http://schemas.openxmlformats.org/presentationml/2006/main">
  <p:tag name="NUM" val="10"/>
</p:tagLst>
</file>

<file path=ppt/tags/tag114.xml><?xml version="1.0" encoding="utf-8"?>
<p:tagLst xmlns:a="http://schemas.openxmlformats.org/drawingml/2006/main" xmlns:r="http://schemas.openxmlformats.org/officeDocument/2006/relationships" xmlns:p="http://schemas.openxmlformats.org/presentationml/2006/main">
  <p:tag name="NUM" val="11"/>
</p:tagLst>
</file>

<file path=ppt/tags/tag115.xml><?xml version="1.0" encoding="utf-8"?>
<p:tagLst xmlns:a="http://schemas.openxmlformats.org/drawingml/2006/main" xmlns:r="http://schemas.openxmlformats.org/officeDocument/2006/relationships" xmlns:p="http://schemas.openxmlformats.org/presentationml/2006/main">
  <p:tag name="NUM" val="12"/>
</p:tagLst>
</file>

<file path=ppt/tags/tag116.xml><?xml version="1.0" encoding="utf-8"?>
<p:tagLst xmlns:a="http://schemas.openxmlformats.org/drawingml/2006/main" xmlns:r="http://schemas.openxmlformats.org/officeDocument/2006/relationships" xmlns:p="http://schemas.openxmlformats.org/presentationml/2006/main">
  <p:tag name="NUM" val="13"/>
</p:tagLst>
</file>

<file path=ppt/tags/tag117.xml><?xml version="1.0" encoding="utf-8"?>
<p:tagLst xmlns:a="http://schemas.openxmlformats.org/drawingml/2006/main" xmlns:r="http://schemas.openxmlformats.org/officeDocument/2006/relationships" xmlns:p="http://schemas.openxmlformats.org/presentationml/2006/main">
  <p:tag name="NUM" val="14"/>
</p:tagLst>
</file>

<file path=ppt/tags/tag118.xml><?xml version="1.0" encoding="utf-8"?>
<p:tagLst xmlns:a="http://schemas.openxmlformats.org/drawingml/2006/main" xmlns:r="http://schemas.openxmlformats.org/officeDocument/2006/relationships" xmlns:p="http://schemas.openxmlformats.org/presentationml/2006/main">
  <p:tag name="NUM" val="14"/>
</p:tagLst>
</file>

<file path=ppt/tags/tag119.xml><?xml version="1.0" encoding="utf-8"?>
<p:tagLst xmlns:a="http://schemas.openxmlformats.org/drawingml/2006/main" xmlns:r="http://schemas.openxmlformats.org/officeDocument/2006/relationships" xmlns:p="http://schemas.openxmlformats.org/presentationml/2006/main">
  <p:tag name="NUM" val="14"/>
</p:tagLst>
</file>

<file path=ppt/tags/tag12.xml><?xml version="1.0" encoding="utf-8"?>
<p:tagLst xmlns:a="http://schemas.openxmlformats.org/drawingml/2006/main" xmlns:r="http://schemas.openxmlformats.org/officeDocument/2006/relationships" xmlns:p="http://schemas.openxmlformats.org/presentationml/2006/main">
  <p:tag name="NUM" val="5"/>
</p:tagLst>
</file>

<file path=ppt/tags/tag120.xml><?xml version="1.0" encoding="utf-8"?>
<p:tagLst xmlns:a="http://schemas.openxmlformats.org/drawingml/2006/main" xmlns:r="http://schemas.openxmlformats.org/officeDocument/2006/relationships" xmlns:p="http://schemas.openxmlformats.org/presentationml/2006/main">
  <p:tag name="NUM" val="3"/>
</p:tagLst>
</file>

<file path=ppt/tags/tag121.xml><?xml version="1.0" encoding="utf-8"?>
<p:tagLst xmlns:a="http://schemas.openxmlformats.org/drawingml/2006/main" xmlns:r="http://schemas.openxmlformats.org/officeDocument/2006/relationships" xmlns:p="http://schemas.openxmlformats.org/presentationml/2006/main">
  <p:tag name="NUM" val="5"/>
</p:tagLst>
</file>

<file path=ppt/tags/tag122.xml><?xml version="1.0" encoding="utf-8"?>
<p:tagLst xmlns:a="http://schemas.openxmlformats.org/drawingml/2006/main" xmlns:r="http://schemas.openxmlformats.org/officeDocument/2006/relationships" xmlns:p="http://schemas.openxmlformats.org/presentationml/2006/main">
  <p:tag name="NUM" val="8"/>
</p:tagLst>
</file>

<file path=ppt/tags/tag123.xml><?xml version="1.0" encoding="utf-8"?>
<p:tagLst xmlns:a="http://schemas.openxmlformats.org/drawingml/2006/main" xmlns:r="http://schemas.openxmlformats.org/officeDocument/2006/relationships" xmlns:p="http://schemas.openxmlformats.org/presentationml/2006/main">
  <p:tag name="NUM" val="9"/>
</p:tagLst>
</file>

<file path=ppt/tags/tag124.xml><?xml version="1.0" encoding="utf-8"?>
<p:tagLst xmlns:a="http://schemas.openxmlformats.org/drawingml/2006/main" xmlns:r="http://schemas.openxmlformats.org/officeDocument/2006/relationships" xmlns:p="http://schemas.openxmlformats.org/presentationml/2006/main">
  <p:tag name="NUM" val="10"/>
</p:tagLst>
</file>

<file path=ppt/tags/tag125.xml><?xml version="1.0" encoding="utf-8"?>
<p:tagLst xmlns:a="http://schemas.openxmlformats.org/drawingml/2006/main" xmlns:r="http://schemas.openxmlformats.org/officeDocument/2006/relationships" xmlns:p="http://schemas.openxmlformats.org/presentationml/2006/main">
  <p:tag name="NUM" val="11"/>
</p:tagLst>
</file>

<file path=ppt/tags/tag126.xml><?xml version="1.0" encoding="utf-8"?>
<p:tagLst xmlns:a="http://schemas.openxmlformats.org/drawingml/2006/main" xmlns:r="http://schemas.openxmlformats.org/officeDocument/2006/relationships" xmlns:p="http://schemas.openxmlformats.org/presentationml/2006/main">
  <p:tag name="NUM" val="12"/>
</p:tagLst>
</file>

<file path=ppt/tags/tag127.xml><?xml version="1.0" encoding="utf-8"?>
<p:tagLst xmlns:a="http://schemas.openxmlformats.org/drawingml/2006/main" xmlns:r="http://schemas.openxmlformats.org/officeDocument/2006/relationships" xmlns:p="http://schemas.openxmlformats.org/presentationml/2006/main">
  <p:tag name="NUM" val="13"/>
</p:tagLst>
</file>

<file path=ppt/tags/tag13.xml><?xml version="1.0" encoding="utf-8"?>
<p:tagLst xmlns:a="http://schemas.openxmlformats.org/drawingml/2006/main" xmlns:r="http://schemas.openxmlformats.org/officeDocument/2006/relationships" xmlns:p="http://schemas.openxmlformats.org/presentationml/2006/main">
  <p:tag name="NUM" val="6"/>
</p:tagLst>
</file>

<file path=ppt/tags/tag14.xml><?xml version="1.0" encoding="utf-8"?>
<p:tagLst xmlns:a="http://schemas.openxmlformats.org/drawingml/2006/main" xmlns:r="http://schemas.openxmlformats.org/officeDocument/2006/relationships" xmlns:p="http://schemas.openxmlformats.org/presentationml/2006/main">
  <p:tag name="NUM" val="7"/>
</p:tagLst>
</file>

<file path=ppt/tags/tag15.xml><?xml version="1.0" encoding="utf-8"?>
<p:tagLst xmlns:a="http://schemas.openxmlformats.org/drawingml/2006/main" xmlns:r="http://schemas.openxmlformats.org/officeDocument/2006/relationships" xmlns:p="http://schemas.openxmlformats.org/presentationml/2006/main">
  <p:tag name="NUM" val="3"/>
</p:tagLst>
</file>

<file path=ppt/tags/tag16.xml><?xml version="1.0" encoding="utf-8"?>
<p:tagLst xmlns:a="http://schemas.openxmlformats.org/drawingml/2006/main" xmlns:r="http://schemas.openxmlformats.org/officeDocument/2006/relationships" xmlns:p="http://schemas.openxmlformats.org/presentationml/2006/main">
  <p:tag name="NUM" val="4"/>
</p:tagLst>
</file>

<file path=ppt/tags/tag17.xml><?xml version="1.0" encoding="utf-8"?>
<p:tagLst xmlns:a="http://schemas.openxmlformats.org/drawingml/2006/main" xmlns:r="http://schemas.openxmlformats.org/officeDocument/2006/relationships" xmlns:p="http://schemas.openxmlformats.org/presentationml/2006/main">
  <p:tag name="NUM" val="5"/>
</p:tagLst>
</file>

<file path=ppt/tags/tag18.xml><?xml version="1.0" encoding="utf-8"?>
<p:tagLst xmlns:a="http://schemas.openxmlformats.org/drawingml/2006/main" xmlns:r="http://schemas.openxmlformats.org/officeDocument/2006/relationships" xmlns:p="http://schemas.openxmlformats.org/presentationml/2006/main">
  <p:tag name="NUM" val="6"/>
</p:tagLst>
</file>

<file path=ppt/tags/tag19.xml><?xml version="1.0" encoding="utf-8"?>
<p:tagLst xmlns:a="http://schemas.openxmlformats.org/drawingml/2006/main" xmlns:r="http://schemas.openxmlformats.org/officeDocument/2006/relationships" xmlns:p="http://schemas.openxmlformats.org/presentationml/2006/main">
  <p:tag name="NUM" val="7"/>
</p:tagLst>
</file>

<file path=ppt/tags/tag2.xml><?xml version="1.0" encoding="utf-8"?>
<p:tagLst xmlns:a="http://schemas.openxmlformats.org/drawingml/2006/main" xmlns:r="http://schemas.openxmlformats.org/officeDocument/2006/relationships" xmlns:p="http://schemas.openxmlformats.org/presentationml/2006/main">
  <p:tag name="NUM" val="1"/>
</p:tagLst>
</file>

<file path=ppt/tags/tag20.xml><?xml version="1.0" encoding="utf-8"?>
<p:tagLst xmlns:a="http://schemas.openxmlformats.org/drawingml/2006/main" xmlns:r="http://schemas.openxmlformats.org/officeDocument/2006/relationships" xmlns:p="http://schemas.openxmlformats.org/presentationml/2006/main">
  <p:tag name="NUM" val="5"/>
</p:tagLst>
</file>

<file path=ppt/tags/tag21.xml><?xml version="1.0" encoding="utf-8"?>
<p:tagLst xmlns:a="http://schemas.openxmlformats.org/drawingml/2006/main" xmlns:r="http://schemas.openxmlformats.org/officeDocument/2006/relationships" xmlns:p="http://schemas.openxmlformats.org/presentationml/2006/main">
  <p:tag name="NUM" val="4"/>
</p:tagLst>
</file>

<file path=ppt/tags/tag22.xml><?xml version="1.0" encoding="utf-8"?>
<p:tagLst xmlns:a="http://schemas.openxmlformats.org/drawingml/2006/main" xmlns:r="http://schemas.openxmlformats.org/officeDocument/2006/relationships" xmlns:p="http://schemas.openxmlformats.org/presentationml/2006/main">
  <p:tag name="NUM" val="3"/>
</p:tagLst>
</file>

<file path=ppt/tags/tag23.xml><?xml version="1.0" encoding="utf-8"?>
<p:tagLst xmlns:a="http://schemas.openxmlformats.org/drawingml/2006/main" xmlns:r="http://schemas.openxmlformats.org/officeDocument/2006/relationships" xmlns:p="http://schemas.openxmlformats.org/presentationml/2006/main">
  <p:tag name="NUM" val="4"/>
</p:tagLst>
</file>

<file path=ppt/tags/tag24.xml><?xml version="1.0" encoding="utf-8"?>
<p:tagLst xmlns:a="http://schemas.openxmlformats.org/drawingml/2006/main" xmlns:r="http://schemas.openxmlformats.org/officeDocument/2006/relationships" xmlns:p="http://schemas.openxmlformats.org/presentationml/2006/main">
  <p:tag name="NUM" val="5"/>
</p:tagLst>
</file>

<file path=ppt/tags/tag25.xml><?xml version="1.0" encoding="utf-8"?>
<p:tagLst xmlns:a="http://schemas.openxmlformats.org/drawingml/2006/main" xmlns:r="http://schemas.openxmlformats.org/officeDocument/2006/relationships" xmlns:p="http://schemas.openxmlformats.org/presentationml/2006/main">
  <p:tag name="NUM" val="6"/>
</p:tagLst>
</file>

<file path=ppt/tags/tag26.xml><?xml version="1.0" encoding="utf-8"?>
<p:tagLst xmlns:a="http://schemas.openxmlformats.org/drawingml/2006/main" xmlns:r="http://schemas.openxmlformats.org/officeDocument/2006/relationships" xmlns:p="http://schemas.openxmlformats.org/presentationml/2006/main">
  <p:tag name="NUM" val="7"/>
</p:tagLst>
</file>

<file path=ppt/tags/tag27.xml><?xml version="1.0" encoding="utf-8"?>
<p:tagLst xmlns:a="http://schemas.openxmlformats.org/drawingml/2006/main" xmlns:r="http://schemas.openxmlformats.org/officeDocument/2006/relationships" xmlns:p="http://schemas.openxmlformats.org/presentationml/2006/main">
  <p:tag name="NUM" val="4"/>
</p:tagLst>
</file>

<file path=ppt/tags/tag28.xml><?xml version="1.0" encoding="utf-8"?>
<p:tagLst xmlns:a="http://schemas.openxmlformats.org/drawingml/2006/main" xmlns:r="http://schemas.openxmlformats.org/officeDocument/2006/relationships" xmlns:p="http://schemas.openxmlformats.org/presentationml/2006/main">
  <p:tag name="NUM" val="6"/>
</p:tagLst>
</file>

<file path=ppt/tags/tag29.xml><?xml version="1.0" encoding="utf-8"?>
<p:tagLst xmlns:a="http://schemas.openxmlformats.org/drawingml/2006/main" xmlns:r="http://schemas.openxmlformats.org/officeDocument/2006/relationships" xmlns:p="http://schemas.openxmlformats.org/presentationml/2006/main">
  <p:tag name="NUM" val="3"/>
</p:tagLst>
</file>

<file path=ppt/tags/tag3.xml><?xml version="1.0" encoding="utf-8"?>
<p:tagLst xmlns:a="http://schemas.openxmlformats.org/drawingml/2006/main" xmlns:r="http://schemas.openxmlformats.org/officeDocument/2006/relationships" xmlns:p="http://schemas.openxmlformats.org/presentationml/2006/main">
  <p:tag name="NUM" val="2"/>
</p:tagLst>
</file>

<file path=ppt/tags/tag30.xml><?xml version="1.0" encoding="utf-8"?>
<p:tagLst xmlns:a="http://schemas.openxmlformats.org/drawingml/2006/main" xmlns:r="http://schemas.openxmlformats.org/officeDocument/2006/relationships" xmlns:p="http://schemas.openxmlformats.org/presentationml/2006/main">
  <p:tag name="NUM" val="4"/>
</p:tagLst>
</file>

<file path=ppt/tags/tag31.xml><?xml version="1.0" encoding="utf-8"?>
<p:tagLst xmlns:a="http://schemas.openxmlformats.org/drawingml/2006/main" xmlns:r="http://schemas.openxmlformats.org/officeDocument/2006/relationships" xmlns:p="http://schemas.openxmlformats.org/presentationml/2006/main">
  <p:tag name="NUM" val="5"/>
</p:tagLst>
</file>

<file path=ppt/tags/tag32.xml><?xml version="1.0" encoding="utf-8"?>
<p:tagLst xmlns:a="http://schemas.openxmlformats.org/drawingml/2006/main" xmlns:r="http://schemas.openxmlformats.org/officeDocument/2006/relationships" xmlns:p="http://schemas.openxmlformats.org/presentationml/2006/main">
  <p:tag name="NUM" val="6"/>
</p:tagLst>
</file>

<file path=ppt/tags/tag33.xml><?xml version="1.0" encoding="utf-8"?>
<p:tagLst xmlns:a="http://schemas.openxmlformats.org/drawingml/2006/main" xmlns:r="http://schemas.openxmlformats.org/officeDocument/2006/relationships" xmlns:p="http://schemas.openxmlformats.org/presentationml/2006/main">
  <p:tag name="NUM" val="7"/>
</p:tagLst>
</file>

<file path=ppt/tags/tag34.xml><?xml version="1.0" encoding="utf-8"?>
<p:tagLst xmlns:a="http://schemas.openxmlformats.org/drawingml/2006/main" xmlns:r="http://schemas.openxmlformats.org/officeDocument/2006/relationships" xmlns:p="http://schemas.openxmlformats.org/presentationml/2006/main">
  <p:tag name="NUM" val="4"/>
</p:tagLst>
</file>

<file path=ppt/tags/tag35.xml><?xml version="1.0" encoding="utf-8"?>
<p:tagLst xmlns:a="http://schemas.openxmlformats.org/drawingml/2006/main" xmlns:r="http://schemas.openxmlformats.org/officeDocument/2006/relationships" xmlns:p="http://schemas.openxmlformats.org/presentationml/2006/main">
  <p:tag name="NUM" val="6"/>
</p:tagLst>
</file>

<file path=ppt/tags/tag36.xml><?xml version="1.0" encoding="utf-8"?>
<p:tagLst xmlns:a="http://schemas.openxmlformats.org/drawingml/2006/main" xmlns:r="http://schemas.openxmlformats.org/officeDocument/2006/relationships" xmlns:p="http://schemas.openxmlformats.org/presentationml/2006/main">
  <p:tag name="NUM" val="3"/>
</p:tagLst>
</file>

<file path=ppt/tags/tag37.xml><?xml version="1.0" encoding="utf-8"?>
<p:tagLst xmlns:a="http://schemas.openxmlformats.org/drawingml/2006/main" xmlns:r="http://schemas.openxmlformats.org/officeDocument/2006/relationships" xmlns:p="http://schemas.openxmlformats.org/presentationml/2006/main">
  <p:tag name="NUM" val="4"/>
</p:tagLst>
</file>

<file path=ppt/tags/tag38.xml><?xml version="1.0" encoding="utf-8"?>
<p:tagLst xmlns:a="http://schemas.openxmlformats.org/drawingml/2006/main" xmlns:r="http://schemas.openxmlformats.org/officeDocument/2006/relationships" xmlns:p="http://schemas.openxmlformats.org/presentationml/2006/main">
  <p:tag name="NUM" val="5"/>
</p:tagLst>
</file>

<file path=ppt/tags/tag39.xml><?xml version="1.0" encoding="utf-8"?>
<p:tagLst xmlns:a="http://schemas.openxmlformats.org/drawingml/2006/main" xmlns:r="http://schemas.openxmlformats.org/officeDocument/2006/relationships" xmlns:p="http://schemas.openxmlformats.org/presentationml/2006/main">
  <p:tag name="NUM" val="6"/>
</p:tagLst>
</file>

<file path=ppt/tags/tag4.xml><?xml version="1.0" encoding="utf-8"?>
<p:tagLst xmlns:a="http://schemas.openxmlformats.org/drawingml/2006/main" xmlns:r="http://schemas.openxmlformats.org/officeDocument/2006/relationships" xmlns:p="http://schemas.openxmlformats.org/presentationml/2006/main">
  <p:tag name="NUM" val="1"/>
</p:tagLst>
</file>

<file path=ppt/tags/tag40.xml><?xml version="1.0" encoding="utf-8"?>
<p:tagLst xmlns:a="http://schemas.openxmlformats.org/drawingml/2006/main" xmlns:r="http://schemas.openxmlformats.org/officeDocument/2006/relationships" xmlns:p="http://schemas.openxmlformats.org/presentationml/2006/main">
  <p:tag name="NUM" val="7"/>
</p:tagLst>
</file>

<file path=ppt/tags/tag41.xml><?xml version="1.0" encoding="utf-8"?>
<p:tagLst xmlns:a="http://schemas.openxmlformats.org/drawingml/2006/main" xmlns:r="http://schemas.openxmlformats.org/officeDocument/2006/relationships" xmlns:p="http://schemas.openxmlformats.org/presentationml/2006/main">
  <p:tag name="NUM" val="4"/>
</p:tagLst>
</file>

<file path=ppt/tags/tag42.xml><?xml version="1.0" encoding="utf-8"?>
<p:tagLst xmlns:a="http://schemas.openxmlformats.org/drawingml/2006/main" xmlns:r="http://schemas.openxmlformats.org/officeDocument/2006/relationships" xmlns:p="http://schemas.openxmlformats.org/presentationml/2006/main">
  <p:tag name="NUM" val="7"/>
</p:tagLst>
</file>

<file path=ppt/tags/tag43.xml><?xml version="1.0" encoding="utf-8"?>
<p:tagLst xmlns:a="http://schemas.openxmlformats.org/drawingml/2006/main" xmlns:r="http://schemas.openxmlformats.org/officeDocument/2006/relationships" xmlns:p="http://schemas.openxmlformats.org/presentationml/2006/main">
  <p:tag name="NUM" val="4"/>
</p:tagLst>
</file>

<file path=ppt/tags/tag44.xml><?xml version="1.0" encoding="utf-8"?>
<p:tagLst xmlns:a="http://schemas.openxmlformats.org/drawingml/2006/main" xmlns:r="http://schemas.openxmlformats.org/officeDocument/2006/relationships" xmlns:p="http://schemas.openxmlformats.org/presentationml/2006/main">
  <p:tag name="NUM" val="3"/>
</p:tagLst>
</file>

<file path=ppt/tags/tag45.xml><?xml version="1.0" encoding="utf-8"?>
<p:tagLst xmlns:a="http://schemas.openxmlformats.org/drawingml/2006/main" xmlns:r="http://schemas.openxmlformats.org/officeDocument/2006/relationships" xmlns:p="http://schemas.openxmlformats.org/presentationml/2006/main">
  <p:tag name="NUM" val="4"/>
</p:tagLst>
</file>

<file path=ppt/tags/tag46.xml><?xml version="1.0" encoding="utf-8"?>
<p:tagLst xmlns:a="http://schemas.openxmlformats.org/drawingml/2006/main" xmlns:r="http://schemas.openxmlformats.org/officeDocument/2006/relationships" xmlns:p="http://schemas.openxmlformats.org/presentationml/2006/main">
  <p:tag name="NUM" val="5"/>
</p:tagLst>
</file>

<file path=ppt/tags/tag47.xml><?xml version="1.0" encoding="utf-8"?>
<p:tagLst xmlns:a="http://schemas.openxmlformats.org/drawingml/2006/main" xmlns:r="http://schemas.openxmlformats.org/officeDocument/2006/relationships" xmlns:p="http://schemas.openxmlformats.org/presentationml/2006/main">
  <p:tag name="NUM" val="6"/>
</p:tagLst>
</file>

<file path=ppt/tags/tag48.xml><?xml version="1.0" encoding="utf-8"?>
<p:tagLst xmlns:a="http://schemas.openxmlformats.org/drawingml/2006/main" xmlns:r="http://schemas.openxmlformats.org/officeDocument/2006/relationships" xmlns:p="http://schemas.openxmlformats.org/presentationml/2006/main">
  <p:tag name="NUM" val="7"/>
</p:tagLst>
</file>

<file path=ppt/tags/tag49.xml><?xml version="1.0" encoding="utf-8"?>
<p:tagLst xmlns:a="http://schemas.openxmlformats.org/drawingml/2006/main" xmlns:r="http://schemas.openxmlformats.org/officeDocument/2006/relationships" xmlns:p="http://schemas.openxmlformats.org/presentationml/2006/main">
  <p:tag name="NUM" val="3"/>
</p:tagLst>
</file>

<file path=ppt/tags/tag5.xml><?xml version="1.0" encoding="utf-8"?>
<p:tagLst xmlns:a="http://schemas.openxmlformats.org/drawingml/2006/main" xmlns:r="http://schemas.openxmlformats.org/officeDocument/2006/relationships" xmlns:p="http://schemas.openxmlformats.org/presentationml/2006/main">
  <p:tag name="NUM" val="1"/>
</p:tagLst>
</file>

<file path=ppt/tags/tag50.xml><?xml version="1.0" encoding="utf-8"?>
<p:tagLst xmlns:a="http://schemas.openxmlformats.org/drawingml/2006/main" xmlns:r="http://schemas.openxmlformats.org/officeDocument/2006/relationships" xmlns:p="http://schemas.openxmlformats.org/presentationml/2006/main">
  <p:tag name="NUM" val="4"/>
</p:tagLst>
</file>

<file path=ppt/tags/tag51.xml><?xml version="1.0" encoding="utf-8"?>
<p:tagLst xmlns:a="http://schemas.openxmlformats.org/drawingml/2006/main" xmlns:r="http://schemas.openxmlformats.org/officeDocument/2006/relationships" xmlns:p="http://schemas.openxmlformats.org/presentationml/2006/main">
  <p:tag name="NUM" val="5"/>
</p:tagLst>
</file>

<file path=ppt/tags/tag52.xml><?xml version="1.0" encoding="utf-8"?>
<p:tagLst xmlns:a="http://schemas.openxmlformats.org/drawingml/2006/main" xmlns:r="http://schemas.openxmlformats.org/officeDocument/2006/relationships" xmlns:p="http://schemas.openxmlformats.org/presentationml/2006/main">
  <p:tag name="NUM" val="6"/>
</p:tagLst>
</file>

<file path=ppt/tags/tag53.xml><?xml version="1.0" encoding="utf-8"?>
<p:tagLst xmlns:a="http://schemas.openxmlformats.org/drawingml/2006/main" xmlns:r="http://schemas.openxmlformats.org/officeDocument/2006/relationships" xmlns:p="http://schemas.openxmlformats.org/presentationml/2006/main">
  <p:tag name="NUM" val="7"/>
</p:tagLst>
</file>

<file path=ppt/tags/tag54.xml><?xml version="1.0" encoding="utf-8"?>
<p:tagLst xmlns:a="http://schemas.openxmlformats.org/drawingml/2006/main" xmlns:r="http://schemas.openxmlformats.org/officeDocument/2006/relationships" xmlns:p="http://schemas.openxmlformats.org/presentationml/2006/main">
  <p:tag name="NUM" val="8"/>
</p:tagLst>
</file>

<file path=ppt/tags/tag55.xml><?xml version="1.0" encoding="utf-8"?>
<p:tagLst xmlns:a="http://schemas.openxmlformats.org/drawingml/2006/main" xmlns:r="http://schemas.openxmlformats.org/officeDocument/2006/relationships" xmlns:p="http://schemas.openxmlformats.org/presentationml/2006/main">
  <p:tag name="NUM" val="9"/>
</p:tagLst>
</file>

<file path=ppt/tags/tag56.xml><?xml version="1.0" encoding="utf-8"?>
<p:tagLst xmlns:a="http://schemas.openxmlformats.org/drawingml/2006/main" xmlns:r="http://schemas.openxmlformats.org/officeDocument/2006/relationships" xmlns:p="http://schemas.openxmlformats.org/presentationml/2006/main">
  <p:tag name="NUM" val="10"/>
</p:tagLst>
</file>

<file path=ppt/tags/tag57.xml><?xml version="1.0" encoding="utf-8"?>
<p:tagLst xmlns:a="http://schemas.openxmlformats.org/drawingml/2006/main" xmlns:r="http://schemas.openxmlformats.org/officeDocument/2006/relationships" xmlns:p="http://schemas.openxmlformats.org/presentationml/2006/main">
  <p:tag name="NUM" val="11"/>
</p:tagLst>
</file>

<file path=ppt/tags/tag58.xml><?xml version="1.0" encoding="utf-8"?>
<p:tagLst xmlns:a="http://schemas.openxmlformats.org/drawingml/2006/main" xmlns:r="http://schemas.openxmlformats.org/officeDocument/2006/relationships" xmlns:p="http://schemas.openxmlformats.org/presentationml/2006/main">
  <p:tag name="NUM" val="12"/>
</p:tagLst>
</file>

<file path=ppt/tags/tag59.xml><?xml version="1.0" encoding="utf-8"?>
<p:tagLst xmlns:a="http://schemas.openxmlformats.org/drawingml/2006/main" xmlns:r="http://schemas.openxmlformats.org/officeDocument/2006/relationships" xmlns:p="http://schemas.openxmlformats.org/presentationml/2006/main">
  <p:tag name="NUM" val="3"/>
</p:tagLst>
</file>

<file path=ppt/tags/tag6.xml><?xml version="1.0" encoding="utf-8"?>
<p:tagLst xmlns:a="http://schemas.openxmlformats.org/drawingml/2006/main" xmlns:r="http://schemas.openxmlformats.org/officeDocument/2006/relationships" xmlns:p="http://schemas.openxmlformats.org/presentationml/2006/main">
  <p:tag name="NUM" val="1"/>
</p:tagLst>
</file>

<file path=ppt/tags/tag60.xml><?xml version="1.0" encoding="utf-8"?>
<p:tagLst xmlns:a="http://schemas.openxmlformats.org/drawingml/2006/main" xmlns:r="http://schemas.openxmlformats.org/officeDocument/2006/relationships" xmlns:p="http://schemas.openxmlformats.org/presentationml/2006/main">
  <p:tag name="NUM" val="4"/>
</p:tagLst>
</file>

<file path=ppt/tags/tag61.xml><?xml version="1.0" encoding="utf-8"?>
<p:tagLst xmlns:a="http://schemas.openxmlformats.org/drawingml/2006/main" xmlns:r="http://schemas.openxmlformats.org/officeDocument/2006/relationships" xmlns:p="http://schemas.openxmlformats.org/presentationml/2006/main">
  <p:tag name="NUM" val="5"/>
</p:tagLst>
</file>

<file path=ppt/tags/tag62.xml><?xml version="1.0" encoding="utf-8"?>
<p:tagLst xmlns:a="http://schemas.openxmlformats.org/drawingml/2006/main" xmlns:r="http://schemas.openxmlformats.org/officeDocument/2006/relationships" xmlns:p="http://schemas.openxmlformats.org/presentationml/2006/main">
  <p:tag name="NUM" val="6"/>
</p:tagLst>
</file>

<file path=ppt/tags/tag63.xml><?xml version="1.0" encoding="utf-8"?>
<p:tagLst xmlns:a="http://schemas.openxmlformats.org/drawingml/2006/main" xmlns:r="http://schemas.openxmlformats.org/officeDocument/2006/relationships" xmlns:p="http://schemas.openxmlformats.org/presentationml/2006/main">
  <p:tag name="NUM" val="7"/>
</p:tagLst>
</file>

<file path=ppt/tags/tag64.xml><?xml version="1.0" encoding="utf-8"?>
<p:tagLst xmlns:a="http://schemas.openxmlformats.org/drawingml/2006/main" xmlns:r="http://schemas.openxmlformats.org/officeDocument/2006/relationships" xmlns:p="http://schemas.openxmlformats.org/presentationml/2006/main">
  <p:tag name="NUM" val="8"/>
</p:tagLst>
</file>

<file path=ppt/tags/tag65.xml><?xml version="1.0" encoding="utf-8"?>
<p:tagLst xmlns:a="http://schemas.openxmlformats.org/drawingml/2006/main" xmlns:r="http://schemas.openxmlformats.org/officeDocument/2006/relationships" xmlns:p="http://schemas.openxmlformats.org/presentationml/2006/main">
  <p:tag name="NUM" val="9"/>
</p:tagLst>
</file>

<file path=ppt/tags/tag66.xml><?xml version="1.0" encoding="utf-8"?>
<p:tagLst xmlns:a="http://schemas.openxmlformats.org/drawingml/2006/main" xmlns:r="http://schemas.openxmlformats.org/officeDocument/2006/relationships" xmlns:p="http://schemas.openxmlformats.org/presentationml/2006/main">
  <p:tag name="NUM" val="10"/>
</p:tagLst>
</file>

<file path=ppt/tags/tag67.xml><?xml version="1.0" encoding="utf-8"?>
<p:tagLst xmlns:a="http://schemas.openxmlformats.org/drawingml/2006/main" xmlns:r="http://schemas.openxmlformats.org/officeDocument/2006/relationships" xmlns:p="http://schemas.openxmlformats.org/presentationml/2006/main">
  <p:tag name="NUM" val="3"/>
</p:tagLst>
</file>

<file path=ppt/tags/tag68.xml><?xml version="1.0" encoding="utf-8"?>
<p:tagLst xmlns:a="http://schemas.openxmlformats.org/drawingml/2006/main" xmlns:r="http://schemas.openxmlformats.org/officeDocument/2006/relationships" xmlns:p="http://schemas.openxmlformats.org/presentationml/2006/main">
  <p:tag name="NUM" val="4"/>
</p:tagLst>
</file>

<file path=ppt/tags/tag69.xml><?xml version="1.0" encoding="utf-8"?>
<p:tagLst xmlns:a="http://schemas.openxmlformats.org/drawingml/2006/main" xmlns:r="http://schemas.openxmlformats.org/officeDocument/2006/relationships" xmlns:p="http://schemas.openxmlformats.org/presentationml/2006/main">
  <p:tag name="NUM" val="5"/>
</p:tagLst>
</file>

<file path=ppt/tags/tag7.xml><?xml version="1.0" encoding="utf-8"?>
<p:tagLst xmlns:a="http://schemas.openxmlformats.org/drawingml/2006/main" xmlns:r="http://schemas.openxmlformats.org/officeDocument/2006/relationships" xmlns:p="http://schemas.openxmlformats.org/presentationml/2006/main">
  <p:tag name="NUM" val="2"/>
</p:tagLst>
</file>

<file path=ppt/tags/tag70.xml><?xml version="1.0" encoding="utf-8"?>
<p:tagLst xmlns:a="http://schemas.openxmlformats.org/drawingml/2006/main" xmlns:r="http://schemas.openxmlformats.org/officeDocument/2006/relationships" xmlns:p="http://schemas.openxmlformats.org/presentationml/2006/main">
  <p:tag name="NUM" val="6"/>
</p:tagLst>
</file>

<file path=ppt/tags/tag71.xml><?xml version="1.0" encoding="utf-8"?>
<p:tagLst xmlns:a="http://schemas.openxmlformats.org/drawingml/2006/main" xmlns:r="http://schemas.openxmlformats.org/officeDocument/2006/relationships" xmlns:p="http://schemas.openxmlformats.org/presentationml/2006/main">
  <p:tag name="NUM" val="7"/>
</p:tagLst>
</file>

<file path=ppt/tags/tag72.xml><?xml version="1.0" encoding="utf-8"?>
<p:tagLst xmlns:a="http://schemas.openxmlformats.org/drawingml/2006/main" xmlns:r="http://schemas.openxmlformats.org/officeDocument/2006/relationships" xmlns:p="http://schemas.openxmlformats.org/presentationml/2006/main">
  <p:tag name="NUM" val="8"/>
</p:tagLst>
</file>

<file path=ppt/tags/tag73.xml><?xml version="1.0" encoding="utf-8"?>
<p:tagLst xmlns:a="http://schemas.openxmlformats.org/drawingml/2006/main" xmlns:r="http://schemas.openxmlformats.org/officeDocument/2006/relationships" xmlns:p="http://schemas.openxmlformats.org/presentationml/2006/main">
  <p:tag name="NUM" val="9"/>
</p:tagLst>
</file>

<file path=ppt/tags/tag74.xml><?xml version="1.0" encoding="utf-8"?>
<p:tagLst xmlns:a="http://schemas.openxmlformats.org/drawingml/2006/main" xmlns:r="http://schemas.openxmlformats.org/officeDocument/2006/relationships" xmlns:p="http://schemas.openxmlformats.org/presentationml/2006/main">
  <p:tag name="NUM" val="10"/>
</p:tagLst>
</file>

<file path=ppt/tags/tag75.xml><?xml version="1.0" encoding="utf-8"?>
<p:tagLst xmlns:a="http://schemas.openxmlformats.org/drawingml/2006/main" xmlns:r="http://schemas.openxmlformats.org/officeDocument/2006/relationships" xmlns:p="http://schemas.openxmlformats.org/presentationml/2006/main">
  <p:tag name="NUM" val="11"/>
</p:tagLst>
</file>

<file path=ppt/tags/tag76.xml><?xml version="1.0" encoding="utf-8"?>
<p:tagLst xmlns:a="http://schemas.openxmlformats.org/drawingml/2006/main" xmlns:r="http://schemas.openxmlformats.org/officeDocument/2006/relationships" xmlns:p="http://schemas.openxmlformats.org/presentationml/2006/main">
  <p:tag name="NUM" val="12"/>
</p:tagLst>
</file>

<file path=ppt/tags/tag77.xml><?xml version="1.0" encoding="utf-8"?>
<p:tagLst xmlns:a="http://schemas.openxmlformats.org/drawingml/2006/main" xmlns:r="http://schemas.openxmlformats.org/officeDocument/2006/relationships" xmlns:p="http://schemas.openxmlformats.org/presentationml/2006/main">
  <p:tag name="NUM" val="13"/>
</p:tagLst>
</file>

<file path=ppt/tags/tag78.xml><?xml version="1.0" encoding="utf-8"?>
<p:tagLst xmlns:a="http://schemas.openxmlformats.org/drawingml/2006/main" xmlns:r="http://schemas.openxmlformats.org/officeDocument/2006/relationships" xmlns:p="http://schemas.openxmlformats.org/presentationml/2006/main">
  <p:tag name="NUM" val="14"/>
</p:tagLst>
</file>

<file path=ppt/tags/tag79.xml><?xml version="1.0" encoding="utf-8"?>
<p:tagLst xmlns:a="http://schemas.openxmlformats.org/drawingml/2006/main" xmlns:r="http://schemas.openxmlformats.org/officeDocument/2006/relationships" xmlns:p="http://schemas.openxmlformats.org/presentationml/2006/main">
  <p:tag name="NUM" val="3"/>
</p:tagLst>
</file>

<file path=ppt/tags/tag8.xml><?xml version="1.0" encoding="utf-8"?>
<p:tagLst xmlns:a="http://schemas.openxmlformats.org/drawingml/2006/main" xmlns:r="http://schemas.openxmlformats.org/officeDocument/2006/relationships" xmlns:p="http://schemas.openxmlformats.org/presentationml/2006/main">
  <p:tag name="NUM" val="2"/>
</p:tagLst>
</file>

<file path=ppt/tags/tag80.xml><?xml version="1.0" encoding="utf-8"?>
<p:tagLst xmlns:a="http://schemas.openxmlformats.org/drawingml/2006/main" xmlns:r="http://schemas.openxmlformats.org/officeDocument/2006/relationships" xmlns:p="http://schemas.openxmlformats.org/presentationml/2006/main">
  <p:tag name="NUM" val="4"/>
</p:tagLst>
</file>

<file path=ppt/tags/tag81.xml><?xml version="1.0" encoding="utf-8"?>
<p:tagLst xmlns:a="http://schemas.openxmlformats.org/drawingml/2006/main" xmlns:r="http://schemas.openxmlformats.org/officeDocument/2006/relationships" xmlns:p="http://schemas.openxmlformats.org/presentationml/2006/main">
  <p:tag name="NUM" val="5"/>
</p:tagLst>
</file>

<file path=ppt/tags/tag82.xml><?xml version="1.0" encoding="utf-8"?>
<p:tagLst xmlns:a="http://schemas.openxmlformats.org/drawingml/2006/main" xmlns:r="http://schemas.openxmlformats.org/officeDocument/2006/relationships" xmlns:p="http://schemas.openxmlformats.org/presentationml/2006/main">
  <p:tag name="NUM" val="6"/>
</p:tagLst>
</file>

<file path=ppt/tags/tag83.xml><?xml version="1.0" encoding="utf-8"?>
<p:tagLst xmlns:a="http://schemas.openxmlformats.org/drawingml/2006/main" xmlns:r="http://schemas.openxmlformats.org/officeDocument/2006/relationships" xmlns:p="http://schemas.openxmlformats.org/presentationml/2006/main">
  <p:tag name="NUM" val="7"/>
</p:tagLst>
</file>

<file path=ppt/tags/tag84.xml><?xml version="1.0" encoding="utf-8"?>
<p:tagLst xmlns:a="http://schemas.openxmlformats.org/drawingml/2006/main" xmlns:r="http://schemas.openxmlformats.org/officeDocument/2006/relationships" xmlns:p="http://schemas.openxmlformats.org/presentationml/2006/main">
  <p:tag name="NUM" val="8"/>
</p:tagLst>
</file>

<file path=ppt/tags/tag85.xml><?xml version="1.0" encoding="utf-8"?>
<p:tagLst xmlns:a="http://schemas.openxmlformats.org/drawingml/2006/main" xmlns:r="http://schemas.openxmlformats.org/officeDocument/2006/relationships" xmlns:p="http://schemas.openxmlformats.org/presentationml/2006/main">
  <p:tag name="NUM" val="9"/>
</p:tagLst>
</file>

<file path=ppt/tags/tag86.xml><?xml version="1.0" encoding="utf-8"?>
<p:tagLst xmlns:a="http://schemas.openxmlformats.org/drawingml/2006/main" xmlns:r="http://schemas.openxmlformats.org/officeDocument/2006/relationships" xmlns:p="http://schemas.openxmlformats.org/presentationml/2006/main">
  <p:tag name="NUM" val="10"/>
</p:tagLst>
</file>

<file path=ppt/tags/tag87.xml><?xml version="1.0" encoding="utf-8"?>
<p:tagLst xmlns:a="http://schemas.openxmlformats.org/drawingml/2006/main" xmlns:r="http://schemas.openxmlformats.org/officeDocument/2006/relationships" xmlns:p="http://schemas.openxmlformats.org/presentationml/2006/main">
  <p:tag name="NUM" val="11"/>
</p:tagLst>
</file>

<file path=ppt/tags/tag88.xml><?xml version="1.0" encoding="utf-8"?>
<p:tagLst xmlns:a="http://schemas.openxmlformats.org/drawingml/2006/main" xmlns:r="http://schemas.openxmlformats.org/officeDocument/2006/relationships" xmlns:p="http://schemas.openxmlformats.org/presentationml/2006/main">
  <p:tag name="NUM" val="12"/>
</p:tagLst>
</file>

<file path=ppt/tags/tag89.xml><?xml version="1.0" encoding="utf-8"?>
<p:tagLst xmlns:a="http://schemas.openxmlformats.org/drawingml/2006/main" xmlns:r="http://schemas.openxmlformats.org/officeDocument/2006/relationships" xmlns:p="http://schemas.openxmlformats.org/presentationml/2006/main">
  <p:tag name="NUM" val="13"/>
</p:tagLst>
</file>

<file path=ppt/tags/tag9.xml><?xml version="1.0" encoding="utf-8"?>
<p:tagLst xmlns:a="http://schemas.openxmlformats.org/drawingml/2006/main" xmlns:r="http://schemas.openxmlformats.org/officeDocument/2006/relationships" xmlns:p="http://schemas.openxmlformats.org/presentationml/2006/main">
  <p:tag name="NUM" val="1"/>
</p:tagLst>
</file>

<file path=ppt/tags/tag90.xml><?xml version="1.0" encoding="utf-8"?>
<p:tagLst xmlns:a="http://schemas.openxmlformats.org/drawingml/2006/main" xmlns:r="http://schemas.openxmlformats.org/officeDocument/2006/relationships" xmlns:p="http://schemas.openxmlformats.org/presentationml/2006/main">
  <p:tag name="NUM" val="14"/>
</p:tagLst>
</file>

<file path=ppt/tags/tag91.xml><?xml version="1.0" encoding="utf-8"?>
<p:tagLst xmlns:a="http://schemas.openxmlformats.org/drawingml/2006/main" xmlns:r="http://schemas.openxmlformats.org/officeDocument/2006/relationships" xmlns:p="http://schemas.openxmlformats.org/presentationml/2006/main">
  <p:tag name="NUM" val="15"/>
</p:tagLst>
</file>

<file path=ppt/tags/tag92.xml><?xml version="1.0" encoding="utf-8"?>
<p:tagLst xmlns:a="http://schemas.openxmlformats.org/drawingml/2006/main" xmlns:r="http://schemas.openxmlformats.org/officeDocument/2006/relationships" xmlns:p="http://schemas.openxmlformats.org/presentationml/2006/main">
  <p:tag name="NUM" val="16"/>
</p:tagLst>
</file>

<file path=ppt/tags/tag93.xml><?xml version="1.0" encoding="utf-8"?>
<p:tagLst xmlns:a="http://schemas.openxmlformats.org/drawingml/2006/main" xmlns:r="http://schemas.openxmlformats.org/officeDocument/2006/relationships" xmlns:p="http://schemas.openxmlformats.org/presentationml/2006/main">
  <p:tag name="NUM" val="17"/>
</p:tagLst>
</file>

<file path=ppt/tags/tag94.xml><?xml version="1.0" encoding="utf-8"?>
<p:tagLst xmlns:a="http://schemas.openxmlformats.org/drawingml/2006/main" xmlns:r="http://schemas.openxmlformats.org/officeDocument/2006/relationships" xmlns:p="http://schemas.openxmlformats.org/presentationml/2006/main">
  <p:tag name="NUM" val="3"/>
</p:tagLst>
</file>

<file path=ppt/tags/tag95.xml><?xml version="1.0" encoding="utf-8"?>
<p:tagLst xmlns:a="http://schemas.openxmlformats.org/drawingml/2006/main" xmlns:r="http://schemas.openxmlformats.org/officeDocument/2006/relationships" xmlns:p="http://schemas.openxmlformats.org/presentationml/2006/main">
  <p:tag name="NUM" val="4"/>
</p:tagLst>
</file>

<file path=ppt/tags/tag96.xml><?xml version="1.0" encoding="utf-8"?>
<p:tagLst xmlns:a="http://schemas.openxmlformats.org/drawingml/2006/main" xmlns:r="http://schemas.openxmlformats.org/officeDocument/2006/relationships" xmlns:p="http://schemas.openxmlformats.org/presentationml/2006/main">
  <p:tag name="NUM" val="5"/>
</p:tagLst>
</file>

<file path=ppt/tags/tag97.xml><?xml version="1.0" encoding="utf-8"?>
<p:tagLst xmlns:a="http://schemas.openxmlformats.org/drawingml/2006/main" xmlns:r="http://schemas.openxmlformats.org/officeDocument/2006/relationships" xmlns:p="http://schemas.openxmlformats.org/presentationml/2006/main">
  <p:tag name="NUM" val="6"/>
</p:tagLst>
</file>

<file path=ppt/tags/tag98.xml><?xml version="1.0" encoding="utf-8"?>
<p:tagLst xmlns:a="http://schemas.openxmlformats.org/drawingml/2006/main" xmlns:r="http://schemas.openxmlformats.org/officeDocument/2006/relationships" xmlns:p="http://schemas.openxmlformats.org/presentationml/2006/main">
  <p:tag name="NUM" val="7"/>
</p:tagLst>
</file>

<file path=ppt/tags/tag99.xml><?xml version="1.0" encoding="utf-8"?>
<p:tagLst xmlns:a="http://schemas.openxmlformats.org/drawingml/2006/main" xmlns:r="http://schemas.openxmlformats.org/officeDocument/2006/relationships" xmlns:p="http://schemas.openxmlformats.org/presentationml/2006/main">
  <p:tag name="NUM" val="8"/>
</p:tagLst>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2618</TotalTime>
  <Words>9879</Words>
  <Application>Microsoft Office PowerPoint</Application>
  <PresentationFormat>Widescreen</PresentationFormat>
  <Paragraphs>1754</Paragraphs>
  <Slides>129</Slides>
  <Notes>112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129</vt:i4>
      </vt:variant>
    </vt:vector>
  </HeadingPairs>
  <TitlesOfParts>
    <vt:vector size="134" baseType="lpstr">
      <vt:lpstr>Arial</vt:lpstr>
      <vt:lpstr>Calibri</vt:lpstr>
      <vt:lpstr>Helvetica Neue</vt:lpstr>
      <vt:lpstr>Wingdings</vt:lpstr>
      <vt:lpstr>Retrospect</vt:lpstr>
      <vt:lpstr>PowerPoint Presentation</vt:lpstr>
      <vt:lpstr>DÉROULEMENT</vt:lpstr>
      <vt:lpstr>PRÉSENTATIONS</vt:lpstr>
      <vt:lpstr>AUDITOIRE </vt:lpstr>
      <vt:lpstr>OBJECTIFS</vt:lpstr>
      <vt:lpstr>TOUR DE CLASSE</vt:lpstr>
      <vt:lpstr>TABLE DES MATIÈRES</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EXERCICE 1</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GIT ADMIN</vt:lpstr>
      <vt:lpstr>EXERCICE 2</vt:lpstr>
      <vt:lpstr>GIT ADMIN</vt:lpstr>
      <vt:lpstr>GIT ADMIN</vt:lpstr>
      <vt:lpstr>GIT ADMIN</vt:lpstr>
      <vt:lpstr>GIT ADMIN</vt:lpstr>
      <vt:lpstr>GIT ADMIN</vt:lpstr>
      <vt:lpstr>GIT ADMIN</vt:lpstr>
      <vt:lpstr>GIT ADMIN</vt:lpstr>
      <vt:lpstr>GIT ADMIN</vt:lpstr>
      <vt:lpstr>GIT ADMIN</vt:lpstr>
      <vt:lpstr>GIT ADMIN</vt:lpstr>
      <vt:lpstr>GIT ADMIN</vt:lpstr>
      <vt:lpstr>EXERCICE 3</vt:lpstr>
      <vt:lpstr>GIT ADMIN</vt:lpstr>
      <vt:lpstr>GIT ADMIN</vt:lpstr>
      <vt:lpstr>GIT ADMIN</vt:lpstr>
      <vt:lpstr>GIT ADMIN</vt:lpstr>
      <vt:lpstr>GIT ADMIN</vt:lpstr>
      <vt:lpstr>GIT ADMIN</vt:lpstr>
      <vt:lpstr>GIT ADMIN</vt:lpstr>
      <vt:lpstr>GIT ADMIN</vt:lpstr>
      <vt:lpstr>GIT ADMIN</vt:lpstr>
      <vt:lpstr>GIT ADMIN</vt:lpstr>
      <vt:lpstr>EXERCICE 4</vt:lpstr>
      <vt:lpstr>GIT ADMIN</vt:lpstr>
      <vt:lpstr>GIT ADMIN</vt:lpstr>
      <vt:lpstr>GIT ADMIN</vt:lpstr>
      <vt:lpstr>GIT ADMIN</vt:lpstr>
      <vt:lpstr>GIT ADMIN</vt:lpstr>
      <vt:lpstr>GIT ADMIN</vt:lpstr>
      <vt:lpstr>GIT ADMIN</vt:lpstr>
      <vt:lpstr>EXERCICE 5</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Klafranchise</dc:creator>
  <cp:lastModifiedBy>Joey Yanire</cp:lastModifiedBy>
  <cp:revision>337</cp:revision>
  <dcterms:created xsi:type="dcterms:W3CDTF">2015-02-04T14:20:51Z</dcterms:created>
  <dcterms:modified xsi:type="dcterms:W3CDTF">2015-03-20T18:21:05Z</dcterms:modified>
</cp:coreProperties>
</file>